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30"/>
  </p:notesMasterIdLst>
  <p:handoutMasterIdLst>
    <p:handoutMasterId r:id="rId31"/>
  </p:handoutMasterIdLst>
  <p:sldIdLst>
    <p:sldId id="600" r:id="rId2"/>
    <p:sldId id="640" r:id="rId3"/>
    <p:sldId id="5325" r:id="rId4"/>
    <p:sldId id="324" r:id="rId5"/>
    <p:sldId id="652" r:id="rId6"/>
    <p:sldId id="5356" r:id="rId7"/>
    <p:sldId id="2145705577" r:id="rId8"/>
    <p:sldId id="2145705573" r:id="rId9"/>
    <p:sldId id="2146846766" r:id="rId10"/>
    <p:sldId id="2146846765" r:id="rId11"/>
    <p:sldId id="2145705578" r:id="rId12"/>
    <p:sldId id="2146846770" r:id="rId13"/>
    <p:sldId id="2146846771" r:id="rId14"/>
    <p:sldId id="2146846768" r:id="rId15"/>
    <p:sldId id="2146846761" r:id="rId16"/>
    <p:sldId id="2146846773" r:id="rId17"/>
    <p:sldId id="2146846758" r:id="rId18"/>
    <p:sldId id="2146846760" r:id="rId19"/>
    <p:sldId id="724" r:id="rId20"/>
    <p:sldId id="2146846769" r:id="rId21"/>
    <p:sldId id="2146846776" r:id="rId22"/>
    <p:sldId id="2146846763" r:id="rId23"/>
    <p:sldId id="344" r:id="rId24"/>
    <p:sldId id="2146846764" r:id="rId25"/>
    <p:sldId id="2146846767" r:id="rId26"/>
    <p:sldId id="2146846775" r:id="rId27"/>
    <p:sldId id="2146846774" r:id="rId28"/>
    <p:sldId id="517" r:id="rId29"/>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ory Slides" id="{DE23787B-2F70-41BD-B1E9-2A7EFC31BF1D}">
          <p14:sldIdLst>
            <p14:sldId id="600"/>
            <p14:sldId id="640"/>
            <p14:sldId id="5325"/>
            <p14:sldId id="324"/>
            <p14:sldId id="652"/>
            <p14:sldId id="5356"/>
            <p14:sldId id="2145705577"/>
            <p14:sldId id="2145705573"/>
            <p14:sldId id="2146846766"/>
            <p14:sldId id="2146846765"/>
            <p14:sldId id="2145705578"/>
            <p14:sldId id="2146846770"/>
            <p14:sldId id="2146846771"/>
            <p14:sldId id="2146846768"/>
            <p14:sldId id="2146846761"/>
            <p14:sldId id="2146846773"/>
            <p14:sldId id="2146846758"/>
            <p14:sldId id="2146846760"/>
            <p14:sldId id="724"/>
            <p14:sldId id="2146846769"/>
            <p14:sldId id="2146846776"/>
            <p14:sldId id="2146846763"/>
            <p14:sldId id="344"/>
            <p14:sldId id="2146846764"/>
            <p14:sldId id="2146846767"/>
            <p14:sldId id="2146846775"/>
            <p14:sldId id="2146846774"/>
            <p14:sldId id="517"/>
          </p14:sldIdLst>
        </p14:section>
        <p14:section name="Supporting Section" id="{FCD2D930-BC22-4394-8416-F486CCE3348B}">
          <p14:sldIdLst/>
        </p14:section>
        <p14:section name="Sample Slides" id="{69C79F6C-AA55-485D-BB9F-DB342B159076}">
          <p14:sldIdLst/>
        </p14:section>
        <p14:section name="About the Template" id="{9CC2E9AE-524F-47BB-BEC1-F503FF5CA12D}">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FC8A"/>
    <a:srgbClr val="FDFEFE"/>
    <a:srgbClr val="FEFEFE"/>
    <a:srgbClr val="FFFEFE"/>
    <a:srgbClr val="FFFFFD"/>
    <a:srgbClr val="FFFFFE"/>
    <a:srgbClr val="FFFEFF"/>
    <a:srgbClr val="FEFFFF"/>
    <a:srgbClr val="FFFFFF"/>
    <a:srgbClr val="FF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87279" autoAdjust="0"/>
  </p:normalViewPr>
  <p:slideViewPr>
    <p:cSldViewPr snapToGrid="0" showGuides="1">
      <p:cViewPr varScale="1">
        <p:scale>
          <a:sx n="114" d="100"/>
          <a:sy n="114" d="100"/>
        </p:scale>
        <p:origin x="2544" y="102"/>
      </p:cViewPr>
      <p:guideLst>
        <p:guide orient="horz" pos="2160"/>
        <p:guide pos="3840"/>
      </p:guideLst>
    </p:cSldViewPr>
  </p:slideViewPr>
  <p:outlineViewPr>
    <p:cViewPr>
      <p:scale>
        <a:sx n="33" d="100"/>
        <a:sy n="33" d="100"/>
      </p:scale>
      <p:origin x="0" y="-3207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7/28/2023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7/28/2023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rgbClr val="FF0000"/>
                </a:solidFill>
                <a:effectLst/>
                <a:latin typeface="Oracle Sans Tab" panose="020B0503020204020204" pitchFamily="34" charset="0"/>
                <a:ea typeface="+mn-ea"/>
                <a:cs typeface="Oracle Sans Tab" panose="020B0503020204020204" pitchFamily="34" charset="0"/>
              </a:rPr>
              <a:t>SLIDE INSTRUCTIONS: Add customer</a:t>
            </a:r>
            <a:r>
              <a:rPr lang="en-US" sz="1200" b="1" i="0" kern="1200" baseline="0" dirty="0">
                <a:solidFill>
                  <a:srgbClr val="FF0000"/>
                </a:solidFill>
                <a:effectLst/>
                <a:latin typeface="Oracle Sans Tab" panose="020B0503020204020204" pitchFamily="34" charset="0"/>
                <a:ea typeface="+mn-ea"/>
                <a:cs typeface="Oracle Sans Tab" panose="020B0503020204020204" pitchFamily="34" charset="0"/>
              </a:rPr>
              <a:t> logo and/or Redwood images and icons to </a:t>
            </a:r>
            <a:r>
              <a:rPr lang="en-US" sz="1200" b="1" i="0" kern="1200" dirty="0">
                <a:solidFill>
                  <a:srgbClr val="FF0000"/>
                </a:solidFill>
                <a:effectLst/>
                <a:latin typeface="Oracle Sans Tab" panose="020B0503020204020204" pitchFamily="34" charset="0"/>
                <a:ea typeface="+mn-ea"/>
                <a:cs typeface="Oracle Sans Tab" panose="020B0503020204020204" pitchFamily="34" charset="0"/>
              </a:rPr>
              <a:t>reflect the Customers Business/Industry.</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389100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10"/>
          </p:nvPr>
        </p:nvSpPr>
        <p:spPr/>
        <p:txBody>
          <a:bodyPr/>
          <a:lstStyle/>
          <a:p>
            <a:fld id="{DACC16FB-9D68-C74B-AABD-CDFC2ED74F24}" type="slidenum">
              <a:rPr lang="en-US" smtClean="0"/>
              <a:pPr/>
              <a:t>12</a:t>
            </a:fld>
            <a:endParaRPr lang="en-US" dirty="0"/>
          </a:p>
        </p:txBody>
      </p:sp>
    </p:spTree>
    <p:extLst>
      <p:ext uri="{BB962C8B-B14F-4D97-AF65-F5344CB8AC3E}">
        <p14:creationId xmlns:p14="http://schemas.microsoft.com/office/powerpoint/2010/main" val="1228135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10"/>
          </p:nvPr>
        </p:nvSpPr>
        <p:spPr/>
        <p:txBody>
          <a:bodyPr/>
          <a:lstStyle/>
          <a:p>
            <a:fld id="{DACC16FB-9D68-C74B-AABD-CDFC2ED74F24}" type="slidenum">
              <a:rPr lang="en-US" smtClean="0"/>
              <a:pPr/>
              <a:t>13</a:t>
            </a:fld>
            <a:endParaRPr lang="en-US" dirty="0"/>
          </a:p>
        </p:txBody>
      </p:sp>
    </p:spTree>
    <p:extLst>
      <p:ext uri="{BB962C8B-B14F-4D97-AF65-F5344CB8AC3E}">
        <p14:creationId xmlns:p14="http://schemas.microsoft.com/office/powerpoint/2010/main" val="2430841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pPr fontAlgn="ctr"/>
            <a:r>
              <a:rPr lang="zh-CN" altLang="en-US" sz="1200" b="1" i="0" kern="1200" dirty="0">
                <a:solidFill>
                  <a:schemeClr val="tx1"/>
                </a:solidFill>
                <a:effectLst/>
                <a:latin typeface="+mn-lt"/>
                <a:ea typeface="+mn-ea"/>
                <a:cs typeface="+mn-cs"/>
              </a:rPr>
              <a:t>数据库</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概览</a:t>
            </a:r>
          </a:p>
          <a:p>
            <a:pPr fontAlgn="ctr"/>
            <a:r>
              <a:rPr lang="zh-CN" altLang="en-US" sz="1200" b="1" i="0" kern="1200" dirty="0">
                <a:solidFill>
                  <a:schemeClr val="tx1"/>
                </a:solidFill>
                <a:effectLst/>
                <a:latin typeface="+mn-lt"/>
                <a:ea typeface="+mn-ea"/>
                <a:cs typeface="+mn-cs"/>
              </a:rPr>
              <a:t>创建资源提供方</a:t>
            </a:r>
          </a:p>
          <a:p>
            <a:pPr fontAlgn="t"/>
            <a:r>
              <a:rPr lang="zh-CN" altLang="en-US" sz="1200" b="0" i="0" kern="1200" dirty="0">
                <a:solidFill>
                  <a:schemeClr val="tx1"/>
                </a:solidFill>
                <a:effectLst/>
                <a:latin typeface="+mn-lt"/>
                <a:ea typeface="+mn-ea"/>
                <a:cs typeface="+mn-cs"/>
              </a:rPr>
              <a:t>资源提供方是组合目标类型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表示预配服务类型的服务实例所需的资源类型。例如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数据库服务类型在其资源提供方中需要 </a:t>
            </a:r>
            <a:r>
              <a:rPr lang="en"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主目录目标。</a:t>
            </a:r>
          </a:p>
          <a:p>
            <a:pPr fontAlgn="t"/>
            <a:r>
              <a:rPr lang="zh-CN" altLang="en-US" sz="1200" b="0" i="0" kern="1200" dirty="0">
                <a:solidFill>
                  <a:schemeClr val="tx1"/>
                </a:solidFill>
                <a:effectLst/>
                <a:latin typeface="+mn-lt"/>
                <a:ea typeface="+mn-ea"/>
                <a:cs typeface="+mn-cs"/>
              </a:rPr>
              <a:t>单击左侧主窗格中的资源提供方步骤的名称将导航到所选服务类型的资源提供方创建页。</a:t>
            </a:r>
          </a:p>
          <a:p>
            <a:pPr fontAlgn="ctr"/>
            <a:r>
              <a:rPr lang="zh-CN" altLang="en-US" sz="1200" b="1" i="0" kern="1200" dirty="0">
                <a:solidFill>
                  <a:schemeClr val="tx1"/>
                </a:solidFill>
                <a:effectLst/>
                <a:latin typeface="+mn-lt"/>
                <a:ea typeface="+mn-ea"/>
                <a:cs typeface="+mn-cs"/>
              </a:rPr>
              <a:t>配置限额</a:t>
            </a:r>
          </a:p>
          <a:p>
            <a:pPr fontAlgn="t"/>
            <a:r>
              <a:rPr lang="zh-CN" altLang="en-US" sz="1200" b="0" i="0" kern="1200" dirty="0">
                <a:solidFill>
                  <a:schemeClr val="tx1"/>
                </a:solidFill>
                <a:effectLst/>
                <a:latin typeface="+mn-lt"/>
                <a:ea typeface="+mn-ea"/>
                <a:cs typeface="+mn-cs"/>
              </a:rPr>
              <a:t>限额是可授予给属于某个角色的每个自助用户的资源量。初始设置不需要限额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要为所选服务类型配置限额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请在左侧主窗格中单击“限额”步骤。</a:t>
            </a:r>
          </a:p>
          <a:p>
            <a:pPr fontAlgn="ctr"/>
            <a:r>
              <a:rPr lang="zh-CN" altLang="en-US" sz="1200" b="1" i="0" kern="1200" dirty="0">
                <a:solidFill>
                  <a:schemeClr val="tx1"/>
                </a:solidFill>
                <a:effectLst/>
                <a:latin typeface="+mn-lt"/>
                <a:ea typeface="+mn-ea"/>
                <a:cs typeface="+mn-cs"/>
              </a:rPr>
              <a:t>创建服务模板</a:t>
            </a:r>
          </a:p>
          <a:p>
            <a:pPr fontAlgn="t"/>
            <a:r>
              <a:rPr lang="zh-CN" altLang="en-US" sz="1200" b="0" i="0" kern="1200" dirty="0">
                <a:solidFill>
                  <a:schemeClr val="tx1"/>
                </a:solidFill>
                <a:effectLst/>
                <a:latin typeface="+mn-lt"/>
                <a:ea typeface="+mn-ea"/>
                <a:cs typeface="+mn-cs"/>
              </a:rPr>
              <a:t>服务模板是在资源上创建新服务的服务预配逻辑。服务模板定义实例的特征。这些特征可能包含特定于服务类型的参数以及可能实例化模板的一些说明。当用户要求创建某种服务类型的实例时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可从该服务类型的可用服务方案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派生自服务模板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的列表中进行选择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用户有权访问该列表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并且可能需要提供创建逻辑所需的输入参数值。</a:t>
            </a:r>
          </a:p>
          <a:p>
            <a:pPr fontAlgn="t"/>
            <a:r>
              <a:rPr lang="zh-CN" altLang="en-US" sz="1200" b="0" i="0" kern="1200" dirty="0">
                <a:solidFill>
                  <a:schemeClr val="tx1"/>
                </a:solidFill>
                <a:effectLst/>
                <a:latin typeface="+mn-lt"/>
                <a:ea typeface="+mn-ea"/>
                <a:cs typeface="+mn-cs"/>
              </a:rPr>
              <a:t>要为所选服务类型配置服务模板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请在左侧主窗格中单击“服务模板”步骤。</a:t>
            </a:r>
          </a:p>
          <a:p>
            <a:pPr fontAlgn="ctr"/>
            <a:r>
              <a:rPr lang="zh-CN" altLang="en-US" sz="1200" b="1" i="0" kern="1200" dirty="0">
                <a:solidFill>
                  <a:schemeClr val="tx1"/>
                </a:solidFill>
                <a:effectLst/>
                <a:latin typeface="+mn-lt"/>
                <a:ea typeface="+mn-ea"/>
                <a:cs typeface="+mn-cs"/>
              </a:rPr>
              <a:t>配置请求设置</a:t>
            </a:r>
          </a:p>
          <a:p>
            <a:pPr fontAlgn="t"/>
            <a:r>
              <a:rPr lang="zh-CN" altLang="en-US" sz="1200" b="0" i="0" kern="1200" dirty="0">
                <a:solidFill>
                  <a:schemeClr val="tx1"/>
                </a:solidFill>
                <a:effectLst/>
                <a:latin typeface="+mn-lt"/>
                <a:ea typeface="+mn-ea"/>
                <a:cs typeface="+mn-cs"/>
              </a:rPr>
              <a:t>请求设置用于为服务类型或属于某些角色的用户定义请求相关的策略。您可以限制用户可以提前多久请求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请求的最长持续时间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或系统删除已归档请求之前经过的最长持续时间。初始设置不需要请求设置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要为此服务类型配置请求设置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请在左侧主窗格中单击“请求设置”步骤。</a:t>
            </a:r>
          </a:p>
          <a:p>
            <a:endParaRPr kumimoji="1" lang="zh-CN" altLang="en-US" dirty="0"/>
          </a:p>
        </p:txBody>
      </p:sp>
      <p:sp>
        <p:nvSpPr>
          <p:cNvPr id="4" name="日期占位符 3"/>
          <p:cNvSpPr>
            <a:spLocks noGrp="1"/>
          </p:cNvSpPr>
          <p:nvPr>
            <p:ph type="dt" idx="1"/>
          </p:nvPr>
        </p:nvSpPr>
        <p:spPr/>
        <p:txBody>
          <a:bodyPr/>
          <a:lstStyle/>
          <a:p>
            <a:fld id="{3C06F26C-0778-4C8C-B05C-D5006DF39A96}"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14</a:t>
            </a:fld>
            <a:endParaRPr lang="en-US"/>
          </a:p>
        </p:txBody>
      </p:sp>
    </p:spTree>
    <p:extLst>
      <p:ext uri="{BB962C8B-B14F-4D97-AF65-F5344CB8AC3E}">
        <p14:creationId xmlns:p14="http://schemas.microsoft.com/office/powerpoint/2010/main" val="88189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pPr fontAlgn="ctr"/>
            <a:r>
              <a:rPr lang="zh-CN" altLang="en-US" sz="1200" b="1" i="0" kern="1200" dirty="0">
                <a:solidFill>
                  <a:schemeClr val="tx1"/>
                </a:solidFill>
                <a:effectLst/>
                <a:latin typeface="+mn-lt"/>
                <a:ea typeface="+mn-ea"/>
                <a:cs typeface="+mn-cs"/>
              </a:rPr>
              <a:t>数据库</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概览</a:t>
            </a:r>
          </a:p>
          <a:p>
            <a:pPr fontAlgn="ctr"/>
            <a:r>
              <a:rPr lang="zh-CN" altLang="en-US" sz="1200" b="1" i="0" kern="1200" dirty="0">
                <a:solidFill>
                  <a:schemeClr val="tx1"/>
                </a:solidFill>
                <a:effectLst/>
                <a:latin typeface="+mn-lt"/>
                <a:ea typeface="+mn-ea"/>
                <a:cs typeface="+mn-cs"/>
              </a:rPr>
              <a:t>创建资源提供方</a:t>
            </a:r>
          </a:p>
          <a:p>
            <a:pPr fontAlgn="t"/>
            <a:r>
              <a:rPr lang="zh-CN" altLang="en-US" sz="1200" b="0" i="0" kern="1200" dirty="0">
                <a:solidFill>
                  <a:schemeClr val="tx1"/>
                </a:solidFill>
                <a:effectLst/>
                <a:latin typeface="+mn-lt"/>
                <a:ea typeface="+mn-ea"/>
                <a:cs typeface="+mn-cs"/>
              </a:rPr>
              <a:t>资源提供方是组合目标类型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表示预配服务类型的服务实例所需的资源类型。例如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数据库服务类型在其资源提供方中需要 </a:t>
            </a:r>
            <a:r>
              <a:rPr lang="en"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主目录目标。</a:t>
            </a:r>
          </a:p>
          <a:p>
            <a:pPr fontAlgn="t"/>
            <a:r>
              <a:rPr lang="zh-CN" altLang="en-US" sz="1200" b="0" i="0" kern="1200" dirty="0">
                <a:solidFill>
                  <a:schemeClr val="tx1"/>
                </a:solidFill>
                <a:effectLst/>
                <a:latin typeface="+mn-lt"/>
                <a:ea typeface="+mn-ea"/>
                <a:cs typeface="+mn-cs"/>
              </a:rPr>
              <a:t>单击左侧主窗格中的资源提供方步骤的名称将导航到所选服务类型的资源提供方创建页。</a:t>
            </a:r>
          </a:p>
          <a:p>
            <a:pPr fontAlgn="ctr"/>
            <a:r>
              <a:rPr lang="zh-CN" altLang="en-US" sz="1200" b="1" i="0" kern="1200" dirty="0">
                <a:solidFill>
                  <a:schemeClr val="tx1"/>
                </a:solidFill>
                <a:effectLst/>
                <a:latin typeface="+mn-lt"/>
                <a:ea typeface="+mn-ea"/>
                <a:cs typeface="+mn-cs"/>
              </a:rPr>
              <a:t>配置限额</a:t>
            </a:r>
          </a:p>
          <a:p>
            <a:pPr fontAlgn="t"/>
            <a:r>
              <a:rPr lang="zh-CN" altLang="en-US" sz="1200" b="0" i="0" kern="1200" dirty="0">
                <a:solidFill>
                  <a:schemeClr val="tx1"/>
                </a:solidFill>
                <a:effectLst/>
                <a:latin typeface="+mn-lt"/>
                <a:ea typeface="+mn-ea"/>
                <a:cs typeface="+mn-cs"/>
              </a:rPr>
              <a:t>限额是可授予给属于某个角色的每个自助用户的资源量。初始设置不需要限额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要为所选服务类型配置限额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请在左侧主窗格中单击“限额”步骤。</a:t>
            </a:r>
          </a:p>
          <a:p>
            <a:pPr fontAlgn="ctr"/>
            <a:r>
              <a:rPr lang="zh-CN" altLang="en-US" sz="1200" b="1" i="0" kern="1200" dirty="0">
                <a:solidFill>
                  <a:schemeClr val="tx1"/>
                </a:solidFill>
                <a:effectLst/>
                <a:latin typeface="+mn-lt"/>
                <a:ea typeface="+mn-ea"/>
                <a:cs typeface="+mn-cs"/>
              </a:rPr>
              <a:t>创建服务模板</a:t>
            </a:r>
          </a:p>
          <a:p>
            <a:pPr fontAlgn="t"/>
            <a:r>
              <a:rPr lang="zh-CN" altLang="en-US" sz="1200" b="0" i="0" kern="1200" dirty="0">
                <a:solidFill>
                  <a:schemeClr val="tx1"/>
                </a:solidFill>
                <a:effectLst/>
                <a:latin typeface="+mn-lt"/>
                <a:ea typeface="+mn-ea"/>
                <a:cs typeface="+mn-cs"/>
              </a:rPr>
              <a:t>服务模板是在资源上创建新服务的服务预配逻辑。服务模板定义实例的特征。这些特征可能包含特定于服务类型的参数以及可能实例化模板的一些说明。当用户要求创建某种服务类型的实例时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可从该服务类型的可用服务方案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派生自服务模板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的列表中进行选择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用户有权访问该列表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并且可能需要提供创建逻辑所需的输入参数值。</a:t>
            </a:r>
          </a:p>
          <a:p>
            <a:pPr fontAlgn="t"/>
            <a:r>
              <a:rPr lang="zh-CN" altLang="en-US" sz="1200" b="0" i="0" kern="1200" dirty="0">
                <a:solidFill>
                  <a:schemeClr val="tx1"/>
                </a:solidFill>
                <a:effectLst/>
                <a:latin typeface="+mn-lt"/>
                <a:ea typeface="+mn-ea"/>
                <a:cs typeface="+mn-cs"/>
              </a:rPr>
              <a:t>要为所选服务类型配置服务模板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请在左侧主窗格中单击“服务模板”步骤。</a:t>
            </a:r>
          </a:p>
          <a:p>
            <a:pPr fontAlgn="ctr"/>
            <a:r>
              <a:rPr lang="zh-CN" altLang="en-US" sz="1200" b="1" i="0" kern="1200" dirty="0">
                <a:solidFill>
                  <a:schemeClr val="tx1"/>
                </a:solidFill>
                <a:effectLst/>
                <a:latin typeface="+mn-lt"/>
                <a:ea typeface="+mn-ea"/>
                <a:cs typeface="+mn-cs"/>
              </a:rPr>
              <a:t>配置请求设置</a:t>
            </a:r>
          </a:p>
          <a:p>
            <a:pPr fontAlgn="t"/>
            <a:r>
              <a:rPr lang="zh-CN" altLang="en-US" sz="1200" b="0" i="0" kern="1200" dirty="0">
                <a:solidFill>
                  <a:schemeClr val="tx1"/>
                </a:solidFill>
                <a:effectLst/>
                <a:latin typeface="+mn-lt"/>
                <a:ea typeface="+mn-ea"/>
                <a:cs typeface="+mn-cs"/>
              </a:rPr>
              <a:t>请求设置用于为服务类型或属于某些角色的用户定义请求相关的策略。您可以限制用户可以提前多久请求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请求的最长持续时间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或系统删除已归档请求之前经过的最长持续时间。初始设置不需要请求设置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要为此服务类型配置请求设置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请在左侧主窗格中单击“请求设置”步骤。</a:t>
            </a:r>
          </a:p>
          <a:p>
            <a:endParaRPr kumimoji="1" lang="zh-CN" altLang="en-US" dirty="0"/>
          </a:p>
        </p:txBody>
      </p:sp>
      <p:sp>
        <p:nvSpPr>
          <p:cNvPr id="4" name="日期占位符 3"/>
          <p:cNvSpPr>
            <a:spLocks noGrp="1"/>
          </p:cNvSpPr>
          <p:nvPr>
            <p:ph type="dt" idx="1"/>
          </p:nvPr>
        </p:nvSpPr>
        <p:spPr/>
        <p:txBody>
          <a:bodyPr/>
          <a:lstStyle/>
          <a:p>
            <a:fld id="{3C06F26C-0778-4C8C-B05C-D5006DF39A96}"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15</a:t>
            </a:fld>
            <a:endParaRPr lang="en-US"/>
          </a:p>
        </p:txBody>
      </p:sp>
    </p:spTree>
    <p:extLst>
      <p:ext uri="{BB962C8B-B14F-4D97-AF65-F5344CB8AC3E}">
        <p14:creationId xmlns:p14="http://schemas.microsoft.com/office/powerpoint/2010/main" val="3354596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pPr fontAlgn="ctr"/>
            <a:r>
              <a:rPr lang="zh-CN" altLang="en-US" sz="1200" b="1" i="0" kern="1200" dirty="0">
                <a:solidFill>
                  <a:schemeClr val="tx1"/>
                </a:solidFill>
                <a:effectLst/>
                <a:latin typeface="+mn-lt"/>
                <a:ea typeface="+mn-ea"/>
                <a:cs typeface="+mn-cs"/>
              </a:rPr>
              <a:t>数据库</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概览</a:t>
            </a:r>
          </a:p>
          <a:p>
            <a:pPr fontAlgn="ctr"/>
            <a:r>
              <a:rPr lang="zh-CN" altLang="en-US" sz="1200" b="1" i="0" kern="1200" dirty="0">
                <a:solidFill>
                  <a:schemeClr val="tx1"/>
                </a:solidFill>
                <a:effectLst/>
                <a:latin typeface="+mn-lt"/>
                <a:ea typeface="+mn-ea"/>
                <a:cs typeface="+mn-cs"/>
              </a:rPr>
              <a:t>创建资源提供方</a:t>
            </a:r>
          </a:p>
          <a:p>
            <a:pPr fontAlgn="t"/>
            <a:r>
              <a:rPr lang="zh-CN" altLang="en-US" sz="1200" b="0" i="0" kern="1200" dirty="0">
                <a:solidFill>
                  <a:schemeClr val="tx1"/>
                </a:solidFill>
                <a:effectLst/>
                <a:latin typeface="+mn-lt"/>
                <a:ea typeface="+mn-ea"/>
                <a:cs typeface="+mn-cs"/>
              </a:rPr>
              <a:t>资源提供方是组合目标类型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表示预配服务类型的服务实例所需的资源类型。例如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数据库服务类型在其资源提供方中需要 </a:t>
            </a:r>
            <a:r>
              <a:rPr lang="en"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主目录目标。</a:t>
            </a:r>
          </a:p>
          <a:p>
            <a:pPr fontAlgn="t"/>
            <a:r>
              <a:rPr lang="zh-CN" altLang="en-US" sz="1200" b="0" i="0" kern="1200" dirty="0">
                <a:solidFill>
                  <a:schemeClr val="tx1"/>
                </a:solidFill>
                <a:effectLst/>
                <a:latin typeface="+mn-lt"/>
                <a:ea typeface="+mn-ea"/>
                <a:cs typeface="+mn-cs"/>
              </a:rPr>
              <a:t>单击左侧主窗格中的资源提供方步骤的名称将导航到所选服务类型的资源提供方创建页。</a:t>
            </a:r>
          </a:p>
          <a:p>
            <a:pPr fontAlgn="ctr"/>
            <a:r>
              <a:rPr lang="zh-CN" altLang="en-US" sz="1200" b="1" i="0" kern="1200" dirty="0">
                <a:solidFill>
                  <a:schemeClr val="tx1"/>
                </a:solidFill>
                <a:effectLst/>
                <a:latin typeface="+mn-lt"/>
                <a:ea typeface="+mn-ea"/>
                <a:cs typeface="+mn-cs"/>
              </a:rPr>
              <a:t>配置限额</a:t>
            </a:r>
          </a:p>
          <a:p>
            <a:pPr fontAlgn="t"/>
            <a:r>
              <a:rPr lang="zh-CN" altLang="en-US" sz="1200" b="0" i="0" kern="1200" dirty="0">
                <a:solidFill>
                  <a:schemeClr val="tx1"/>
                </a:solidFill>
                <a:effectLst/>
                <a:latin typeface="+mn-lt"/>
                <a:ea typeface="+mn-ea"/>
                <a:cs typeface="+mn-cs"/>
              </a:rPr>
              <a:t>限额是可授予给属于某个角色的每个自助用户的资源量。初始设置不需要限额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要为所选服务类型配置限额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请在左侧主窗格中单击“限额”步骤。</a:t>
            </a:r>
          </a:p>
          <a:p>
            <a:pPr fontAlgn="ctr"/>
            <a:r>
              <a:rPr lang="zh-CN" altLang="en-US" sz="1200" b="1" i="0" kern="1200" dirty="0">
                <a:solidFill>
                  <a:schemeClr val="tx1"/>
                </a:solidFill>
                <a:effectLst/>
                <a:latin typeface="+mn-lt"/>
                <a:ea typeface="+mn-ea"/>
                <a:cs typeface="+mn-cs"/>
              </a:rPr>
              <a:t>创建服务模板</a:t>
            </a:r>
          </a:p>
          <a:p>
            <a:pPr fontAlgn="t"/>
            <a:r>
              <a:rPr lang="zh-CN" altLang="en-US" sz="1200" b="0" i="0" kern="1200" dirty="0">
                <a:solidFill>
                  <a:schemeClr val="tx1"/>
                </a:solidFill>
                <a:effectLst/>
                <a:latin typeface="+mn-lt"/>
                <a:ea typeface="+mn-ea"/>
                <a:cs typeface="+mn-cs"/>
              </a:rPr>
              <a:t>服务模板是在资源上创建新服务的服务预配逻辑。服务模板定义实例的特征。这些特征可能包含特定于服务类型的参数以及可能实例化模板的一些说明。当用户要求创建某种服务类型的实例时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可从该服务类型的可用服务方案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派生自服务模板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的列表中进行选择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用户有权访问该列表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并且可能需要提供创建逻辑所需的输入参数值。</a:t>
            </a:r>
          </a:p>
          <a:p>
            <a:pPr fontAlgn="t"/>
            <a:r>
              <a:rPr lang="zh-CN" altLang="en-US" sz="1200" b="0" i="0" kern="1200" dirty="0">
                <a:solidFill>
                  <a:schemeClr val="tx1"/>
                </a:solidFill>
                <a:effectLst/>
                <a:latin typeface="+mn-lt"/>
                <a:ea typeface="+mn-ea"/>
                <a:cs typeface="+mn-cs"/>
              </a:rPr>
              <a:t>要为所选服务类型配置服务模板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请在左侧主窗格中单击“服务模板”步骤。</a:t>
            </a:r>
          </a:p>
          <a:p>
            <a:pPr fontAlgn="ctr"/>
            <a:r>
              <a:rPr lang="zh-CN" altLang="en-US" sz="1200" b="1" i="0" kern="1200" dirty="0">
                <a:solidFill>
                  <a:schemeClr val="tx1"/>
                </a:solidFill>
                <a:effectLst/>
                <a:latin typeface="+mn-lt"/>
                <a:ea typeface="+mn-ea"/>
                <a:cs typeface="+mn-cs"/>
              </a:rPr>
              <a:t>配置请求设置</a:t>
            </a:r>
          </a:p>
          <a:p>
            <a:pPr fontAlgn="t"/>
            <a:r>
              <a:rPr lang="zh-CN" altLang="en-US" sz="1200" b="0" i="0" kern="1200" dirty="0">
                <a:solidFill>
                  <a:schemeClr val="tx1"/>
                </a:solidFill>
                <a:effectLst/>
                <a:latin typeface="+mn-lt"/>
                <a:ea typeface="+mn-ea"/>
                <a:cs typeface="+mn-cs"/>
              </a:rPr>
              <a:t>请求设置用于为服务类型或属于某些角色的用户定义请求相关的策略。您可以限制用户可以提前多久请求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请求的最长持续时间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或系统删除已归档请求之前经过的最长持续时间。初始设置不需要请求设置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要为此服务类型配置请求设置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请在左侧主窗格中单击“请求设置”步骤。</a:t>
            </a:r>
          </a:p>
          <a:p>
            <a:endParaRPr kumimoji="1" lang="zh-CN" altLang="en-US" dirty="0"/>
          </a:p>
        </p:txBody>
      </p:sp>
      <p:sp>
        <p:nvSpPr>
          <p:cNvPr id="4" name="日期占位符 3"/>
          <p:cNvSpPr>
            <a:spLocks noGrp="1"/>
          </p:cNvSpPr>
          <p:nvPr>
            <p:ph type="dt" idx="1"/>
          </p:nvPr>
        </p:nvSpPr>
        <p:spPr/>
        <p:txBody>
          <a:bodyPr/>
          <a:lstStyle/>
          <a:p>
            <a:fld id="{3C06F26C-0778-4C8C-B05C-D5006DF39A96}"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18</a:t>
            </a:fld>
            <a:endParaRPr lang="en-US"/>
          </a:p>
        </p:txBody>
      </p:sp>
    </p:spTree>
    <p:extLst>
      <p:ext uri="{BB962C8B-B14F-4D97-AF65-F5344CB8AC3E}">
        <p14:creationId xmlns:p14="http://schemas.microsoft.com/office/powerpoint/2010/main" val="333818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
          </p:nvPr>
        </p:nvSpPr>
        <p:spPr/>
        <p:txBody>
          <a:bodyPr/>
          <a:lstStyle/>
          <a:p>
            <a:fld id="{7AC5A30E-EC9F-43FE-9C86-0A233B76F708}"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23</a:t>
            </a:fld>
            <a:endParaRPr lang="en-US"/>
          </a:p>
        </p:txBody>
      </p:sp>
    </p:spTree>
    <p:extLst>
      <p:ext uri="{BB962C8B-B14F-4D97-AF65-F5344CB8AC3E}">
        <p14:creationId xmlns:p14="http://schemas.microsoft.com/office/powerpoint/2010/main" val="3960678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
          </p:nvPr>
        </p:nvSpPr>
        <p:spPr/>
        <p:txBody>
          <a:bodyPr/>
          <a:lstStyle/>
          <a:p>
            <a:fld id="{7AC5A30E-EC9F-43FE-9C86-0A233B76F708}"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24</a:t>
            </a:fld>
            <a:endParaRPr lang="en-US"/>
          </a:p>
        </p:txBody>
      </p:sp>
    </p:spTree>
    <p:extLst>
      <p:ext uri="{BB962C8B-B14F-4D97-AF65-F5344CB8AC3E}">
        <p14:creationId xmlns:p14="http://schemas.microsoft.com/office/powerpoint/2010/main" val="2516888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
          </p:nvPr>
        </p:nvSpPr>
        <p:spPr/>
        <p:txBody>
          <a:bodyPr/>
          <a:lstStyle/>
          <a:p>
            <a:fld id="{7AC5A30E-EC9F-43FE-9C86-0A233B76F708}"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25</a:t>
            </a:fld>
            <a:endParaRPr lang="en-US"/>
          </a:p>
        </p:txBody>
      </p:sp>
    </p:spTree>
    <p:extLst>
      <p:ext uri="{BB962C8B-B14F-4D97-AF65-F5344CB8AC3E}">
        <p14:creationId xmlns:p14="http://schemas.microsoft.com/office/powerpoint/2010/main" val="41801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
          </p:nvPr>
        </p:nvSpPr>
        <p:spPr/>
        <p:txBody>
          <a:bodyPr/>
          <a:lstStyle/>
          <a:p>
            <a:fld id="{7AC5A30E-EC9F-43FE-9C86-0A233B76F708}"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26</a:t>
            </a:fld>
            <a:endParaRPr lang="en-US"/>
          </a:p>
        </p:txBody>
      </p:sp>
    </p:spTree>
    <p:extLst>
      <p:ext uri="{BB962C8B-B14F-4D97-AF65-F5344CB8AC3E}">
        <p14:creationId xmlns:p14="http://schemas.microsoft.com/office/powerpoint/2010/main" val="2069575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
          </p:nvPr>
        </p:nvSpPr>
        <p:spPr/>
        <p:txBody>
          <a:bodyPr/>
          <a:lstStyle/>
          <a:p>
            <a:fld id="{7AC5A30E-EC9F-43FE-9C86-0A233B76F708}"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27</a:t>
            </a:fld>
            <a:endParaRPr lang="en-US"/>
          </a:p>
        </p:txBody>
      </p:sp>
    </p:spTree>
    <p:extLst>
      <p:ext uri="{BB962C8B-B14F-4D97-AF65-F5344CB8AC3E}">
        <p14:creationId xmlns:p14="http://schemas.microsoft.com/office/powerpoint/2010/main" val="41580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a:t>
            </a:r>
            <a:r>
              <a:rPr lang="en-US" b="1" baseline="0" dirty="0"/>
              <a:t> INSTRUCTIONS: If needed use this Agenda slide to layout the plan for the meeting. Use the section dividers (see next slide) to separate topics.</a:t>
            </a:r>
            <a:endParaRPr lang="en-US" b="1"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107900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600"/>
              </a:spcBef>
              <a:defRPr sz="1100">
                <a:solidFill>
                  <a:schemeClr val="tx1"/>
                </a:solidFill>
                <a:latin typeface="Calibri" pitchFamily="34" charset="0"/>
              </a:defRPr>
            </a:lvl1pPr>
            <a:lvl2pPr marL="742950" indent="-285750" eaLnBrk="0" hangingPunct="0">
              <a:spcBef>
                <a:spcPts val="600"/>
              </a:spcBef>
              <a:buFont typeface="Arial" pitchFamily="34" charset="0"/>
              <a:buChar char="•"/>
              <a:defRPr sz="1000">
                <a:solidFill>
                  <a:schemeClr val="tx1"/>
                </a:solidFill>
                <a:latin typeface="Calibri" pitchFamily="34" charset="0"/>
              </a:defRPr>
            </a:lvl2pPr>
            <a:lvl3pPr marL="1143000" indent="-228600" eaLnBrk="0" hangingPunct="0">
              <a:spcBef>
                <a:spcPts val="600"/>
              </a:spcBef>
              <a:buFont typeface="Arial" pitchFamily="34" charset="0"/>
              <a:buChar char="–"/>
              <a:defRPr sz="900">
                <a:solidFill>
                  <a:schemeClr val="tx1"/>
                </a:solidFill>
                <a:latin typeface="Calibri" pitchFamily="34" charset="0"/>
              </a:defRPr>
            </a:lvl3pPr>
            <a:lvl4pPr marL="1600200" indent="-228600" eaLnBrk="0" hangingPunct="0">
              <a:spcBef>
                <a:spcPts val="600"/>
              </a:spcBef>
              <a:buFont typeface="Arial" pitchFamily="34" charset="0"/>
              <a:buChar char="•"/>
              <a:defRPr sz="900">
                <a:solidFill>
                  <a:schemeClr val="tx1"/>
                </a:solidFill>
                <a:latin typeface="Calibri" pitchFamily="34" charset="0"/>
              </a:defRPr>
            </a:lvl4pPr>
            <a:lvl5pPr marL="2057400" indent="-228600" eaLnBrk="0" hangingPunct="0">
              <a:spcBef>
                <a:spcPts val="600"/>
              </a:spcBef>
              <a:buFont typeface="Arial" pitchFamily="34" charset="0"/>
              <a:buChar char="–"/>
              <a:defRPr sz="800">
                <a:solidFill>
                  <a:schemeClr val="tx1"/>
                </a:solidFill>
                <a:latin typeface="Calibri" pitchFamily="34" charset="0"/>
              </a:defRPr>
            </a:lvl5pPr>
            <a:lvl6pPr marL="25146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6pPr>
            <a:lvl7pPr marL="29718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7pPr>
            <a:lvl8pPr marL="34290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8pPr>
            <a:lvl9pPr marL="38862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9pPr>
          </a:lstStyle>
          <a:p>
            <a:pPr eaLnBrk="1" hangingPunct="1">
              <a:spcBef>
                <a:spcPct val="0"/>
              </a:spcBef>
            </a:pPr>
            <a:fld id="{17096C9A-5910-4DF9-ACB1-027F7D42B65C}" type="slidenum">
              <a:rPr lang="en-US" altLang="zh-CN" sz="1200" smtClean="0">
                <a:cs typeface="Arial" pitchFamily="34" charset="0"/>
              </a:rPr>
              <a:pPr eaLnBrk="1" hangingPunct="1">
                <a:spcBef>
                  <a:spcPct val="0"/>
                </a:spcBef>
              </a:pPr>
              <a:t>3</a:t>
            </a:fld>
            <a:endParaRPr lang="en-US" altLang="zh-CN" sz="1200">
              <a:cs typeface="Arial" pitchFamily="34" charset="0"/>
            </a:endParaRPr>
          </a:p>
        </p:txBody>
      </p:sp>
    </p:spTree>
    <p:extLst>
      <p:ext uri="{BB962C8B-B14F-4D97-AF65-F5344CB8AC3E}">
        <p14:creationId xmlns:p14="http://schemas.microsoft.com/office/powerpoint/2010/main" val="2357083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10"/>
          </p:nvPr>
        </p:nvSpPr>
        <p:spPr/>
        <p:txBody>
          <a:bodyPr/>
          <a:lstStyle/>
          <a:p>
            <a:fld id="{DACC16FB-9D68-C74B-AABD-CDFC2ED74F24}" type="slidenum">
              <a:rPr lang="en-US" smtClean="0"/>
              <a:pPr/>
              <a:t>4</a:t>
            </a:fld>
            <a:endParaRPr lang="en-US" dirty="0"/>
          </a:p>
        </p:txBody>
      </p:sp>
    </p:spTree>
    <p:extLst>
      <p:ext uri="{BB962C8B-B14F-4D97-AF65-F5344CB8AC3E}">
        <p14:creationId xmlns:p14="http://schemas.microsoft.com/office/powerpoint/2010/main" val="239478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600"/>
              </a:spcBef>
              <a:defRPr sz="1100">
                <a:solidFill>
                  <a:schemeClr val="tx1"/>
                </a:solidFill>
                <a:latin typeface="Calibri" pitchFamily="34" charset="0"/>
              </a:defRPr>
            </a:lvl1pPr>
            <a:lvl2pPr marL="742950" indent="-285750" eaLnBrk="0" hangingPunct="0">
              <a:spcBef>
                <a:spcPts val="600"/>
              </a:spcBef>
              <a:buFont typeface="Arial" pitchFamily="34" charset="0"/>
              <a:buChar char="•"/>
              <a:defRPr sz="1000">
                <a:solidFill>
                  <a:schemeClr val="tx1"/>
                </a:solidFill>
                <a:latin typeface="Calibri" pitchFamily="34" charset="0"/>
              </a:defRPr>
            </a:lvl2pPr>
            <a:lvl3pPr marL="1143000" indent="-228600" eaLnBrk="0" hangingPunct="0">
              <a:spcBef>
                <a:spcPts val="600"/>
              </a:spcBef>
              <a:buFont typeface="Arial" pitchFamily="34" charset="0"/>
              <a:buChar char="–"/>
              <a:defRPr sz="900">
                <a:solidFill>
                  <a:schemeClr val="tx1"/>
                </a:solidFill>
                <a:latin typeface="Calibri" pitchFamily="34" charset="0"/>
              </a:defRPr>
            </a:lvl3pPr>
            <a:lvl4pPr marL="1600200" indent="-228600" eaLnBrk="0" hangingPunct="0">
              <a:spcBef>
                <a:spcPts val="600"/>
              </a:spcBef>
              <a:buFont typeface="Arial" pitchFamily="34" charset="0"/>
              <a:buChar char="•"/>
              <a:defRPr sz="900">
                <a:solidFill>
                  <a:schemeClr val="tx1"/>
                </a:solidFill>
                <a:latin typeface="Calibri" pitchFamily="34" charset="0"/>
              </a:defRPr>
            </a:lvl4pPr>
            <a:lvl5pPr marL="2057400" indent="-228600" eaLnBrk="0" hangingPunct="0">
              <a:spcBef>
                <a:spcPts val="600"/>
              </a:spcBef>
              <a:buFont typeface="Arial" pitchFamily="34" charset="0"/>
              <a:buChar char="–"/>
              <a:defRPr sz="800">
                <a:solidFill>
                  <a:schemeClr val="tx1"/>
                </a:solidFill>
                <a:latin typeface="Calibri" pitchFamily="34" charset="0"/>
              </a:defRPr>
            </a:lvl5pPr>
            <a:lvl6pPr marL="25146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6pPr>
            <a:lvl7pPr marL="29718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7pPr>
            <a:lvl8pPr marL="34290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8pPr>
            <a:lvl9pPr marL="38862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9pPr>
          </a:lstStyle>
          <a:p>
            <a:pPr eaLnBrk="1" hangingPunct="1">
              <a:spcBef>
                <a:spcPct val="0"/>
              </a:spcBef>
            </a:pPr>
            <a:fld id="{17096C9A-5910-4DF9-ACB1-027F7D42B65C}" type="slidenum">
              <a:rPr lang="en-US" altLang="zh-CN" sz="1200" smtClean="0">
                <a:cs typeface="Arial" pitchFamily="34" charset="0"/>
              </a:rPr>
              <a:pPr eaLnBrk="1" hangingPunct="1">
                <a:spcBef>
                  <a:spcPct val="0"/>
                </a:spcBef>
              </a:pPr>
              <a:t>6</a:t>
            </a:fld>
            <a:endParaRPr lang="en-US" altLang="zh-CN" sz="1200">
              <a:cs typeface="Arial" pitchFamily="34" charset="0"/>
            </a:endParaRPr>
          </a:p>
        </p:txBody>
      </p:sp>
    </p:spTree>
    <p:extLst>
      <p:ext uri="{BB962C8B-B14F-4D97-AF65-F5344CB8AC3E}">
        <p14:creationId xmlns:p14="http://schemas.microsoft.com/office/powerpoint/2010/main" val="3352229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600"/>
              </a:spcBef>
              <a:defRPr sz="1100">
                <a:solidFill>
                  <a:schemeClr val="tx1"/>
                </a:solidFill>
                <a:latin typeface="Calibri" pitchFamily="34" charset="0"/>
              </a:defRPr>
            </a:lvl1pPr>
            <a:lvl2pPr marL="742950" indent="-285750" eaLnBrk="0" hangingPunct="0">
              <a:spcBef>
                <a:spcPts val="600"/>
              </a:spcBef>
              <a:buFont typeface="Arial" pitchFamily="34" charset="0"/>
              <a:buChar char="•"/>
              <a:defRPr sz="1000">
                <a:solidFill>
                  <a:schemeClr val="tx1"/>
                </a:solidFill>
                <a:latin typeface="Calibri" pitchFamily="34" charset="0"/>
              </a:defRPr>
            </a:lvl2pPr>
            <a:lvl3pPr marL="1143000" indent="-228600" eaLnBrk="0" hangingPunct="0">
              <a:spcBef>
                <a:spcPts val="600"/>
              </a:spcBef>
              <a:buFont typeface="Arial" pitchFamily="34" charset="0"/>
              <a:buChar char="–"/>
              <a:defRPr sz="900">
                <a:solidFill>
                  <a:schemeClr val="tx1"/>
                </a:solidFill>
                <a:latin typeface="Calibri" pitchFamily="34" charset="0"/>
              </a:defRPr>
            </a:lvl3pPr>
            <a:lvl4pPr marL="1600200" indent="-228600" eaLnBrk="0" hangingPunct="0">
              <a:spcBef>
                <a:spcPts val="600"/>
              </a:spcBef>
              <a:buFont typeface="Arial" pitchFamily="34" charset="0"/>
              <a:buChar char="•"/>
              <a:defRPr sz="900">
                <a:solidFill>
                  <a:schemeClr val="tx1"/>
                </a:solidFill>
                <a:latin typeface="Calibri" pitchFamily="34" charset="0"/>
              </a:defRPr>
            </a:lvl4pPr>
            <a:lvl5pPr marL="2057400" indent="-228600" eaLnBrk="0" hangingPunct="0">
              <a:spcBef>
                <a:spcPts val="600"/>
              </a:spcBef>
              <a:buFont typeface="Arial" pitchFamily="34" charset="0"/>
              <a:buChar char="–"/>
              <a:defRPr sz="800">
                <a:solidFill>
                  <a:schemeClr val="tx1"/>
                </a:solidFill>
                <a:latin typeface="Calibri" pitchFamily="34" charset="0"/>
              </a:defRPr>
            </a:lvl5pPr>
            <a:lvl6pPr marL="25146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6pPr>
            <a:lvl7pPr marL="29718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7pPr>
            <a:lvl8pPr marL="34290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8pPr>
            <a:lvl9pPr marL="3886200" indent="-228600" eaLnBrk="0" fontAlgn="base" hangingPunct="0">
              <a:spcBef>
                <a:spcPts val="600"/>
              </a:spcBef>
              <a:spcAft>
                <a:spcPct val="0"/>
              </a:spcAft>
              <a:buFont typeface="Arial" pitchFamily="34" charset="0"/>
              <a:buChar char="–"/>
              <a:defRPr sz="800">
                <a:solidFill>
                  <a:schemeClr val="tx1"/>
                </a:solidFill>
                <a:latin typeface="Calibri" pitchFamily="34" charset="0"/>
              </a:defRPr>
            </a:lvl9pPr>
          </a:lstStyle>
          <a:p>
            <a:pPr eaLnBrk="1" hangingPunct="1">
              <a:spcBef>
                <a:spcPct val="0"/>
              </a:spcBef>
            </a:pPr>
            <a:fld id="{17096C9A-5910-4DF9-ACB1-027F7D42B65C}" type="slidenum">
              <a:rPr lang="en-US" altLang="zh-CN" sz="1200" smtClean="0">
                <a:cs typeface="Arial" pitchFamily="34" charset="0"/>
              </a:rPr>
              <a:pPr eaLnBrk="1" hangingPunct="1">
                <a:spcBef>
                  <a:spcPct val="0"/>
                </a:spcBef>
              </a:pPr>
              <a:t>7</a:t>
            </a:fld>
            <a:endParaRPr lang="en-US" altLang="zh-CN" sz="1200">
              <a:cs typeface="Arial" pitchFamily="34" charset="0"/>
            </a:endParaRPr>
          </a:p>
        </p:txBody>
      </p:sp>
    </p:spTree>
    <p:extLst>
      <p:ext uri="{BB962C8B-B14F-4D97-AF65-F5344CB8AC3E}">
        <p14:creationId xmlns:p14="http://schemas.microsoft.com/office/powerpoint/2010/main" val="222189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10"/>
          </p:nvPr>
        </p:nvSpPr>
        <p:spPr/>
        <p:txBody>
          <a:bodyPr/>
          <a:lstStyle/>
          <a:p>
            <a:fld id="{DACC16FB-9D68-C74B-AABD-CDFC2ED74F24}" type="slidenum">
              <a:rPr lang="en-US" smtClean="0"/>
              <a:pPr/>
              <a:t>8</a:t>
            </a:fld>
            <a:endParaRPr lang="en-US" dirty="0"/>
          </a:p>
        </p:txBody>
      </p:sp>
    </p:spTree>
    <p:extLst>
      <p:ext uri="{BB962C8B-B14F-4D97-AF65-F5344CB8AC3E}">
        <p14:creationId xmlns:p14="http://schemas.microsoft.com/office/powerpoint/2010/main" val="395346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10"/>
          </p:nvPr>
        </p:nvSpPr>
        <p:spPr/>
        <p:txBody>
          <a:bodyPr/>
          <a:lstStyle/>
          <a:p>
            <a:fld id="{DACC16FB-9D68-C74B-AABD-CDFC2ED74F24}" type="slidenum">
              <a:rPr lang="en-US" smtClean="0"/>
              <a:pPr/>
              <a:t>9</a:t>
            </a:fld>
            <a:endParaRPr lang="en-US" dirty="0"/>
          </a:p>
        </p:txBody>
      </p:sp>
    </p:spTree>
    <p:extLst>
      <p:ext uri="{BB962C8B-B14F-4D97-AF65-F5344CB8AC3E}">
        <p14:creationId xmlns:p14="http://schemas.microsoft.com/office/powerpoint/2010/main" val="45494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pPr fontAlgn="ctr"/>
            <a:r>
              <a:rPr lang="zh-CN" altLang="en-US" sz="1200" b="1" i="0" kern="1200" dirty="0">
                <a:solidFill>
                  <a:schemeClr val="tx1"/>
                </a:solidFill>
                <a:effectLst/>
                <a:latin typeface="+mn-lt"/>
                <a:ea typeface="+mn-ea"/>
                <a:cs typeface="+mn-cs"/>
              </a:rPr>
              <a:t>数据库</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概览</a:t>
            </a:r>
          </a:p>
          <a:p>
            <a:pPr fontAlgn="ctr"/>
            <a:r>
              <a:rPr lang="zh-CN" altLang="en-US" sz="1200" b="1" i="0" kern="1200" dirty="0">
                <a:solidFill>
                  <a:schemeClr val="tx1"/>
                </a:solidFill>
                <a:effectLst/>
                <a:latin typeface="+mn-lt"/>
                <a:ea typeface="+mn-ea"/>
                <a:cs typeface="+mn-cs"/>
              </a:rPr>
              <a:t>创建资源提供方</a:t>
            </a:r>
          </a:p>
          <a:p>
            <a:pPr fontAlgn="t"/>
            <a:r>
              <a:rPr lang="zh-CN" altLang="en-US" sz="1200" b="0" i="0" kern="1200" dirty="0">
                <a:solidFill>
                  <a:schemeClr val="tx1"/>
                </a:solidFill>
                <a:effectLst/>
                <a:latin typeface="+mn-lt"/>
                <a:ea typeface="+mn-ea"/>
                <a:cs typeface="+mn-cs"/>
              </a:rPr>
              <a:t>资源提供方是组合目标类型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表示预配服务类型的服务实例所需的资源类型。例如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数据库服务类型在其资源提供方中需要 </a:t>
            </a:r>
            <a:r>
              <a:rPr lang="en"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主目录目标。</a:t>
            </a:r>
          </a:p>
          <a:p>
            <a:pPr fontAlgn="t"/>
            <a:r>
              <a:rPr lang="zh-CN" altLang="en-US" sz="1200" b="0" i="0" kern="1200" dirty="0">
                <a:solidFill>
                  <a:schemeClr val="tx1"/>
                </a:solidFill>
                <a:effectLst/>
                <a:latin typeface="+mn-lt"/>
                <a:ea typeface="+mn-ea"/>
                <a:cs typeface="+mn-cs"/>
              </a:rPr>
              <a:t>单击左侧主窗格中的资源提供方步骤的名称将导航到所选服务类型的资源提供方创建页。</a:t>
            </a:r>
          </a:p>
          <a:p>
            <a:pPr fontAlgn="ctr"/>
            <a:r>
              <a:rPr lang="zh-CN" altLang="en-US" sz="1200" b="1" i="0" kern="1200" dirty="0">
                <a:solidFill>
                  <a:schemeClr val="tx1"/>
                </a:solidFill>
                <a:effectLst/>
                <a:latin typeface="+mn-lt"/>
                <a:ea typeface="+mn-ea"/>
                <a:cs typeface="+mn-cs"/>
              </a:rPr>
              <a:t>配置限额</a:t>
            </a:r>
          </a:p>
          <a:p>
            <a:pPr fontAlgn="t"/>
            <a:r>
              <a:rPr lang="zh-CN" altLang="en-US" sz="1200" b="0" i="0" kern="1200" dirty="0">
                <a:solidFill>
                  <a:schemeClr val="tx1"/>
                </a:solidFill>
                <a:effectLst/>
                <a:latin typeface="+mn-lt"/>
                <a:ea typeface="+mn-ea"/>
                <a:cs typeface="+mn-cs"/>
              </a:rPr>
              <a:t>限额是可授予给属于某个角色的每个自助用户的资源量。初始设置不需要限额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要为所选服务类型配置限额</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请在左侧主窗格中单击“限额”步骤。</a:t>
            </a:r>
          </a:p>
          <a:p>
            <a:pPr fontAlgn="ctr"/>
            <a:r>
              <a:rPr lang="zh-CN" altLang="en-US" sz="1200" b="1" i="0" kern="1200" dirty="0">
                <a:solidFill>
                  <a:schemeClr val="tx1"/>
                </a:solidFill>
                <a:effectLst/>
                <a:latin typeface="+mn-lt"/>
                <a:ea typeface="+mn-ea"/>
                <a:cs typeface="+mn-cs"/>
              </a:rPr>
              <a:t>创建服务模板</a:t>
            </a:r>
          </a:p>
          <a:p>
            <a:pPr fontAlgn="t"/>
            <a:r>
              <a:rPr lang="zh-CN" altLang="en-US" sz="1200" b="0" i="0" kern="1200" dirty="0">
                <a:solidFill>
                  <a:schemeClr val="tx1"/>
                </a:solidFill>
                <a:effectLst/>
                <a:latin typeface="+mn-lt"/>
                <a:ea typeface="+mn-ea"/>
                <a:cs typeface="+mn-cs"/>
              </a:rPr>
              <a:t>服务模板是在资源上创建新服务的服务预配逻辑。服务模板定义实例的特征。这些特征可能包含特定于服务类型的参数以及可能实例化模板的一些说明。当用户要求创建某种服务类型的实例时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可从该服务类型的可用服务方案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派生自服务模板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的列表中进行选择</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用户有权访问该列表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并且可能需要提供创建逻辑所需的输入参数值。</a:t>
            </a:r>
          </a:p>
          <a:p>
            <a:pPr fontAlgn="t"/>
            <a:r>
              <a:rPr lang="zh-CN" altLang="en-US" sz="1200" b="0" i="0" kern="1200" dirty="0">
                <a:solidFill>
                  <a:schemeClr val="tx1"/>
                </a:solidFill>
                <a:effectLst/>
                <a:latin typeface="+mn-lt"/>
                <a:ea typeface="+mn-ea"/>
                <a:cs typeface="+mn-cs"/>
              </a:rPr>
              <a:t>要为所选服务类型配置服务模板</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请在左侧主窗格中单击“服务模板”步骤。</a:t>
            </a:r>
          </a:p>
          <a:p>
            <a:pPr fontAlgn="ctr"/>
            <a:r>
              <a:rPr lang="zh-CN" altLang="en-US" sz="1200" b="1" i="0" kern="1200" dirty="0">
                <a:solidFill>
                  <a:schemeClr val="tx1"/>
                </a:solidFill>
                <a:effectLst/>
                <a:latin typeface="+mn-lt"/>
                <a:ea typeface="+mn-ea"/>
                <a:cs typeface="+mn-cs"/>
              </a:rPr>
              <a:t>配置请求设置</a:t>
            </a:r>
          </a:p>
          <a:p>
            <a:pPr fontAlgn="t"/>
            <a:r>
              <a:rPr lang="zh-CN" altLang="en-US" sz="1200" b="0" i="0" kern="1200" dirty="0">
                <a:solidFill>
                  <a:schemeClr val="tx1"/>
                </a:solidFill>
                <a:effectLst/>
                <a:latin typeface="+mn-lt"/>
                <a:ea typeface="+mn-ea"/>
                <a:cs typeface="+mn-cs"/>
              </a:rPr>
              <a:t>请求设置用于为服务类型或属于某些角色的用户定义请求相关的策略。您可以限制用户可以提前多久请求</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请求的最长持续时间</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或系统删除已归档请求之前经过的最长持续时间。初始设置不需要请求设置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但默认情况下用户将没有任何限制。</a:t>
            </a:r>
          </a:p>
          <a:p>
            <a:pPr fontAlgn="t"/>
            <a:r>
              <a:rPr lang="zh-CN" altLang="en-US" sz="1200" b="0" i="0" kern="1200" dirty="0">
                <a:solidFill>
                  <a:schemeClr val="tx1"/>
                </a:solidFill>
                <a:effectLst/>
                <a:latin typeface="+mn-lt"/>
                <a:ea typeface="+mn-ea"/>
                <a:cs typeface="+mn-cs"/>
              </a:rPr>
              <a:t>要为此服务类型配置请求设置</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请在左侧主窗格中单击“请求设置”步骤。</a:t>
            </a:r>
          </a:p>
          <a:p>
            <a:endParaRPr kumimoji="1" lang="zh-CN" altLang="en-US" dirty="0"/>
          </a:p>
        </p:txBody>
      </p:sp>
      <p:sp>
        <p:nvSpPr>
          <p:cNvPr id="4" name="日期占位符 3"/>
          <p:cNvSpPr>
            <a:spLocks noGrp="1"/>
          </p:cNvSpPr>
          <p:nvPr>
            <p:ph type="dt" idx="1"/>
          </p:nvPr>
        </p:nvSpPr>
        <p:spPr/>
        <p:txBody>
          <a:bodyPr/>
          <a:lstStyle/>
          <a:p>
            <a:fld id="{3C06F26C-0778-4C8C-B05C-D5006DF39A96}" type="datetime1">
              <a:rPr lang="en-US" smtClean="0"/>
              <a:t>7/28/2023</a:t>
            </a:fld>
            <a:endParaRPr lang="en-US"/>
          </a:p>
        </p:txBody>
      </p:sp>
      <p:sp>
        <p:nvSpPr>
          <p:cNvPr id="5" name="页脚占位符 4"/>
          <p:cNvSpPr>
            <a:spLocks noGrp="1"/>
          </p:cNvSpPr>
          <p:nvPr>
            <p:ph type="ftr" sz="quarter" idx="4"/>
          </p:nvPr>
        </p:nvSpPr>
        <p:spPr/>
        <p:txBody>
          <a:bodyPr/>
          <a:lstStyle/>
          <a:p>
            <a:endParaRPr lang="en-US"/>
          </a:p>
        </p:txBody>
      </p:sp>
      <p:sp>
        <p:nvSpPr>
          <p:cNvPr id="6" name="灯片编号占位符 5"/>
          <p:cNvSpPr>
            <a:spLocks noGrp="1"/>
          </p:cNvSpPr>
          <p:nvPr>
            <p:ph type="sldNum" sz="quarter" idx="5"/>
          </p:nvPr>
        </p:nvSpPr>
        <p:spPr/>
        <p:txBody>
          <a:bodyPr/>
          <a:lstStyle/>
          <a:p>
            <a:fld id="{DACC16FB-9D68-C74B-AABD-CDFC2ED74F24}" type="slidenum">
              <a:rPr lang="en-US" smtClean="0"/>
              <a:t>10</a:t>
            </a:fld>
            <a:endParaRPr lang="en-US"/>
          </a:p>
        </p:txBody>
      </p:sp>
    </p:spTree>
    <p:extLst>
      <p:ext uri="{BB962C8B-B14F-4D97-AF65-F5344CB8AC3E}">
        <p14:creationId xmlns:p14="http://schemas.microsoft.com/office/powerpoint/2010/main" val="148384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4.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5.jp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p:cNvSpPr>
            <a:spLocks noGrp="1"/>
          </p:cNvSpPr>
          <p:nvPr>
            <p:ph type="dt" sz="half" idx="16"/>
          </p:nvPr>
        </p:nvSpPr>
        <p:spPr/>
        <p:txBody>
          <a:bodyPr/>
          <a:lstStyle/>
          <a:p>
            <a:r>
              <a:rPr lang="en-US"/>
              <a:t>[Date]</a:t>
            </a:r>
            <a:endParaRPr lang="en-US" dirty="0"/>
          </a:p>
        </p:txBody>
      </p:sp>
      <p:sp>
        <p:nvSpPr>
          <p:cNvPr id="10" name="Footer Placeholder 9"/>
          <p:cNvSpPr>
            <a:spLocks noGrp="1"/>
          </p:cNvSpPr>
          <p:nvPr>
            <p:ph type="ftr" sz="quarter" idx="17"/>
          </p:nvPr>
        </p:nvSpPr>
        <p:spPr/>
        <p:txBody>
          <a:bodyPr/>
          <a:lstStyle/>
          <a:p>
            <a:r>
              <a:rPr lang="en-US" dirty="0"/>
              <a:t>Copyright © 2021, Oracle and/or its affiliates | Confidential: Restricted</a:t>
            </a:r>
          </a:p>
        </p:txBody>
      </p:sp>
      <p:sp>
        <p:nvSpPr>
          <p:cNvPr id="11" name="Slide Number Placeholder 10"/>
          <p:cNvSpPr>
            <a:spLocks noGrp="1"/>
          </p:cNvSpPr>
          <p:nvPr>
            <p:ph type="sldNum" sz="quarter" idx="18"/>
          </p:nvPr>
        </p:nvSpPr>
        <p:spPr/>
        <p:txBody>
          <a:bodyPr/>
          <a:lstStyle/>
          <a:p>
            <a:fld id="{345D60D9-5372-5F40-9443-0F9AE5BDC3C8}" type="slidenum">
              <a:rPr lang="en-US" smtClean="0"/>
              <a:pPr/>
              <a:t>‹#›</a:t>
            </a:fld>
            <a:endParaRPr lang="en-US" dirty="0"/>
          </a:p>
        </p:txBody>
      </p:sp>
      <p:sp>
        <p:nvSpPr>
          <p:cNvPr id="13" name="Title 12"/>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2021, Oracle and/or its affiliates | Confidential: Restricted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2021, Oracle and/or its affiliates | Confidential: Restricted</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a:t>Copyright © 2021, Oracle and/or its affiliates | Confidential: Restricted</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70238"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70238"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Usage Directions">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1pPr marL="285750" indent="-28575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rgbClr val="ABFC8A"/>
                </a:solidFill>
              </a:defRPr>
            </a:lvl1pPr>
          </a:lstStyle>
          <a:p>
            <a:r>
              <a:rPr lang="en-US" dirty="0"/>
              <a:t>Title</a:t>
            </a:r>
          </a:p>
        </p:txBody>
      </p:sp>
      <p:sp>
        <p:nvSpPr>
          <p:cNvPr id="7" name="TextBox 6"/>
          <p:cNvSpPr txBox="1"/>
          <p:nvPr userDrawn="1"/>
        </p:nvSpPr>
        <p:spPr>
          <a:xfrm>
            <a:off x="768875" y="1073020"/>
            <a:ext cx="10671048" cy="369332"/>
          </a:xfrm>
          <a:prstGeom prst="rect">
            <a:avLst/>
          </a:prstGeom>
          <a:noFill/>
        </p:spPr>
        <p:txBody>
          <a:bodyPr wrap="square" rtlCol="0">
            <a:spAutoFit/>
          </a:bodyPr>
          <a:lstStyle/>
          <a:p>
            <a:pPr algn="r"/>
            <a:r>
              <a:rPr lang="en-US" b="1" dirty="0">
                <a:solidFill>
                  <a:srgbClr val="FF0000"/>
                </a:solidFill>
              </a:rPr>
              <a:t>! ! ! Slide</a:t>
            </a:r>
            <a:r>
              <a:rPr lang="en-US" b="1" baseline="0" dirty="0">
                <a:solidFill>
                  <a:srgbClr val="FF0000"/>
                </a:solidFill>
              </a:rPr>
              <a:t> deck usage instructions - delete before presenting ! ! !</a:t>
            </a:r>
            <a:endParaRPr lang="en-US" b="1" dirty="0">
              <a:solidFill>
                <a:srgbClr val="FF0000"/>
              </a:solidFill>
            </a:endParaRPr>
          </a:p>
        </p:txBody>
      </p:sp>
    </p:spTree>
    <p:extLst>
      <p:ext uri="{BB962C8B-B14F-4D97-AF65-F5344CB8AC3E}">
        <p14:creationId xmlns:p14="http://schemas.microsoft.com/office/powerpoint/2010/main" val="26795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2021,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2021, Oracle and/or its affiliates | Confidential: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dirty="0"/>
              <a:t>Copyright © 2021, Oracle and/or its affiliates | Confidential: Restricted</a:t>
            </a:r>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dirty="0"/>
              <a:t>Copyright © 2021, Oracle and/or its affiliates | Confidential: Restricted</a:t>
            </a:r>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2021, Oracle and/or its affiliates | Confidential: Restricted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dirty="0"/>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282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3">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2021 Oracle and/or its affiliates.</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8771576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3"/>
          <p:cNvSpPr>
            <a:spLocks noGrp="1"/>
          </p:cNvSpPr>
          <p:nvPr>
            <p:ph type="dt" sz="half" idx="14"/>
          </p:nvPr>
        </p:nvSpPr>
        <p:spPr/>
        <p:txBody>
          <a:bodyPr/>
          <a:lstStyle>
            <a:lvl1pPr>
              <a:defRPr/>
            </a:lvl1pPr>
          </a:lstStyle>
          <a:p>
            <a:pPr>
              <a:defRPr/>
            </a:pPr>
            <a:fld id="{6C3384E1-960A-41E1-BCEA-28D7B2307A85}" type="datetime1">
              <a:rPr lang="en-US" altLang="zh-CN"/>
              <a:pPr>
                <a:defRPr/>
              </a:pPr>
              <a:t>7/28/2023</a:t>
            </a:fld>
            <a:endParaRPr lang="en-US" altLang="zh-CN"/>
          </a:p>
        </p:txBody>
      </p:sp>
      <p:sp>
        <p:nvSpPr>
          <p:cNvPr id="6" name="Footer Placeholder 4"/>
          <p:cNvSpPr>
            <a:spLocks noGrp="1"/>
          </p:cNvSpPr>
          <p:nvPr>
            <p:ph type="ftr" sz="quarter" idx="15"/>
          </p:nvPr>
        </p:nvSpPr>
        <p:spPr/>
        <p:txBody>
          <a:bodyPr/>
          <a:lstStyle>
            <a:lvl1pPr>
              <a:defRPr/>
            </a:lvl1pPr>
          </a:lstStyle>
          <a:p>
            <a:pPr>
              <a:defRPr/>
            </a:pPr>
            <a:r>
              <a:t>Oracle Confidential – Internal/Restricted/Highly Restricted</a:t>
            </a:r>
          </a:p>
        </p:txBody>
      </p:sp>
      <p:sp>
        <p:nvSpPr>
          <p:cNvPr id="8" name="Slide Number Placeholder 5"/>
          <p:cNvSpPr>
            <a:spLocks noGrp="1"/>
          </p:cNvSpPr>
          <p:nvPr>
            <p:ph type="sldNum" sz="quarter" idx="16"/>
          </p:nvPr>
        </p:nvSpPr>
        <p:spPr/>
        <p:txBody>
          <a:bodyPr/>
          <a:lstStyle>
            <a:lvl1pPr>
              <a:defRPr/>
            </a:lvl1pPr>
          </a:lstStyle>
          <a:p>
            <a:fld id="{40DA408F-5103-4A87-9366-A3E6B04E3C91}" type="slidenum">
              <a:rPr lang="en-US" altLang="zh-CN"/>
              <a:pPr/>
              <a:t>‹#›</a:t>
            </a:fld>
            <a:endParaRPr lang="en-US" altLang="zh-CN"/>
          </a:p>
        </p:txBody>
      </p:sp>
    </p:spTree>
    <p:extLst>
      <p:ext uri="{BB962C8B-B14F-4D97-AF65-F5344CB8AC3E}">
        <p14:creationId xmlns:p14="http://schemas.microsoft.com/office/powerpoint/2010/main" val="2402562245"/>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8152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2021, Oracle and/or its affiliates | Confidential: Restricted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57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5">
            <a:extLst>
              <a:ext uri="{FF2B5EF4-FFF2-40B4-BE49-F238E27FC236}">
                <a16:creationId xmlns:a16="http://schemas.microsoft.com/office/drawing/2014/main" id="{E77000BC-BD01-43F8-B10D-3DE86CB42462}"/>
              </a:ext>
            </a:extLst>
          </p:cNvPr>
          <p:cNvSpPr>
            <a:spLocks noGrp="1"/>
          </p:cNvSpPr>
          <p:nvPr>
            <p:ph type="ftr" sz="quarter" idx="10"/>
          </p:nvPr>
        </p:nvSpPr>
        <p:spPr>
          <a:xfrm>
            <a:off x="1143958" y="6356350"/>
            <a:ext cx="4114800" cy="365125"/>
          </a:xfrm>
        </p:spPr>
        <p:txBody>
          <a:bodyPr/>
          <a:lstStyle/>
          <a:p>
            <a:r>
              <a:rPr lang="en-US"/>
              <a:t>Confidential – © 2019 Oracle Internal/Restricted/Highly Restricted</a:t>
            </a:r>
            <a:endParaRPr lang="en-US" dirty="0"/>
          </a:p>
        </p:txBody>
      </p:sp>
      <p:sp>
        <p:nvSpPr>
          <p:cNvPr id="13" name="Slide Number Placeholder 6">
            <a:extLst>
              <a:ext uri="{FF2B5EF4-FFF2-40B4-BE49-F238E27FC236}">
                <a16:creationId xmlns:a16="http://schemas.microsoft.com/office/drawing/2014/main" id="{47285178-66D3-4880-805D-82BB604911C8}"/>
              </a:ext>
            </a:extLst>
          </p:cNvPr>
          <p:cNvSpPr>
            <a:spLocks noGrp="1"/>
          </p:cNvSpPr>
          <p:nvPr>
            <p:ph type="sldNum" sz="quarter" idx="11"/>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2080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2021, Oracle and/or its affiliates | Confidential: Restricted</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2021, Oracle and/or its affiliates | Confidential: Restricted</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6"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2021, Oracle and/or its affiliates | Confidential: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976" r:id="rId4"/>
    <p:sldLayoutId id="2147483893" r:id="rId5"/>
    <p:sldLayoutId id="2147483774" r:id="rId6"/>
    <p:sldLayoutId id="2147483919" r:id="rId7"/>
    <p:sldLayoutId id="2147483922" r:id="rId8"/>
    <p:sldLayoutId id="2147483929" r:id="rId9"/>
    <p:sldLayoutId id="2147483920" r:id="rId10"/>
    <p:sldLayoutId id="2147483930" r:id="rId11"/>
    <p:sldLayoutId id="2147483931" r:id="rId12"/>
    <p:sldLayoutId id="2147483932" r:id="rId13"/>
    <p:sldLayoutId id="2147483936" r:id="rId14"/>
    <p:sldLayoutId id="2147483937" r:id="rId15"/>
    <p:sldLayoutId id="2147483933" r:id="rId16"/>
    <p:sldLayoutId id="2147483935" r:id="rId17"/>
    <p:sldLayoutId id="2147483938" r:id="rId18"/>
    <p:sldLayoutId id="2147483939" r:id="rId19"/>
    <p:sldLayoutId id="2147483761" r:id="rId20"/>
    <p:sldLayoutId id="2147483940" r:id="rId21"/>
    <p:sldLayoutId id="2147483969" r:id="rId22"/>
    <p:sldLayoutId id="2147483970" r:id="rId23"/>
    <p:sldLayoutId id="2147483974" r:id="rId24"/>
    <p:sldLayoutId id="2147483975" r:id="rId25"/>
    <p:sldLayoutId id="2147483781" r:id="rId26"/>
    <p:sldLayoutId id="2147483941" r:id="rId27"/>
    <p:sldLayoutId id="2147483756" r:id="rId28"/>
    <p:sldLayoutId id="2147483914" r:id="rId29"/>
    <p:sldLayoutId id="2147483754" r:id="rId30"/>
    <p:sldLayoutId id="2147483915" r:id="rId31"/>
    <p:sldLayoutId id="2147483778" r:id="rId32"/>
    <p:sldLayoutId id="2147483916" r:id="rId33"/>
    <p:sldLayoutId id="2147483762" r:id="rId34"/>
    <p:sldLayoutId id="2147483942" r:id="rId35"/>
    <p:sldLayoutId id="2147483766" r:id="rId36"/>
    <p:sldLayoutId id="2147483894" r:id="rId37"/>
    <p:sldLayoutId id="2147483769" r:id="rId38"/>
    <p:sldLayoutId id="2147483895" r:id="rId39"/>
    <p:sldLayoutId id="2147483768" r:id="rId40"/>
    <p:sldLayoutId id="2147483897" r:id="rId41"/>
    <p:sldLayoutId id="2147483898" r:id="rId42"/>
    <p:sldLayoutId id="2147483905" r:id="rId43"/>
    <p:sldLayoutId id="2147483814" r:id="rId44"/>
    <p:sldLayoutId id="2147483906" r:id="rId45"/>
    <p:sldLayoutId id="2147483749" r:id="rId46"/>
    <p:sldLayoutId id="2147483908" r:id="rId47"/>
    <p:sldLayoutId id="2147483751" r:id="rId48"/>
    <p:sldLayoutId id="2147483945" r:id="rId49"/>
    <p:sldLayoutId id="2147483752" r:id="rId50"/>
    <p:sldLayoutId id="2147483912" r:id="rId51"/>
    <p:sldLayoutId id="2147483763" r:id="rId52"/>
    <p:sldLayoutId id="2147483943" r:id="rId53"/>
    <p:sldLayoutId id="2147483744" r:id="rId54"/>
    <p:sldLayoutId id="2147483944" r:id="rId55"/>
    <p:sldLayoutId id="2147483742" r:id="rId56"/>
    <p:sldLayoutId id="2147483948" r:id="rId57"/>
    <p:sldLayoutId id="2147483972" r:id="rId58"/>
    <p:sldLayoutId id="2147483973" r:id="rId59"/>
    <p:sldLayoutId id="2147483977" r:id="rId60"/>
    <p:sldLayoutId id="2147483979" r:id="rId61"/>
    <p:sldLayoutId id="2147483980" r:id="rId62"/>
    <p:sldLayoutId id="2147483981" r:id="rId63"/>
    <p:sldLayoutId id="2147483982"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a:xfrm>
            <a:off x="741805" y="1920239"/>
            <a:ext cx="11688320" cy="1280160"/>
          </a:xfrm>
        </p:spPr>
        <p:txBody>
          <a:bodyPr/>
          <a:lstStyle/>
          <a:p>
            <a:r>
              <a:rPr lang="zh-CN" altLang="en-US" b="1" dirty="0">
                <a:latin typeface="微软雅黑" panose="020B0503020204020204" pitchFamily="34" charset="-122"/>
                <a:ea typeface="微软雅黑" panose="020B0503020204020204" pitchFamily="34" charset="-122"/>
              </a:rPr>
              <a:t>汇丰银行</a:t>
            </a:r>
            <a:r>
              <a:rPr lang="en-US" altLang="zh-CN" b="1" dirty="0">
                <a:latin typeface="微软雅黑" panose="020B0503020204020204" pitchFamily="34" charset="-122"/>
                <a:ea typeface="微软雅黑" panose="020B0503020204020204" pitchFamily="34" charset="-122"/>
              </a:rPr>
              <a:t>-Global SSC  &amp; DBaaS </a:t>
            </a:r>
            <a:r>
              <a:rPr lang="zh-CN" altLang="en-US" b="1" dirty="0">
                <a:latin typeface="微软雅黑" panose="020B0503020204020204" pitchFamily="34" charset="-122"/>
                <a:ea typeface="微软雅黑" panose="020B0503020204020204" pitchFamily="34" charset="-122"/>
              </a:rPr>
              <a:t>项目交付汇报</a:t>
            </a:r>
            <a:endParaRPr lang="en-US" dirty="0"/>
          </a:p>
        </p:txBody>
      </p:sp>
      <p:sp>
        <p:nvSpPr>
          <p:cNvPr id="3" name="Text Placeholder 2">
            <a:extLst>
              <a:ext uri="{FF2B5EF4-FFF2-40B4-BE49-F238E27FC236}">
                <a16:creationId xmlns:a16="http://schemas.microsoft.com/office/drawing/2014/main" id="{083CB721-0FA7-4804-B150-54F9E533EA20}"/>
              </a:ext>
            </a:extLst>
          </p:cNvPr>
          <p:cNvSpPr>
            <a:spLocks noGrp="1"/>
          </p:cNvSpPr>
          <p:nvPr>
            <p:ph type="body" sz="quarter" idx="33"/>
          </p:nvPr>
        </p:nvSpPr>
        <p:spPr>
          <a:xfrm>
            <a:off x="741805" y="3657601"/>
            <a:ext cx="10158984" cy="341247"/>
          </a:xfrm>
        </p:spPr>
        <p:txBody>
          <a:bodyPr/>
          <a:lstStyle/>
          <a:p>
            <a:r>
              <a:rPr lang="en-US" dirty="0"/>
              <a:t>2023-01--07</a:t>
            </a:r>
          </a:p>
        </p:txBody>
      </p:sp>
    </p:spTree>
    <p:extLst>
      <p:ext uri="{BB962C8B-B14F-4D97-AF65-F5344CB8AC3E}">
        <p14:creationId xmlns:p14="http://schemas.microsoft.com/office/powerpoint/2010/main" val="134655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C37C8DD-A007-F1CB-8182-898C3EF9953F}"/>
              </a:ext>
            </a:extLst>
          </p:cNvPr>
          <p:cNvSpPr txBox="1">
            <a:spLocks/>
          </p:cNvSpPr>
          <p:nvPr/>
        </p:nvSpPr>
        <p:spPr>
          <a:xfrm>
            <a:off x="176462" y="341290"/>
            <a:ext cx="4286481" cy="36933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r>
              <a:rPr kumimoji="1" lang="en-US" altLang="zh-CN" dirty="0"/>
              <a:t>HSBC-</a:t>
            </a:r>
            <a:r>
              <a:rPr kumimoji="1" lang="zh-CN" altLang="en-US" dirty="0"/>
              <a:t> </a:t>
            </a:r>
            <a:r>
              <a:rPr kumimoji="1" lang="en-US" altLang="zh-CN" dirty="0"/>
              <a:t>DBaaS </a:t>
            </a:r>
            <a:r>
              <a:rPr kumimoji="1" lang="zh-CN" altLang="en-US" dirty="0"/>
              <a:t>工作量汇报</a:t>
            </a:r>
          </a:p>
        </p:txBody>
      </p:sp>
      <p:graphicFrame>
        <p:nvGraphicFramePr>
          <p:cNvPr id="2" name="Table 1">
            <a:extLst>
              <a:ext uri="{FF2B5EF4-FFF2-40B4-BE49-F238E27FC236}">
                <a16:creationId xmlns:a16="http://schemas.microsoft.com/office/drawing/2014/main" id="{9B128ABF-1CCE-4000-AC1D-9F408C259AD4}"/>
              </a:ext>
            </a:extLst>
          </p:cNvPr>
          <p:cNvGraphicFramePr>
            <a:graphicFrameLocks noGrp="1"/>
          </p:cNvGraphicFramePr>
          <p:nvPr>
            <p:extLst>
              <p:ext uri="{D42A27DB-BD31-4B8C-83A1-F6EECF244321}">
                <p14:modId xmlns:p14="http://schemas.microsoft.com/office/powerpoint/2010/main" val="88660117"/>
              </p:ext>
            </p:extLst>
          </p:nvPr>
        </p:nvGraphicFramePr>
        <p:xfrm>
          <a:off x="706073" y="794512"/>
          <a:ext cx="10779853" cy="5483234"/>
        </p:xfrm>
        <a:graphic>
          <a:graphicData uri="http://schemas.openxmlformats.org/drawingml/2006/table">
            <a:tbl>
              <a:tblPr>
                <a:tableStyleId>{073A0DAA-6AF3-43AB-8588-CEC1D06C72B9}</a:tableStyleId>
              </a:tblPr>
              <a:tblGrid>
                <a:gridCol w="989901">
                  <a:extLst>
                    <a:ext uri="{9D8B030D-6E8A-4147-A177-3AD203B41FA5}">
                      <a16:colId xmlns:a16="http://schemas.microsoft.com/office/drawing/2014/main" val="1350249968"/>
                    </a:ext>
                  </a:extLst>
                </a:gridCol>
                <a:gridCol w="5759637">
                  <a:extLst>
                    <a:ext uri="{9D8B030D-6E8A-4147-A177-3AD203B41FA5}">
                      <a16:colId xmlns:a16="http://schemas.microsoft.com/office/drawing/2014/main" val="2829887970"/>
                    </a:ext>
                  </a:extLst>
                </a:gridCol>
                <a:gridCol w="525642">
                  <a:extLst>
                    <a:ext uri="{9D8B030D-6E8A-4147-A177-3AD203B41FA5}">
                      <a16:colId xmlns:a16="http://schemas.microsoft.com/office/drawing/2014/main" val="2727432943"/>
                    </a:ext>
                  </a:extLst>
                </a:gridCol>
                <a:gridCol w="3160725">
                  <a:extLst>
                    <a:ext uri="{9D8B030D-6E8A-4147-A177-3AD203B41FA5}">
                      <a16:colId xmlns:a16="http://schemas.microsoft.com/office/drawing/2014/main" val="2151510844"/>
                    </a:ext>
                  </a:extLst>
                </a:gridCol>
                <a:gridCol w="343948">
                  <a:extLst>
                    <a:ext uri="{9D8B030D-6E8A-4147-A177-3AD203B41FA5}">
                      <a16:colId xmlns:a16="http://schemas.microsoft.com/office/drawing/2014/main" val="917410959"/>
                    </a:ext>
                  </a:extLst>
                </a:gridCol>
              </a:tblGrid>
              <a:tr h="165121">
                <a:tc>
                  <a:txBody>
                    <a:bodyPr/>
                    <a:lstStyle/>
                    <a:p>
                      <a:pPr algn="ctr" fontAlgn="ctr"/>
                      <a:r>
                        <a:rPr lang="zh-CN" altLang="en-US" sz="1200" b="1" u="none" strike="noStrike" dirty="0">
                          <a:solidFill>
                            <a:schemeClr val="bg1"/>
                          </a:solidFill>
                          <a:effectLst/>
                        </a:rPr>
                        <a:t>时间</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3902" marR="3902" marT="3902" marB="0" anchor="ctr">
                    <a:solidFill>
                      <a:schemeClr val="accent3">
                        <a:lumMod val="75000"/>
                      </a:schemeClr>
                    </a:solidFill>
                  </a:tcPr>
                </a:tc>
                <a:tc>
                  <a:txBody>
                    <a:bodyPr/>
                    <a:lstStyle/>
                    <a:p>
                      <a:pPr algn="ctr" fontAlgn="ctr"/>
                      <a:r>
                        <a:rPr lang="zh-CN" altLang="en-US" sz="1200" b="1" u="none" strike="noStrike" dirty="0">
                          <a:solidFill>
                            <a:schemeClr val="bg1"/>
                          </a:solidFill>
                          <a:effectLst/>
                        </a:rPr>
                        <a:t>实际服务内容和</a:t>
                      </a:r>
                      <a:r>
                        <a:rPr lang="en-US" altLang="zh-CN" sz="1200" b="1" u="none" strike="noStrike" dirty="0">
                          <a:solidFill>
                            <a:schemeClr val="bg1"/>
                          </a:solidFill>
                          <a:effectLst/>
                        </a:rPr>
                        <a:t>SOW</a:t>
                      </a:r>
                      <a:r>
                        <a:rPr lang="zh-CN" altLang="en-US" sz="1200" b="1" u="none" strike="noStrike" dirty="0">
                          <a:solidFill>
                            <a:schemeClr val="bg1"/>
                          </a:solidFill>
                          <a:effectLst/>
                        </a:rPr>
                        <a:t>的匹配</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3902" marR="3902" marT="3902" marB="0" anchor="ctr">
                    <a:solidFill>
                      <a:schemeClr val="accent3">
                        <a:lumMod val="75000"/>
                      </a:schemeClr>
                    </a:solidFill>
                  </a:tcPr>
                </a:tc>
                <a:tc>
                  <a:txBody>
                    <a:bodyPr/>
                    <a:lstStyle/>
                    <a:p>
                      <a:pPr algn="ctr" fontAlgn="ctr"/>
                      <a:r>
                        <a:rPr lang="zh-CN" altLang="en-US" sz="1200" b="1" u="none" strike="noStrike" dirty="0">
                          <a:solidFill>
                            <a:schemeClr val="bg1"/>
                          </a:solidFill>
                          <a:effectLst/>
                        </a:rPr>
                        <a:t>人天</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3902" marR="3902" marT="3902" marB="0" anchor="ctr">
                    <a:solidFill>
                      <a:schemeClr val="accent3">
                        <a:lumMod val="75000"/>
                      </a:schemeClr>
                    </a:solidFill>
                  </a:tcPr>
                </a:tc>
                <a:tc>
                  <a:txBody>
                    <a:bodyPr/>
                    <a:lstStyle/>
                    <a:p>
                      <a:pPr algn="ctr" fontAlgn="ctr"/>
                      <a:r>
                        <a:rPr lang="zh-CN" altLang="en-US" sz="1200" b="1" u="none" strike="noStrike" dirty="0">
                          <a:solidFill>
                            <a:schemeClr val="bg1"/>
                          </a:solidFill>
                          <a:effectLst/>
                        </a:rPr>
                        <a:t>超出</a:t>
                      </a:r>
                      <a:r>
                        <a:rPr lang="en-US" altLang="zh-CN" sz="1200" b="1" u="none" strike="noStrike" dirty="0">
                          <a:solidFill>
                            <a:schemeClr val="bg1"/>
                          </a:solidFill>
                          <a:effectLst/>
                        </a:rPr>
                        <a:t>SOW</a:t>
                      </a:r>
                      <a:r>
                        <a:rPr lang="zh-CN" altLang="en-US" sz="1200" b="1" u="none" strike="noStrike" dirty="0">
                          <a:solidFill>
                            <a:schemeClr val="bg1"/>
                          </a:solidFill>
                          <a:effectLst/>
                        </a:rPr>
                        <a:t>部分说明</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3902" marR="3902" marT="3902" marB="0" anchor="ctr">
                    <a:solidFill>
                      <a:schemeClr val="accent1">
                        <a:lumMod val="75000"/>
                      </a:schemeClr>
                    </a:solidFill>
                  </a:tcPr>
                </a:tc>
                <a:tc>
                  <a:txBody>
                    <a:bodyPr/>
                    <a:lstStyle/>
                    <a:p>
                      <a:pPr algn="ctr" fontAlgn="ctr"/>
                      <a:r>
                        <a:rPr lang="zh-CN" altLang="en-US" sz="1200" b="1" u="none" strike="noStrike" dirty="0">
                          <a:solidFill>
                            <a:schemeClr val="bg1"/>
                          </a:solidFill>
                          <a:effectLst/>
                        </a:rPr>
                        <a:t>人天</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3902" marR="3902" marT="3902" marB="0" anchor="ctr">
                    <a:solidFill>
                      <a:schemeClr val="accent1">
                        <a:lumMod val="75000"/>
                      </a:schemeClr>
                    </a:solidFill>
                  </a:tcPr>
                </a:tc>
                <a:extLst>
                  <a:ext uri="{0D108BD9-81ED-4DB2-BD59-A6C34878D82A}">
                    <a16:rowId xmlns:a16="http://schemas.microsoft.com/office/drawing/2014/main" val="1211954102"/>
                  </a:ext>
                </a:extLst>
              </a:tr>
              <a:tr h="847272">
                <a:tc>
                  <a:txBody>
                    <a:bodyPr/>
                    <a:lstStyle/>
                    <a:p>
                      <a:pPr algn="ctr" fontAlgn="ctr"/>
                      <a:r>
                        <a:rPr lang="zh-CN" altLang="en-US" sz="1100" u="none" strike="noStrike" dirty="0">
                          <a:solidFill>
                            <a:srgbClr val="FF0000"/>
                          </a:solidFill>
                          <a:effectLst/>
                        </a:rPr>
                        <a:t>第一阶段</a:t>
                      </a:r>
                      <a:endParaRPr lang="en-US" altLang="zh-CN" sz="1100" u="none" strike="noStrike" dirty="0">
                        <a:solidFill>
                          <a:srgbClr val="FF0000"/>
                        </a:solidFill>
                        <a:effectLst/>
                      </a:endParaRPr>
                    </a:p>
                    <a:p>
                      <a:pPr algn="ctr" fontAlgn="ctr"/>
                      <a:r>
                        <a:rPr lang="en-US" altLang="zh-CN" sz="1100" u="none" strike="noStrike" dirty="0">
                          <a:solidFill>
                            <a:srgbClr val="FF0000"/>
                          </a:solidFill>
                          <a:effectLst/>
                        </a:rPr>
                        <a:t>02-13 </a:t>
                      </a:r>
                      <a:r>
                        <a:rPr lang="zh-CN" altLang="en-US" sz="1100" u="none" strike="noStrike" dirty="0">
                          <a:solidFill>
                            <a:srgbClr val="FF0000"/>
                          </a:solidFill>
                          <a:effectLst/>
                        </a:rPr>
                        <a:t>到 </a:t>
                      </a:r>
                      <a:r>
                        <a:rPr lang="en-US" altLang="zh-CN" sz="1100" u="none" strike="noStrike" dirty="0">
                          <a:solidFill>
                            <a:srgbClr val="FF0000"/>
                          </a:solidFill>
                          <a:effectLst/>
                        </a:rPr>
                        <a:t>02-28</a:t>
                      </a:r>
                      <a:endParaRPr lang="en-US" altLang="zh-CN"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zh-CN" altLang="en-US" sz="1100" u="none" strike="noStrike" dirty="0">
                          <a:effectLst/>
                        </a:rPr>
                        <a:t>主要完成了以下工作：</a:t>
                      </a:r>
                      <a:br>
                        <a:rPr lang="zh-CN" altLang="en-US" sz="1100" u="none" strike="noStrike" dirty="0">
                          <a:effectLst/>
                        </a:rPr>
                      </a:br>
                      <a:r>
                        <a:rPr lang="zh-CN" altLang="en-US" sz="1100" u="none" strike="noStrike" dirty="0">
                          <a:effectLst/>
                        </a:rPr>
                        <a:t>一、对应</a:t>
                      </a:r>
                      <a:r>
                        <a:rPr lang="en-US" altLang="zh-CN" sz="1100" u="none" strike="noStrike" dirty="0">
                          <a:effectLst/>
                        </a:rPr>
                        <a:t>SOW</a:t>
                      </a:r>
                      <a:r>
                        <a:rPr lang="zh-CN" altLang="en-US" sz="1100" u="none" strike="noStrike" dirty="0">
                          <a:effectLst/>
                        </a:rPr>
                        <a:t>中的需求调研和系统调研部分 </a:t>
                      </a:r>
                      <a:br>
                        <a:rPr lang="zh-CN" altLang="en-US" sz="1100" u="none" strike="noStrike" dirty="0">
                          <a:effectLst/>
                        </a:rPr>
                      </a:br>
                      <a:r>
                        <a:rPr lang="zh-CN" altLang="en-US" sz="1100" u="none" strike="noStrike" dirty="0">
                          <a:effectLst/>
                        </a:rPr>
                        <a:t>二、对应</a:t>
                      </a:r>
                      <a:r>
                        <a:rPr lang="en-US" altLang="zh-CN" sz="1100" u="none" strike="noStrike" dirty="0">
                          <a:effectLst/>
                        </a:rPr>
                        <a:t>SOW</a:t>
                      </a:r>
                      <a:r>
                        <a:rPr lang="zh-CN" altLang="en-US" sz="1100" u="none" strike="noStrike" dirty="0">
                          <a:effectLst/>
                        </a:rPr>
                        <a:t>中的资源池架构规划设计部分 （方案规划、</a:t>
                      </a:r>
                      <a:r>
                        <a:rPr lang="en-US" altLang="zh-CN" sz="1100" u="none" strike="noStrike" dirty="0">
                          <a:effectLst/>
                        </a:rPr>
                        <a:t>SLA</a:t>
                      </a:r>
                      <a:r>
                        <a:rPr lang="zh-CN" altLang="en-US" sz="1100" u="none" strike="noStrike" dirty="0">
                          <a:effectLst/>
                        </a:rPr>
                        <a:t>设计）</a:t>
                      </a:r>
                      <a:br>
                        <a:rPr lang="zh-CN" altLang="en-US" sz="1100" u="none" strike="noStrike" dirty="0">
                          <a:effectLst/>
                        </a:rPr>
                      </a:br>
                      <a:r>
                        <a:rPr lang="zh-CN" altLang="en-US" sz="1100" u="none" strike="noStrike" dirty="0">
                          <a:effectLst/>
                        </a:rPr>
                        <a:t>三、现场实施部分 对应</a:t>
                      </a:r>
                      <a:r>
                        <a:rPr lang="en-US" altLang="zh-CN" sz="1100" u="none" strike="noStrike" dirty="0">
                          <a:effectLst/>
                        </a:rPr>
                        <a:t>SOW</a:t>
                      </a:r>
                      <a:r>
                        <a:rPr lang="zh-CN" altLang="en-US" sz="1100" u="none" strike="noStrike" dirty="0">
                          <a:effectLst/>
                        </a:rPr>
                        <a:t>中的 资源池安装配置和系统级测试部分 以及 资源池架构规划设计 中的 资源隔离与分配规划和设计</a:t>
                      </a:r>
                      <a:endParaRPr lang="en-US" altLang="zh-CN" sz="1100" u="none" strike="noStrike" dirty="0">
                        <a:effectLst/>
                      </a:endParaRPr>
                    </a:p>
                    <a:p>
                      <a:pPr algn="l" fontAlgn="t"/>
                      <a:r>
                        <a:rPr lang="zh-CN" altLang="en-US" sz="1100" u="none" strike="noStrike" dirty="0">
                          <a:effectLst/>
                        </a:rPr>
                        <a:t>四、</a:t>
                      </a:r>
                      <a:r>
                        <a:rPr lang="en-US" altLang="zh-CN" sz="1100" u="none" strike="noStrike" dirty="0">
                          <a:effectLst/>
                        </a:rPr>
                        <a:t>PLUS_LVT</a:t>
                      </a:r>
                      <a:r>
                        <a:rPr lang="zh-CN" altLang="en-US" sz="1100" u="none" strike="noStrike" dirty="0">
                          <a:effectLst/>
                        </a:rPr>
                        <a:t>生产环境配置并提供使用</a:t>
                      </a:r>
                      <a:endParaRPr lang="en-US" altLang="zh-CN" sz="1100" u="none" strike="noStrike" dirty="0">
                        <a:effectLst/>
                      </a:endParaRPr>
                    </a:p>
                  </a:txBody>
                  <a:tcPr marL="3902" marR="3902" marT="3902" marB="0"/>
                </a:tc>
                <a:tc>
                  <a:txBody>
                    <a:bodyPr/>
                    <a:lstStyle/>
                    <a:p>
                      <a:pPr algn="ctr" fontAlgn="ctr"/>
                      <a:r>
                        <a:rPr lang="en-US" sz="1100" u="none" strike="noStrike" dirty="0">
                          <a:solidFill>
                            <a:srgbClr val="FF0000"/>
                          </a:solidFill>
                          <a:effectLst/>
                        </a:rPr>
                        <a:t>35</a:t>
                      </a:r>
                      <a:endParaRPr lang="en-US"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en-US" sz="1100" u="none" strike="noStrike" dirty="0">
                          <a:effectLst/>
                        </a:rPr>
                        <a:t>1</a:t>
                      </a:r>
                      <a:r>
                        <a:rPr lang="zh-CN" altLang="en-US" sz="1100" u="none" strike="noStrike" dirty="0">
                          <a:effectLst/>
                        </a:rPr>
                        <a:t>、</a:t>
                      </a:r>
                      <a:r>
                        <a:rPr lang="en-US" sz="1100" u="none" strike="noStrike" dirty="0">
                          <a:effectLst/>
                        </a:rPr>
                        <a:t>ZHJ Exadata </a:t>
                      </a:r>
                      <a:r>
                        <a:rPr lang="zh-CN" altLang="en-US" sz="1100" u="none" strike="noStrike" dirty="0">
                          <a:effectLst/>
                        </a:rPr>
                        <a:t>软件安装和一体机配置    </a:t>
                      </a:r>
                      <a:r>
                        <a:rPr lang="en-US" altLang="zh-CN" sz="1100" u="none" strike="noStrike" dirty="0">
                          <a:solidFill>
                            <a:srgbClr val="FF0000"/>
                          </a:solidFill>
                          <a:effectLst/>
                        </a:rPr>
                        <a:t>3</a:t>
                      </a:r>
                      <a:r>
                        <a:rPr lang="zh-CN" altLang="en-US" sz="1100" u="none" strike="noStrike" dirty="0">
                          <a:solidFill>
                            <a:srgbClr val="FF0000"/>
                          </a:solidFill>
                          <a:effectLst/>
                        </a:rPr>
                        <a:t>天</a:t>
                      </a:r>
                      <a:br>
                        <a:rPr lang="zh-CN" altLang="en-US" sz="1100" u="none" strike="noStrike" dirty="0">
                          <a:effectLst/>
                        </a:rPr>
                      </a:br>
                      <a:r>
                        <a:rPr lang="zh-CN" altLang="en-US" sz="1100" u="none" strike="noStrike" dirty="0">
                          <a:effectLst/>
                        </a:rPr>
                        <a:t>内容包括： 创建</a:t>
                      </a:r>
                      <a:r>
                        <a:rPr lang="en-US" sz="1100" u="none" strike="noStrike" dirty="0">
                          <a:effectLst/>
                        </a:rPr>
                        <a:t>Exadata X9M-2 OEDA</a:t>
                      </a:r>
                      <a:r>
                        <a:rPr lang="zh-CN" altLang="en-US" sz="1100" u="none" strike="noStrike" dirty="0">
                          <a:effectLst/>
                        </a:rPr>
                        <a:t>配置模版</a:t>
                      </a:r>
                      <a:br>
                        <a:rPr lang="zh-CN" altLang="en-US" sz="1100" u="none" strike="noStrike" dirty="0">
                          <a:effectLst/>
                        </a:rPr>
                      </a:br>
                      <a:r>
                        <a:rPr lang="zh-CN" altLang="en-US" sz="1100" u="none" strike="noStrike" dirty="0">
                          <a:effectLst/>
                        </a:rPr>
                        <a:t>                   下载安装介质</a:t>
                      </a:r>
                      <a:br>
                        <a:rPr lang="zh-CN" altLang="en-US" sz="1100" u="none" strike="noStrike" dirty="0">
                          <a:effectLst/>
                        </a:rPr>
                      </a:br>
                      <a:r>
                        <a:rPr lang="zh-CN" altLang="en-US" sz="1100" u="none" strike="noStrike" dirty="0">
                          <a:effectLst/>
                        </a:rPr>
                        <a:t>                    </a:t>
                      </a:r>
                      <a:r>
                        <a:rPr lang="en-US" sz="1100" u="none" strike="noStrike" dirty="0">
                          <a:effectLst/>
                        </a:rPr>
                        <a:t>X9M-2 Re-Image</a:t>
                      </a:r>
                      <a:br>
                        <a:rPr lang="en-US" sz="1100" u="none" strike="noStrike" dirty="0">
                          <a:effectLst/>
                        </a:rPr>
                      </a:br>
                      <a:r>
                        <a:rPr lang="en-US" sz="1100" u="none" strike="noStrike" dirty="0">
                          <a:effectLst/>
                        </a:rPr>
                        <a:t>                    GI/DB</a:t>
                      </a:r>
                      <a:r>
                        <a:rPr lang="zh-CN" altLang="en-US" sz="1100" u="none" strike="noStrike" dirty="0">
                          <a:effectLst/>
                        </a:rPr>
                        <a:t>安装、一体机配置等</a:t>
                      </a:r>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u="none" strike="noStrike" dirty="0">
                          <a:solidFill>
                            <a:srgbClr val="FF0000"/>
                          </a:solidFill>
                          <a:effectLst/>
                        </a:rPr>
                        <a:t>3</a:t>
                      </a:r>
                      <a:endParaRPr lang="en-US" sz="1100" b="0" i="0" u="none" strike="noStrike" dirty="0">
                        <a:solidFill>
                          <a:srgbClr val="FF0000"/>
                        </a:solidFill>
                        <a:effectLst/>
                        <a:latin typeface="Calibri" panose="020F0502020204030204" pitchFamily="34" charset="0"/>
                      </a:endParaRPr>
                    </a:p>
                  </a:txBody>
                  <a:tcPr marL="3902" marR="3902" marT="3902" marB="0" anchor="ctr"/>
                </a:tc>
                <a:extLst>
                  <a:ext uri="{0D108BD9-81ED-4DB2-BD59-A6C34878D82A}">
                    <a16:rowId xmlns:a16="http://schemas.microsoft.com/office/drawing/2014/main" val="4254615428"/>
                  </a:ext>
                </a:extLst>
              </a:tr>
              <a:tr h="1787602">
                <a:tc>
                  <a:txBody>
                    <a:bodyPr/>
                    <a:lstStyle/>
                    <a:p>
                      <a:pPr algn="ctr" fontAlgn="ctr"/>
                      <a:r>
                        <a:rPr lang="zh-CN" altLang="en-US" sz="1100" u="none" strike="noStrike">
                          <a:solidFill>
                            <a:srgbClr val="FF0000"/>
                          </a:solidFill>
                          <a:effectLst/>
                        </a:rPr>
                        <a:t>第二阶段</a:t>
                      </a:r>
                      <a:endParaRPr lang="en-US" altLang="zh-CN" sz="1100" u="none" strike="noStrike">
                        <a:solidFill>
                          <a:srgbClr val="FF0000"/>
                        </a:solidFill>
                        <a:effectLst/>
                      </a:endParaRPr>
                    </a:p>
                    <a:p>
                      <a:pPr algn="ctr" fontAlgn="ctr"/>
                      <a:r>
                        <a:rPr lang="en-US" altLang="zh-CN" sz="1100" u="none" strike="noStrike">
                          <a:solidFill>
                            <a:srgbClr val="FF0000"/>
                          </a:solidFill>
                          <a:effectLst/>
                        </a:rPr>
                        <a:t>04-10 </a:t>
                      </a:r>
                      <a:r>
                        <a:rPr lang="zh-CN" altLang="en-US" sz="1100" u="none" strike="noStrike">
                          <a:solidFill>
                            <a:srgbClr val="FF0000"/>
                          </a:solidFill>
                          <a:effectLst/>
                        </a:rPr>
                        <a:t>到 </a:t>
                      </a:r>
                      <a:r>
                        <a:rPr lang="en-US" altLang="zh-CN" sz="1100" u="none" strike="noStrike">
                          <a:solidFill>
                            <a:srgbClr val="FF0000"/>
                          </a:solidFill>
                          <a:effectLst/>
                        </a:rPr>
                        <a:t>04-28</a:t>
                      </a:r>
                      <a:endParaRPr lang="en-US" altLang="zh-CN"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zh-CN" altLang="en-US" sz="1100" u="none" strike="noStrike" dirty="0">
                          <a:effectLst/>
                        </a:rPr>
                        <a:t>主要完成了以下工作：</a:t>
                      </a:r>
                      <a:br>
                        <a:rPr lang="zh-CN" altLang="en-US" sz="1100" u="none" strike="noStrike" dirty="0">
                          <a:effectLst/>
                        </a:rPr>
                      </a:br>
                      <a:r>
                        <a:rPr lang="zh-CN" altLang="en-US" sz="1100" u="none" strike="noStrike" dirty="0">
                          <a:effectLst/>
                        </a:rPr>
                        <a:t>对应</a:t>
                      </a:r>
                      <a:r>
                        <a:rPr lang="en-US" altLang="zh-CN" sz="1100" u="none" strike="noStrike" dirty="0">
                          <a:effectLst/>
                        </a:rPr>
                        <a:t>SOW</a:t>
                      </a:r>
                      <a:r>
                        <a:rPr lang="zh-CN" altLang="en-US" sz="1100" u="none" strike="noStrike" dirty="0">
                          <a:effectLst/>
                        </a:rPr>
                        <a:t>中的   资源池架构规划设计中 资源池高可用架构规划和设计、</a:t>
                      </a:r>
                      <a:r>
                        <a:rPr lang="en-US" altLang="zh-CN" sz="1100" u="none" strike="noStrike" dirty="0">
                          <a:effectLst/>
                        </a:rPr>
                        <a:t>NHC UAT DBaaS core-baking </a:t>
                      </a:r>
                      <a:r>
                        <a:rPr lang="zh-CN" altLang="en-US" sz="1100" u="none" strike="noStrike" dirty="0">
                          <a:effectLst/>
                        </a:rPr>
                        <a:t>环境配置、资源池安装配置和系统级测试</a:t>
                      </a:r>
                      <a:br>
                        <a:rPr lang="zh-CN" altLang="en-US" sz="1100" u="none" strike="noStrike" dirty="0">
                          <a:effectLst/>
                        </a:rPr>
                      </a:br>
                      <a:br>
                        <a:rPr lang="zh-CN" altLang="en-US" sz="1100" u="none" strike="noStrike" dirty="0">
                          <a:effectLst/>
                        </a:rPr>
                      </a:br>
                      <a:r>
                        <a:rPr lang="zh-CN" altLang="en-US" sz="1100" u="none" strike="noStrike" dirty="0">
                          <a:effectLst/>
                        </a:rPr>
                        <a:t>一、 </a:t>
                      </a:r>
                      <a:r>
                        <a:rPr lang="en-US" altLang="zh-CN" sz="1100" u="none" strike="noStrike" dirty="0">
                          <a:effectLst/>
                        </a:rPr>
                        <a:t>NHC UAT DBaaS </a:t>
                      </a:r>
                      <a:r>
                        <a:rPr lang="en-US" altLang="zh-CN" sz="1100" u="none" strike="noStrike" dirty="0" err="1">
                          <a:effectLst/>
                        </a:rPr>
                        <a:t>Rbacus</a:t>
                      </a:r>
                      <a:r>
                        <a:rPr lang="en-US" altLang="zh-CN" sz="1100" u="none" strike="noStrike" dirty="0">
                          <a:effectLst/>
                        </a:rPr>
                        <a:t> </a:t>
                      </a:r>
                      <a:r>
                        <a:rPr lang="zh-CN" altLang="en-US" sz="1100" u="none" strike="noStrike" dirty="0">
                          <a:effectLst/>
                        </a:rPr>
                        <a:t>环境配置</a:t>
                      </a:r>
                      <a:r>
                        <a:rPr lang="en-US" altLang="zh-CN" sz="1100" u="none" strike="noStrike" dirty="0">
                          <a:effectLst/>
                        </a:rPr>
                        <a:t>:</a:t>
                      </a:r>
                      <a:br>
                        <a:rPr lang="en-US" altLang="zh-CN" sz="1100" u="none" strike="noStrike" dirty="0">
                          <a:effectLst/>
                        </a:rPr>
                      </a:br>
                      <a:r>
                        <a:rPr lang="zh-CN" altLang="en-US" sz="1100" u="none" strike="noStrike" dirty="0">
                          <a:effectLst/>
                        </a:rPr>
                        <a:t>二、对</a:t>
                      </a:r>
                      <a:r>
                        <a:rPr lang="en-US" altLang="zh-CN" sz="1100" u="none" strike="noStrike" dirty="0">
                          <a:effectLst/>
                        </a:rPr>
                        <a:t>NHC </a:t>
                      </a:r>
                      <a:r>
                        <a:rPr lang="zh-CN" altLang="en-US" sz="1100" u="none" strike="noStrike" dirty="0">
                          <a:effectLst/>
                        </a:rPr>
                        <a:t>两台 </a:t>
                      </a:r>
                      <a:r>
                        <a:rPr lang="en-US" altLang="zh-CN" sz="1100" u="none" strike="noStrike" dirty="0">
                          <a:effectLst/>
                        </a:rPr>
                        <a:t>Exadata </a:t>
                      </a:r>
                      <a:r>
                        <a:rPr lang="zh-CN" altLang="en-US" sz="1100" u="none" strike="noStrike" dirty="0">
                          <a:effectLst/>
                        </a:rPr>
                        <a:t>做</a:t>
                      </a:r>
                      <a:r>
                        <a:rPr lang="en-US" altLang="zh-CN" sz="1100" u="none" strike="noStrike" dirty="0">
                          <a:effectLst/>
                        </a:rPr>
                        <a:t>19.18 RU</a:t>
                      </a:r>
                      <a:r>
                        <a:rPr lang="zh-CN" altLang="en-US" sz="1100" u="none" strike="noStrike" dirty="0">
                          <a:effectLst/>
                        </a:rPr>
                        <a:t>升级及</a:t>
                      </a:r>
                      <a:r>
                        <a:rPr lang="en-US" altLang="zh-CN" sz="1100" u="none" strike="noStrike" dirty="0" err="1">
                          <a:effectLst/>
                        </a:rPr>
                        <a:t>Oneoff</a:t>
                      </a:r>
                      <a:r>
                        <a:rPr lang="zh-CN" altLang="en-US" sz="1100" u="none" strike="noStrike" dirty="0">
                          <a:effectLst/>
                        </a:rPr>
                        <a:t>补丁实施</a:t>
                      </a:r>
                      <a:br>
                        <a:rPr lang="zh-CN" altLang="en-US" sz="1100" u="none" strike="noStrike" dirty="0">
                          <a:effectLst/>
                        </a:rPr>
                      </a:br>
                      <a:r>
                        <a:rPr lang="zh-CN" altLang="en-US" sz="1100" u="none" strike="noStrike" dirty="0">
                          <a:effectLst/>
                        </a:rPr>
                        <a:t>三、</a:t>
                      </a:r>
                      <a:r>
                        <a:rPr lang="en-US" altLang="zh-CN" sz="1100" u="none" strike="noStrike" dirty="0">
                          <a:effectLst/>
                        </a:rPr>
                        <a:t>ZHJ</a:t>
                      </a:r>
                      <a:r>
                        <a:rPr lang="zh-CN" altLang="en-US" sz="1100" u="none" strike="noStrike" dirty="0">
                          <a:effectLst/>
                        </a:rPr>
                        <a:t>、</a:t>
                      </a:r>
                      <a:r>
                        <a:rPr lang="en-US" altLang="zh-CN" sz="1100" u="none" strike="noStrike" dirty="0">
                          <a:effectLst/>
                        </a:rPr>
                        <a:t>NHC  </a:t>
                      </a:r>
                      <a:r>
                        <a:rPr lang="zh-CN" altLang="en-US" sz="1100" u="none" strike="noStrike" dirty="0">
                          <a:effectLst/>
                        </a:rPr>
                        <a:t>环境 </a:t>
                      </a:r>
                      <a:r>
                        <a:rPr lang="en-US" altLang="zh-CN" sz="1100" u="none" strike="noStrike" dirty="0">
                          <a:effectLst/>
                        </a:rPr>
                        <a:t>DBaaS </a:t>
                      </a:r>
                      <a:r>
                        <a:rPr lang="zh-CN" altLang="en-US" sz="1100" u="none" strike="noStrike" dirty="0">
                          <a:effectLst/>
                        </a:rPr>
                        <a:t>实施</a:t>
                      </a:r>
                      <a:br>
                        <a:rPr lang="zh-CN" altLang="en-US" sz="1100" u="none" strike="noStrike" dirty="0">
                          <a:effectLst/>
                        </a:rPr>
                      </a:br>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u="none" strike="noStrike" dirty="0">
                          <a:solidFill>
                            <a:srgbClr val="FF0000"/>
                          </a:solidFill>
                          <a:effectLst/>
                        </a:rPr>
                        <a:t>38</a:t>
                      </a:r>
                      <a:endParaRPr lang="en-US"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en-US" altLang="zh-CN" sz="1100" u="none" strike="noStrike" dirty="0">
                          <a:effectLst/>
                        </a:rPr>
                        <a:t> 1</a:t>
                      </a:r>
                      <a:r>
                        <a:rPr lang="zh-CN" altLang="en-US" sz="1100" u="none" strike="noStrike" dirty="0">
                          <a:effectLst/>
                        </a:rPr>
                        <a:t>、迁移符合</a:t>
                      </a:r>
                      <a:r>
                        <a:rPr lang="en-US" altLang="zh-CN" sz="1100" u="none" strike="noStrike" dirty="0">
                          <a:effectLst/>
                        </a:rPr>
                        <a:t>HSBC</a:t>
                      </a:r>
                      <a:r>
                        <a:rPr lang="zh-CN" altLang="en-US" sz="1100" u="none" strike="noStrike" dirty="0">
                          <a:effectLst/>
                        </a:rPr>
                        <a:t>规范的种子库至</a:t>
                      </a:r>
                      <a:r>
                        <a:rPr lang="en-US" altLang="zh-CN" sz="1100" u="none" strike="noStrike" dirty="0">
                          <a:effectLst/>
                        </a:rPr>
                        <a:t>OEM Cloud</a:t>
                      </a:r>
                      <a:r>
                        <a:rPr lang="zh-CN" altLang="en-US" sz="1100" u="none" strike="noStrike" dirty="0">
                          <a:effectLst/>
                        </a:rPr>
                        <a:t>平台。 包括</a:t>
                      </a:r>
                      <a:r>
                        <a:rPr lang="en-US" altLang="zh-CN" sz="1100" u="none" strike="noStrike" dirty="0">
                          <a:effectLst/>
                        </a:rPr>
                        <a:t>CDB</a:t>
                      </a:r>
                      <a:r>
                        <a:rPr lang="zh-CN" altLang="en-US" sz="1100" u="none" strike="noStrike" dirty="0">
                          <a:effectLst/>
                        </a:rPr>
                        <a:t>、</a:t>
                      </a:r>
                      <a:r>
                        <a:rPr lang="en-US" altLang="zh-CN" sz="1100" u="none" strike="noStrike" dirty="0">
                          <a:effectLst/>
                        </a:rPr>
                        <a:t>PDB</a:t>
                      </a:r>
                      <a:r>
                        <a:rPr lang="zh-CN" altLang="en-US" sz="1100" u="none" strike="noStrike" dirty="0">
                          <a:effectLst/>
                        </a:rPr>
                        <a:t>；</a:t>
                      </a:r>
                      <a:r>
                        <a:rPr lang="en-US" altLang="zh-CN" sz="1100" u="none" strike="noStrike" dirty="0">
                          <a:solidFill>
                            <a:srgbClr val="FF0000"/>
                          </a:solidFill>
                          <a:effectLst/>
                        </a:rPr>
                        <a:t>4</a:t>
                      </a:r>
                      <a:r>
                        <a:rPr lang="zh-CN" altLang="en-US" sz="1100" u="none" strike="noStrike" dirty="0">
                          <a:solidFill>
                            <a:srgbClr val="FF0000"/>
                          </a:solidFill>
                          <a:effectLst/>
                        </a:rPr>
                        <a:t>天</a:t>
                      </a:r>
                      <a:br>
                        <a:rPr lang="zh-CN" altLang="en-US" sz="1100" u="none" strike="noStrike" dirty="0">
                          <a:effectLst/>
                        </a:rPr>
                      </a:br>
                      <a:r>
                        <a:rPr lang="en-US" altLang="zh-CN" sz="1100" u="none" strike="noStrike" dirty="0">
                          <a:effectLst/>
                        </a:rPr>
                        <a:t>2</a:t>
                      </a:r>
                      <a:r>
                        <a:rPr lang="zh-CN" altLang="en-US" sz="1100" u="none" strike="noStrike" dirty="0">
                          <a:effectLst/>
                        </a:rPr>
                        <a:t>、使用 </a:t>
                      </a:r>
                      <a:r>
                        <a:rPr lang="en-US" altLang="zh-CN" sz="1100" u="none" strike="noStrike" dirty="0">
                          <a:effectLst/>
                        </a:rPr>
                        <a:t>OEM </a:t>
                      </a:r>
                      <a:r>
                        <a:rPr lang="zh-CN" altLang="en-US" sz="1100" u="none" strike="noStrike" dirty="0">
                          <a:effectLst/>
                        </a:rPr>
                        <a:t>对</a:t>
                      </a:r>
                      <a:r>
                        <a:rPr lang="en-US" altLang="zh-CN" sz="1100" u="none" strike="noStrike" dirty="0">
                          <a:effectLst/>
                        </a:rPr>
                        <a:t>PDB</a:t>
                      </a:r>
                      <a:r>
                        <a:rPr lang="zh-CN" altLang="en-US" sz="1100" u="none" strike="noStrike" dirty="0">
                          <a:effectLst/>
                        </a:rPr>
                        <a:t>进行插拔、即从一个</a:t>
                      </a:r>
                      <a:r>
                        <a:rPr lang="en-US" altLang="zh-CN" sz="1100" u="none" strike="noStrike" dirty="0">
                          <a:effectLst/>
                        </a:rPr>
                        <a:t>CDB</a:t>
                      </a:r>
                      <a:r>
                        <a:rPr lang="zh-CN" altLang="en-US" sz="1100" u="none" strike="noStrike" dirty="0">
                          <a:effectLst/>
                        </a:rPr>
                        <a:t>迁移到另外一个</a:t>
                      </a:r>
                      <a:r>
                        <a:rPr lang="en-US" altLang="zh-CN" sz="1100" u="none" strike="noStrike" dirty="0">
                          <a:effectLst/>
                        </a:rPr>
                        <a:t>CDB</a:t>
                      </a:r>
                      <a:r>
                        <a:rPr lang="zh-CN" altLang="en-US" sz="1100" u="none" strike="noStrike" dirty="0">
                          <a:effectLst/>
                        </a:rPr>
                        <a:t>，或从外部迁移至</a:t>
                      </a:r>
                      <a:r>
                        <a:rPr lang="en-US" altLang="zh-CN" sz="1100" u="none" strike="noStrike" dirty="0">
                          <a:effectLst/>
                        </a:rPr>
                        <a:t>CDB     </a:t>
                      </a:r>
                      <a:r>
                        <a:rPr lang="en-US" altLang="zh-CN" sz="1100" u="none" strike="noStrike" dirty="0">
                          <a:solidFill>
                            <a:srgbClr val="FF0000"/>
                          </a:solidFill>
                          <a:effectLst/>
                        </a:rPr>
                        <a:t>1</a:t>
                      </a:r>
                      <a:r>
                        <a:rPr lang="zh-CN" altLang="en-US" sz="1100" u="none" strike="noStrike" dirty="0">
                          <a:solidFill>
                            <a:srgbClr val="FF0000"/>
                          </a:solidFill>
                          <a:effectLst/>
                        </a:rPr>
                        <a:t>天</a:t>
                      </a:r>
                      <a:br>
                        <a:rPr lang="zh-CN" altLang="en-US" sz="1100" u="none" strike="noStrike" dirty="0">
                          <a:effectLst/>
                        </a:rPr>
                      </a:br>
                      <a:r>
                        <a:rPr lang="en-US" altLang="zh-CN" sz="1100" u="none" strike="noStrike" dirty="0">
                          <a:effectLst/>
                        </a:rPr>
                        <a:t>3</a:t>
                      </a:r>
                      <a:r>
                        <a:rPr lang="zh-CN" altLang="en-US" sz="1100" u="none" strike="noStrike" dirty="0">
                          <a:effectLst/>
                        </a:rPr>
                        <a:t>、</a:t>
                      </a:r>
                      <a:r>
                        <a:rPr lang="en-US" altLang="zh-CN" sz="1100" u="none" strike="noStrike" dirty="0">
                          <a:effectLst/>
                        </a:rPr>
                        <a:t>LDAP </a:t>
                      </a:r>
                      <a:r>
                        <a:rPr lang="zh-CN" altLang="en-US" sz="1100" u="none" strike="noStrike" dirty="0">
                          <a:effectLst/>
                        </a:rPr>
                        <a:t>认证方式登录</a:t>
                      </a:r>
                      <a:r>
                        <a:rPr lang="en-US" altLang="zh-CN" sz="1100" u="none" strike="noStrike" dirty="0">
                          <a:effectLst/>
                        </a:rPr>
                        <a:t>OEM Cloud Control 13C</a:t>
                      </a:r>
                      <a:r>
                        <a:rPr lang="zh-CN" altLang="en-US" sz="1100" u="none" strike="noStrike" dirty="0">
                          <a:effectLst/>
                        </a:rPr>
                        <a:t>的配置管理 （</a:t>
                      </a:r>
                      <a:r>
                        <a:rPr lang="en-US" altLang="zh-CN" sz="1100" u="none" strike="noStrike" dirty="0">
                          <a:effectLst/>
                        </a:rPr>
                        <a:t>SR </a:t>
                      </a:r>
                      <a:r>
                        <a:rPr lang="zh-CN" altLang="en-US" sz="1100" u="none" strike="noStrike" dirty="0">
                          <a:effectLst/>
                        </a:rPr>
                        <a:t>正在测试解决 ）  </a:t>
                      </a:r>
                      <a:r>
                        <a:rPr lang="en-US" altLang="zh-CN" sz="1100" u="none" strike="noStrike" dirty="0">
                          <a:solidFill>
                            <a:srgbClr val="FF0000"/>
                          </a:solidFill>
                          <a:effectLst/>
                        </a:rPr>
                        <a:t>1</a:t>
                      </a:r>
                      <a:r>
                        <a:rPr lang="zh-CN" altLang="en-US" sz="1100" u="none" strike="noStrike" dirty="0">
                          <a:solidFill>
                            <a:srgbClr val="FF0000"/>
                          </a:solidFill>
                          <a:effectLst/>
                        </a:rPr>
                        <a:t>天</a:t>
                      </a:r>
                      <a:br>
                        <a:rPr lang="zh-CN" altLang="en-US" sz="1100" u="none" strike="noStrike" dirty="0">
                          <a:effectLst/>
                        </a:rPr>
                      </a:br>
                      <a:r>
                        <a:rPr lang="zh-CN" altLang="en-US" sz="1100" u="none" strike="noStrike" dirty="0">
                          <a:effectLst/>
                        </a:rPr>
                        <a:t> </a:t>
                      </a:r>
                      <a:r>
                        <a:rPr lang="en-US" altLang="zh-CN" sz="1100" u="none" strike="noStrike" dirty="0">
                          <a:effectLst/>
                        </a:rPr>
                        <a:t>4</a:t>
                      </a:r>
                      <a:r>
                        <a:rPr lang="zh-CN" altLang="en-US" sz="1100" u="none" strike="noStrike" dirty="0">
                          <a:effectLst/>
                        </a:rPr>
                        <a:t>、</a:t>
                      </a:r>
                      <a:r>
                        <a:rPr lang="en-US" altLang="zh-CN" sz="1100" u="none" strike="noStrike" dirty="0">
                          <a:effectLst/>
                        </a:rPr>
                        <a:t>NHC Exadata </a:t>
                      </a:r>
                      <a:r>
                        <a:rPr lang="zh-CN" altLang="en-US" sz="1100" u="none" strike="noStrike" dirty="0">
                          <a:effectLst/>
                        </a:rPr>
                        <a:t>软件安装和一体机配置    </a:t>
                      </a:r>
                      <a:r>
                        <a:rPr lang="en-US" altLang="zh-CN" sz="1100" u="none" strike="noStrike" dirty="0">
                          <a:solidFill>
                            <a:srgbClr val="FF0000"/>
                          </a:solidFill>
                          <a:effectLst/>
                        </a:rPr>
                        <a:t>3</a:t>
                      </a:r>
                      <a:r>
                        <a:rPr lang="zh-CN" altLang="en-US" sz="1100" u="none" strike="noStrike" dirty="0">
                          <a:solidFill>
                            <a:srgbClr val="FF0000"/>
                          </a:solidFill>
                          <a:effectLst/>
                        </a:rPr>
                        <a:t>天</a:t>
                      </a:r>
                      <a:br>
                        <a:rPr lang="zh-CN" altLang="en-US" sz="1100" u="none" strike="noStrike" dirty="0">
                          <a:effectLst/>
                        </a:rPr>
                      </a:br>
                      <a:r>
                        <a:rPr lang="zh-CN" altLang="en-US" sz="1100" u="none" strike="noStrike" dirty="0">
                          <a:effectLst/>
                        </a:rPr>
                        <a:t>       内容包括： 创建</a:t>
                      </a:r>
                      <a:r>
                        <a:rPr lang="en-US" altLang="zh-CN" sz="1100" u="none" strike="noStrike" dirty="0">
                          <a:effectLst/>
                        </a:rPr>
                        <a:t>Exadata X9M-2 OEDA</a:t>
                      </a:r>
                      <a:r>
                        <a:rPr lang="zh-CN" altLang="en-US" sz="1100" u="none" strike="noStrike" dirty="0">
                          <a:effectLst/>
                        </a:rPr>
                        <a:t>配置版</a:t>
                      </a:r>
                      <a:br>
                        <a:rPr lang="zh-CN" altLang="en-US" sz="1100" u="none" strike="noStrike" dirty="0">
                          <a:effectLst/>
                        </a:rPr>
                      </a:br>
                      <a:r>
                        <a:rPr lang="zh-CN" altLang="en-US" sz="1100" u="none" strike="noStrike" dirty="0">
                          <a:effectLst/>
                        </a:rPr>
                        <a:t>                   下载安装介质</a:t>
                      </a:r>
                      <a:br>
                        <a:rPr lang="zh-CN" altLang="en-US" sz="1100" u="none" strike="noStrike" dirty="0">
                          <a:effectLst/>
                        </a:rPr>
                      </a:br>
                      <a:r>
                        <a:rPr lang="zh-CN" altLang="en-US" sz="1100" u="none" strike="noStrike" dirty="0">
                          <a:effectLst/>
                        </a:rPr>
                        <a:t>                    </a:t>
                      </a:r>
                      <a:r>
                        <a:rPr lang="en-US" altLang="zh-CN" sz="1100" u="none" strike="noStrike" dirty="0">
                          <a:effectLst/>
                        </a:rPr>
                        <a:t>X9M-2 Re-Image</a:t>
                      </a:r>
                      <a:br>
                        <a:rPr lang="en-US" altLang="zh-CN" sz="1100" u="none" strike="noStrike" dirty="0">
                          <a:effectLst/>
                        </a:rPr>
                      </a:br>
                      <a:r>
                        <a:rPr lang="en-US" altLang="zh-CN" sz="1100" u="none" strike="noStrike" dirty="0">
                          <a:effectLst/>
                        </a:rPr>
                        <a:t>                    GI/DB</a:t>
                      </a:r>
                      <a:r>
                        <a:rPr lang="zh-CN" altLang="en-US" sz="1100" u="none" strike="noStrike" dirty="0">
                          <a:effectLst/>
                        </a:rPr>
                        <a:t>安装、一体机配置等</a:t>
                      </a:r>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u="none" strike="noStrike" dirty="0">
                          <a:solidFill>
                            <a:srgbClr val="FF0000"/>
                          </a:solidFill>
                          <a:effectLst/>
                        </a:rPr>
                        <a:t>9</a:t>
                      </a:r>
                      <a:endParaRPr lang="en-US" sz="1100" b="0" i="0" u="none" strike="noStrike" dirty="0">
                        <a:solidFill>
                          <a:srgbClr val="FF0000"/>
                        </a:solidFill>
                        <a:effectLst/>
                        <a:latin typeface="Calibri" panose="020F0502020204030204" pitchFamily="34" charset="0"/>
                      </a:endParaRPr>
                    </a:p>
                  </a:txBody>
                  <a:tcPr marL="3902" marR="3902" marT="3902" marB="0" anchor="ctr"/>
                </a:tc>
                <a:extLst>
                  <a:ext uri="{0D108BD9-81ED-4DB2-BD59-A6C34878D82A}">
                    <a16:rowId xmlns:a16="http://schemas.microsoft.com/office/drawing/2014/main" val="1380754515"/>
                  </a:ext>
                </a:extLst>
              </a:tr>
              <a:tr h="402001">
                <a:tc>
                  <a:txBody>
                    <a:bodyPr/>
                    <a:lstStyle/>
                    <a:p>
                      <a:pPr algn="ctr" fontAlgn="ctr"/>
                      <a:r>
                        <a:rPr lang="zh-CN" altLang="en-US" sz="1100" u="none" strike="noStrike" dirty="0">
                          <a:solidFill>
                            <a:srgbClr val="FF0000"/>
                          </a:solidFill>
                          <a:effectLst/>
                        </a:rPr>
                        <a:t>第三阶段</a:t>
                      </a:r>
                      <a:endParaRPr lang="en-US" sz="1100" u="none" strike="noStrike" dirty="0">
                        <a:solidFill>
                          <a:srgbClr val="FF0000"/>
                        </a:solidFill>
                        <a:effectLst/>
                      </a:endParaRPr>
                    </a:p>
                    <a:p>
                      <a:pPr algn="ctr" fontAlgn="ctr"/>
                      <a:r>
                        <a:rPr lang="en-US" sz="1100" u="none" strike="noStrike" dirty="0">
                          <a:solidFill>
                            <a:srgbClr val="FF0000"/>
                          </a:solidFill>
                          <a:effectLst/>
                        </a:rPr>
                        <a:t>05-07--06-02</a:t>
                      </a:r>
                      <a:endParaRPr lang="en-US"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zh-CN" altLang="en-US" sz="1100" u="none" strike="noStrike" dirty="0">
                          <a:effectLst/>
                        </a:rPr>
                        <a:t>主要完成</a:t>
                      </a:r>
                      <a:br>
                        <a:rPr lang="zh-CN" altLang="en-US" sz="1100" u="none" strike="noStrike" dirty="0">
                          <a:effectLst/>
                        </a:rPr>
                      </a:br>
                      <a:r>
                        <a:rPr lang="zh-CN" altLang="en-US" sz="1100" u="none" strike="noStrike" dirty="0">
                          <a:effectLst/>
                        </a:rPr>
                        <a:t>一、对应</a:t>
                      </a:r>
                      <a:r>
                        <a:rPr lang="en-US" altLang="zh-CN" sz="1100" u="none" strike="noStrike" dirty="0">
                          <a:effectLst/>
                        </a:rPr>
                        <a:t>SOW</a:t>
                      </a:r>
                      <a:r>
                        <a:rPr lang="zh-CN" altLang="en-US" sz="1100" u="none" strike="noStrike" dirty="0">
                          <a:effectLst/>
                        </a:rPr>
                        <a:t>中的   资源池架构规划设计中 资源池高可用架构规划和设计及实施、</a:t>
                      </a:r>
                      <a:r>
                        <a:rPr lang="en-US" altLang="zh-CN" sz="1100" u="none" strike="noStrike" dirty="0">
                          <a:effectLst/>
                        </a:rPr>
                        <a:t>3</a:t>
                      </a:r>
                      <a:r>
                        <a:rPr lang="zh-CN" altLang="en-US" sz="1100" u="none" strike="noStrike" dirty="0">
                          <a:effectLst/>
                        </a:rPr>
                        <a:t>个</a:t>
                      </a:r>
                      <a:r>
                        <a:rPr lang="en-US" altLang="zh-CN" sz="1100" u="none" strike="noStrike" dirty="0">
                          <a:effectLst/>
                        </a:rPr>
                        <a:t>site</a:t>
                      </a:r>
                      <a:r>
                        <a:rPr lang="zh-CN" altLang="en-US" sz="1100" u="none" strike="noStrike" dirty="0">
                          <a:effectLst/>
                        </a:rPr>
                        <a:t>的 </a:t>
                      </a:r>
                      <a:r>
                        <a:rPr lang="en-US" altLang="zh-CN" sz="1100" u="none" strike="noStrike" dirty="0">
                          <a:effectLst/>
                        </a:rPr>
                        <a:t>PT DBaaS </a:t>
                      </a:r>
                      <a:r>
                        <a:rPr lang="en-US" altLang="zh-CN" sz="1100" u="none" strike="noStrike" dirty="0" err="1">
                          <a:effectLst/>
                        </a:rPr>
                        <a:t>Rbacus</a:t>
                      </a:r>
                      <a:r>
                        <a:rPr lang="en-US" altLang="zh-CN" sz="1100" u="none" strike="noStrike" dirty="0">
                          <a:effectLst/>
                        </a:rPr>
                        <a:t> </a:t>
                      </a:r>
                      <a:r>
                        <a:rPr lang="zh-CN" altLang="en-US" sz="1100" u="none" strike="noStrike" dirty="0">
                          <a:effectLst/>
                        </a:rPr>
                        <a:t>环境配置、资源池安装配置和系统级测试及实施、</a:t>
                      </a:r>
                      <a:r>
                        <a:rPr lang="en-US" altLang="zh-CN" sz="1100" u="none" strike="noStrike" dirty="0">
                          <a:effectLst/>
                        </a:rPr>
                        <a:t>3</a:t>
                      </a:r>
                      <a:r>
                        <a:rPr lang="zh-CN" altLang="en-US" sz="1100" u="none" strike="noStrike" dirty="0">
                          <a:effectLst/>
                        </a:rPr>
                        <a:t>个</a:t>
                      </a:r>
                      <a:r>
                        <a:rPr lang="en-US" altLang="zh-CN" sz="1100" u="none" strike="noStrike" dirty="0">
                          <a:effectLst/>
                        </a:rPr>
                        <a:t>site</a:t>
                      </a:r>
                      <a:r>
                        <a:rPr lang="zh-CN" altLang="en-US" sz="1100" u="none" strike="noStrike" dirty="0">
                          <a:effectLst/>
                        </a:rPr>
                        <a:t>的</a:t>
                      </a:r>
                      <a:r>
                        <a:rPr lang="en-US" altLang="zh-CN" sz="1100" u="none" strike="noStrike" dirty="0">
                          <a:effectLst/>
                        </a:rPr>
                        <a:t>DBaaS</a:t>
                      </a:r>
                      <a:r>
                        <a:rPr lang="zh-CN" altLang="en-US" sz="1100" u="none" strike="noStrike" dirty="0">
                          <a:effectLst/>
                        </a:rPr>
                        <a:t>资源配置</a:t>
                      </a:r>
                      <a:endParaRPr lang="en-US" altLang="zh-CN" sz="1100" u="none" strike="noStrike" dirty="0">
                        <a:effectLst/>
                      </a:endParaRPr>
                    </a:p>
                    <a:p>
                      <a:pPr algn="l" fontAlgn="t"/>
                      <a:r>
                        <a:rPr lang="zh-CN" altLang="en-US" sz="1100" u="none" strike="noStrike" dirty="0">
                          <a:effectLst/>
                        </a:rPr>
                        <a:t>二、完善</a:t>
                      </a:r>
                      <a:r>
                        <a:rPr lang="en-US" altLang="zh-CN" sz="1100" u="none" strike="noStrike" dirty="0">
                          <a:effectLst/>
                        </a:rPr>
                        <a:t>OEM</a:t>
                      </a:r>
                      <a:r>
                        <a:rPr lang="zh-CN" altLang="en-US" sz="1100" u="none" strike="noStrike" dirty="0">
                          <a:effectLst/>
                        </a:rPr>
                        <a:t>监控和告警的配置。包括 </a:t>
                      </a:r>
                      <a:r>
                        <a:rPr lang="en-US" altLang="zh-CN" sz="1100" u="none" strike="noStrike" dirty="0">
                          <a:effectLst/>
                        </a:rPr>
                        <a:t>DBaaS</a:t>
                      </a:r>
                      <a:r>
                        <a:rPr lang="zh-CN" altLang="en-US" sz="1100" u="none" strike="noStrike" dirty="0">
                          <a:effectLst/>
                        </a:rPr>
                        <a:t>和</a:t>
                      </a:r>
                      <a:r>
                        <a:rPr lang="en-US" altLang="zh-CN" sz="1100" u="none" strike="noStrike" dirty="0">
                          <a:effectLst/>
                        </a:rPr>
                        <a:t>Exadata</a:t>
                      </a:r>
                      <a:r>
                        <a:rPr lang="zh-CN" altLang="en-US" sz="1100" u="none" strike="noStrike" dirty="0">
                          <a:effectLst/>
                        </a:rPr>
                        <a:t>硬件</a:t>
                      </a:r>
                      <a:endParaRPr lang="en-US" altLang="zh-CN" sz="1100" u="none" strike="noStrike" dirty="0">
                        <a:effectLst/>
                      </a:endParaRPr>
                    </a:p>
                    <a:p>
                      <a:pPr algn="l" fontAlgn="t"/>
                      <a:r>
                        <a:rPr lang="zh-CN" altLang="en-US" sz="1100" u="none" strike="noStrike" dirty="0">
                          <a:effectLst/>
                        </a:rPr>
                        <a:t>三、完成生产</a:t>
                      </a:r>
                      <a:r>
                        <a:rPr lang="en-US" altLang="zh-CN" sz="1100" u="none" strike="noStrike" dirty="0">
                          <a:effectLst/>
                        </a:rPr>
                        <a:t>core-baking </a:t>
                      </a:r>
                      <a:r>
                        <a:rPr lang="zh-CN" altLang="en-US" sz="1100" u="none" strike="noStrike" dirty="0">
                          <a:effectLst/>
                        </a:rPr>
                        <a:t>数据库</a:t>
                      </a:r>
                      <a:r>
                        <a:rPr lang="en-US" altLang="zh-CN" sz="1100" u="none" strike="noStrike" dirty="0">
                          <a:effectLst/>
                        </a:rPr>
                        <a:t>CDB </a:t>
                      </a:r>
                      <a:r>
                        <a:rPr lang="zh-CN" altLang="en-US" sz="1100" u="none" strike="noStrike" dirty="0">
                          <a:effectLst/>
                        </a:rPr>
                        <a:t>环境配置并提供使用</a:t>
                      </a:r>
                      <a:br>
                        <a:rPr lang="zh-CN" altLang="en-US" sz="1100" u="none" strike="noStrike" dirty="0">
                          <a:effectLst/>
                        </a:rPr>
                      </a:br>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u="none" strike="noStrike" dirty="0">
                          <a:solidFill>
                            <a:srgbClr val="FF0000"/>
                          </a:solidFill>
                          <a:effectLst/>
                        </a:rPr>
                        <a:t>35</a:t>
                      </a:r>
                      <a:endParaRPr lang="en-US"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en-US" sz="1100" kern="1200" dirty="0">
                          <a:solidFill>
                            <a:schemeClr val="dk1"/>
                          </a:solidFill>
                          <a:effectLst/>
                          <a:latin typeface="+mn-lt"/>
                          <a:ea typeface="+mn-ea"/>
                          <a:cs typeface="+mn-cs"/>
                        </a:rPr>
                        <a:t>1</a:t>
                      </a:r>
                      <a:r>
                        <a:rPr lang="zh-CN" altLang="en-US" sz="1100" kern="1200" dirty="0">
                          <a:solidFill>
                            <a:schemeClr val="dk1"/>
                          </a:solidFill>
                          <a:effectLst/>
                          <a:latin typeface="+mn-lt"/>
                          <a:ea typeface="+mn-ea"/>
                          <a:cs typeface="+mn-cs"/>
                        </a:rPr>
                        <a:t>、 </a:t>
                      </a:r>
                      <a:r>
                        <a:rPr lang="en-US" altLang="zh-CN" sz="1100" u="none" strike="noStrike" dirty="0">
                          <a:effectLst/>
                        </a:rPr>
                        <a:t>IFC  Exadata </a:t>
                      </a:r>
                      <a:r>
                        <a:rPr lang="zh-CN" altLang="en-US" sz="1100" u="none" strike="noStrike" dirty="0">
                          <a:effectLst/>
                        </a:rPr>
                        <a:t>软件安装和一体机配置    </a:t>
                      </a:r>
                      <a:r>
                        <a:rPr lang="en-US" altLang="zh-CN" sz="1100" u="none" strike="noStrike" dirty="0">
                          <a:solidFill>
                            <a:srgbClr val="FF0000"/>
                          </a:solidFill>
                          <a:effectLst/>
                        </a:rPr>
                        <a:t>3</a:t>
                      </a:r>
                      <a:r>
                        <a:rPr lang="zh-CN" altLang="en-US" sz="1100" u="none" strike="noStrike" dirty="0">
                          <a:solidFill>
                            <a:srgbClr val="FF0000"/>
                          </a:solidFill>
                          <a:effectLst/>
                        </a:rPr>
                        <a:t>天</a:t>
                      </a:r>
                      <a:br>
                        <a:rPr lang="zh-CN" altLang="en-US" sz="1100" u="none" strike="noStrike" dirty="0">
                          <a:effectLst/>
                        </a:rPr>
                      </a:br>
                      <a:r>
                        <a:rPr lang="zh-CN" altLang="en-US" sz="1100" u="none" strike="noStrike" dirty="0">
                          <a:effectLst/>
                        </a:rPr>
                        <a:t>       内容包括： 创建</a:t>
                      </a:r>
                      <a:r>
                        <a:rPr lang="en-US" altLang="zh-CN" sz="1100" u="none" strike="noStrike" dirty="0">
                          <a:effectLst/>
                        </a:rPr>
                        <a:t>Exadata X9M-2 OEDA</a:t>
                      </a:r>
                      <a:r>
                        <a:rPr lang="zh-CN" altLang="en-US" sz="1100" u="none" strike="noStrike" dirty="0">
                          <a:effectLst/>
                        </a:rPr>
                        <a:t>配置版</a:t>
                      </a:r>
                      <a:br>
                        <a:rPr lang="zh-CN" altLang="en-US" sz="1100" u="none" strike="noStrike" dirty="0">
                          <a:effectLst/>
                        </a:rPr>
                      </a:br>
                      <a:r>
                        <a:rPr lang="zh-CN" altLang="en-US" sz="1100" u="none" strike="noStrike" dirty="0">
                          <a:effectLst/>
                        </a:rPr>
                        <a:t>                   下载安装介质</a:t>
                      </a:r>
                      <a:br>
                        <a:rPr lang="zh-CN" altLang="en-US" sz="1100" u="none" strike="noStrike" dirty="0">
                          <a:effectLst/>
                        </a:rPr>
                      </a:br>
                      <a:r>
                        <a:rPr lang="zh-CN" altLang="en-US" sz="1100" u="none" strike="noStrike" dirty="0">
                          <a:effectLst/>
                        </a:rPr>
                        <a:t>                    </a:t>
                      </a:r>
                      <a:r>
                        <a:rPr lang="en-US" altLang="zh-CN" sz="1100" u="none" strike="noStrike" dirty="0">
                          <a:effectLst/>
                        </a:rPr>
                        <a:t>X9M-2 Re-Image</a:t>
                      </a:r>
                      <a:br>
                        <a:rPr lang="en-US" altLang="zh-CN" sz="1100" u="none" strike="noStrike" dirty="0">
                          <a:effectLst/>
                        </a:rPr>
                      </a:br>
                      <a:r>
                        <a:rPr lang="en-US" altLang="zh-CN" sz="1100" u="none" strike="noStrike" dirty="0">
                          <a:effectLst/>
                        </a:rPr>
                        <a:t>                    GI/DB</a:t>
                      </a:r>
                      <a:r>
                        <a:rPr lang="zh-CN" altLang="en-US" sz="1100" u="none" strike="noStrike" dirty="0">
                          <a:effectLst/>
                        </a:rPr>
                        <a:t>安装、一体机配置等</a:t>
                      </a:r>
                      <a:endParaRPr lang="en-US" altLang="zh-CN" sz="1100" kern="1200" dirty="0">
                        <a:solidFill>
                          <a:schemeClr val="dk1"/>
                        </a:solidFill>
                        <a:effectLst/>
                        <a:latin typeface="+mn-lt"/>
                        <a:ea typeface="+mn-ea"/>
                        <a:cs typeface="+mn-cs"/>
                      </a:endParaRPr>
                    </a:p>
                    <a:p>
                      <a:pPr algn="l" fontAlgn="t"/>
                      <a:r>
                        <a:rPr lang="en-US" sz="1100" b="0" i="0" u="none" strike="noStrike" kern="1200" dirty="0">
                          <a:solidFill>
                            <a:schemeClr val="dk1"/>
                          </a:solidFill>
                          <a:effectLst/>
                          <a:latin typeface="+mn-lt"/>
                          <a:ea typeface="+mn-ea"/>
                          <a:cs typeface="+mn-cs"/>
                        </a:rPr>
                        <a:t>2</a:t>
                      </a:r>
                      <a:r>
                        <a:rPr lang="zh-CN" altLang="en-US" sz="1100" b="0" i="0" u="none" strike="noStrike" kern="1200" dirty="0">
                          <a:solidFill>
                            <a:schemeClr val="dk1"/>
                          </a:solidFill>
                          <a:effectLst/>
                          <a:latin typeface="+mn-lt"/>
                          <a:ea typeface="+mn-ea"/>
                          <a:cs typeface="+mn-cs"/>
                        </a:rPr>
                        <a:t>、完善</a:t>
                      </a:r>
                      <a:r>
                        <a:rPr lang="en-US" altLang="zh-CN" sz="1100" b="0" i="0" u="none" strike="noStrike" kern="1200" dirty="0">
                          <a:solidFill>
                            <a:schemeClr val="dk1"/>
                          </a:solidFill>
                          <a:effectLst/>
                          <a:latin typeface="+mn-lt"/>
                          <a:ea typeface="+mn-ea"/>
                          <a:cs typeface="+mn-cs"/>
                        </a:rPr>
                        <a:t>OEM</a:t>
                      </a:r>
                      <a:r>
                        <a:rPr lang="zh-CN" altLang="en-US" sz="1100" b="0" i="0" u="none" strike="noStrike" kern="1200" dirty="0">
                          <a:solidFill>
                            <a:schemeClr val="dk1"/>
                          </a:solidFill>
                          <a:effectLst/>
                          <a:latin typeface="+mn-lt"/>
                          <a:ea typeface="+mn-ea"/>
                          <a:cs typeface="+mn-cs"/>
                        </a:rPr>
                        <a:t>监控和告警配置，  </a:t>
                      </a:r>
                      <a:r>
                        <a:rPr lang="en-US" altLang="zh-CN" sz="1100" b="0" i="0" u="none" strike="noStrike" kern="1200" dirty="0">
                          <a:solidFill>
                            <a:srgbClr val="FF0000"/>
                          </a:solidFill>
                          <a:effectLst/>
                          <a:latin typeface="+mn-lt"/>
                          <a:ea typeface="+mn-ea"/>
                          <a:cs typeface="+mn-cs"/>
                        </a:rPr>
                        <a:t>8</a:t>
                      </a:r>
                      <a:r>
                        <a:rPr lang="zh-CN" altLang="en-US" sz="1100" b="0" i="0" u="none" strike="noStrike" kern="1200" dirty="0">
                          <a:solidFill>
                            <a:srgbClr val="FF0000"/>
                          </a:solidFill>
                          <a:effectLst/>
                          <a:latin typeface="+mn-lt"/>
                          <a:ea typeface="+mn-ea"/>
                          <a:cs typeface="+mn-cs"/>
                        </a:rPr>
                        <a:t>天</a:t>
                      </a:r>
                      <a:endParaRPr lang="en-US" altLang="zh-CN" sz="1100" b="0" i="0" u="none" strike="noStrike" kern="1200" dirty="0">
                        <a:solidFill>
                          <a:srgbClr val="FF0000"/>
                        </a:solidFill>
                        <a:effectLst/>
                        <a:latin typeface="+mn-lt"/>
                        <a:ea typeface="+mn-ea"/>
                        <a:cs typeface="+mn-cs"/>
                      </a:endParaRPr>
                    </a:p>
                    <a:p>
                      <a:pPr algn="l" fontAlgn="t"/>
                      <a:r>
                        <a:rPr lang="zh-CN" altLang="en-US" sz="1100" u="none" strike="noStrike" dirty="0">
                          <a:effectLst/>
                        </a:rPr>
                        <a:t>包括 </a:t>
                      </a:r>
                      <a:r>
                        <a:rPr lang="en-US" altLang="zh-CN" sz="1100" u="none" strike="noStrike" dirty="0">
                          <a:effectLst/>
                        </a:rPr>
                        <a:t>DBaaS</a:t>
                      </a:r>
                      <a:r>
                        <a:rPr lang="zh-CN" altLang="en-US" sz="1100" u="none" strike="noStrike" dirty="0">
                          <a:effectLst/>
                        </a:rPr>
                        <a:t>和</a:t>
                      </a:r>
                      <a:r>
                        <a:rPr lang="en-US" altLang="zh-CN" sz="1100" u="none" strike="noStrike" dirty="0">
                          <a:effectLst/>
                        </a:rPr>
                        <a:t>Exadata</a:t>
                      </a:r>
                      <a:r>
                        <a:rPr lang="zh-CN" altLang="en-US" sz="1100" u="none" strike="noStrike" dirty="0">
                          <a:effectLst/>
                        </a:rPr>
                        <a:t>硬件，细化监控项和告警模板；</a:t>
                      </a:r>
                      <a:r>
                        <a:rPr lang="en-US" altLang="zh-CN" sz="1100" u="none" strike="noStrike" dirty="0">
                          <a:effectLst/>
                        </a:rPr>
                        <a:t>Dashboard</a:t>
                      </a:r>
                      <a:r>
                        <a:rPr lang="zh-CN" altLang="en-US" sz="1100" u="none" strike="noStrike" dirty="0">
                          <a:effectLst/>
                        </a:rPr>
                        <a:t>定制、告警屏蔽、删除的方法、</a:t>
                      </a:r>
                      <a:r>
                        <a:rPr lang="en-US" altLang="zh-CN" sz="1100" u="none" strike="noStrike" dirty="0">
                          <a:effectLst/>
                        </a:rPr>
                        <a:t>OME</a:t>
                      </a:r>
                      <a:r>
                        <a:rPr lang="zh-CN" altLang="en-US" sz="1100" u="none" strike="noStrike" dirty="0">
                          <a:effectLst/>
                        </a:rPr>
                        <a:t>自启动配置等。</a:t>
                      </a:r>
                      <a:endParaRPr 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b="0" i="0" u="none" strike="noStrike" dirty="0">
                          <a:solidFill>
                            <a:srgbClr val="FF0000"/>
                          </a:solidFill>
                          <a:effectLst/>
                          <a:latin typeface="Calibri" panose="020F0502020204030204" pitchFamily="34" charset="0"/>
                        </a:rPr>
                        <a:t>11</a:t>
                      </a:r>
                    </a:p>
                  </a:txBody>
                  <a:tcPr marL="3902" marR="3902" marT="3902" marB="0" anchor="ctr"/>
                </a:tc>
                <a:extLst>
                  <a:ext uri="{0D108BD9-81ED-4DB2-BD59-A6C34878D82A}">
                    <a16:rowId xmlns:a16="http://schemas.microsoft.com/office/drawing/2014/main" val="1793294563"/>
                  </a:ext>
                </a:extLst>
              </a:tr>
              <a:tr h="463880">
                <a:tc>
                  <a:txBody>
                    <a:bodyPr/>
                    <a:lstStyle/>
                    <a:p>
                      <a:pPr algn="ctr" fontAlgn="ctr"/>
                      <a:r>
                        <a:rPr lang="en-US" altLang="zh-CN" sz="1100" b="0" i="0" u="none" strike="noStrike" dirty="0">
                          <a:solidFill>
                            <a:srgbClr val="FF0000"/>
                          </a:solidFill>
                          <a:effectLst/>
                          <a:latin typeface="Calibri" panose="020F0502020204030204" pitchFamily="34" charset="0"/>
                        </a:rPr>
                        <a:t>NVME</a:t>
                      </a:r>
                      <a:r>
                        <a:rPr lang="zh-CN" altLang="en-US" sz="1100" b="0" i="0" u="none" strike="noStrike" dirty="0">
                          <a:solidFill>
                            <a:srgbClr val="FF0000"/>
                          </a:solidFill>
                          <a:effectLst/>
                          <a:latin typeface="Calibri" panose="020F0502020204030204" pitchFamily="34" charset="0"/>
                        </a:rPr>
                        <a:t>故障及</a:t>
                      </a:r>
                      <a:r>
                        <a:rPr lang="en-US" altLang="zh-CN" sz="1100" b="0" i="0" u="none" strike="noStrike" dirty="0">
                          <a:solidFill>
                            <a:srgbClr val="FF0000"/>
                          </a:solidFill>
                          <a:effectLst/>
                          <a:latin typeface="Calibri" panose="020F0502020204030204" pitchFamily="34" charset="0"/>
                        </a:rPr>
                        <a:t>RAC</a:t>
                      </a:r>
                      <a:r>
                        <a:rPr lang="zh-CN" altLang="en-US" sz="1100" b="0" i="0" u="none" strike="noStrike" dirty="0">
                          <a:solidFill>
                            <a:srgbClr val="FF0000"/>
                          </a:solidFill>
                          <a:effectLst/>
                          <a:latin typeface="Calibri" panose="020F0502020204030204" pitchFamily="34" charset="0"/>
                        </a:rPr>
                        <a:t>集群处理</a:t>
                      </a:r>
                      <a:endParaRPr lang="en-US" altLang="zh-CN" sz="1100" b="0" i="0" u="none" strike="noStrike" dirty="0">
                        <a:solidFill>
                          <a:srgbClr val="FF0000"/>
                        </a:solidFill>
                        <a:effectLst/>
                        <a:latin typeface="Calibri" panose="020F0502020204030204" pitchFamily="34" charset="0"/>
                      </a:endParaRPr>
                    </a:p>
                    <a:p>
                      <a:pPr algn="ctr" fontAlgn="ctr"/>
                      <a:r>
                        <a:rPr lang="en-US" sz="1100" b="0" i="0" u="none" strike="noStrike" dirty="0">
                          <a:solidFill>
                            <a:srgbClr val="FF0000"/>
                          </a:solidFill>
                          <a:effectLst/>
                          <a:latin typeface="Calibri" panose="020F0502020204030204" pitchFamily="34" charset="0"/>
                        </a:rPr>
                        <a:t>2023-06-03--09</a:t>
                      </a:r>
                    </a:p>
                  </a:txBody>
                  <a:tcPr marL="3902" marR="3902" marT="3902" marB="0" anchor="ctr"/>
                </a:tc>
                <a:tc>
                  <a:txBody>
                    <a:bodyPr/>
                    <a:lstStyle/>
                    <a:p>
                      <a:pPr algn="l" fontAlgn="t"/>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3902" marR="3902" marT="3902" marB="0" anchor="ctr"/>
                </a:tc>
                <a:tc>
                  <a:txBody>
                    <a:bodyPr/>
                    <a:lstStyle/>
                    <a:p>
                      <a:pPr algn="l" fontAlgn="t"/>
                      <a:r>
                        <a:rPr lang="en-US" sz="1100" b="0" i="0" u="none" strike="noStrike" dirty="0">
                          <a:solidFill>
                            <a:srgbClr val="000000"/>
                          </a:solidFill>
                          <a:effectLst/>
                          <a:latin typeface="Calibri" panose="020F0502020204030204" pitchFamily="34" charset="0"/>
                        </a:rPr>
                        <a:t>2023-06-03---04 </a:t>
                      </a:r>
                      <a:r>
                        <a:rPr lang="zh-CN" altLang="en-US" sz="1100" b="0" i="0" u="none" strike="noStrike" dirty="0">
                          <a:solidFill>
                            <a:srgbClr val="000000"/>
                          </a:solidFill>
                          <a:effectLst/>
                          <a:latin typeface="Calibri" panose="020F0502020204030204" pitchFamily="34" charset="0"/>
                        </a:rPr>
                        <a:t>张江机房解决</a:t>
                      </a:r>
                      <a:r>
                        <a:rPr lang="en-US" altLang="zh-CN" sz="1100" b="0" i="0" u="none" strike="noStrike" dirty="0">
                          <a:solidFill>
                            <a:srgbClr val="000000"/>
                          </a:solidFill>
                          <a:effectLst/>
                          <a:latin typeface="Calibri" panose="020F0502020204030204" pitchFamily="34" charset="0"/>
                        </a:rPr>
                        <a:t>NVME</a:t>
                      </a:r>
                      <a:r>
                        <a:rPr lang="zh-CN" altLang="en-US" sz="1100" b="0" i="0" u="none" strike="noStrike" dirty="0">
                          <a:solidFill>
                            <a:srgbClr val="000000"/>
                          </a:solidFill>
                          <a:effectLst/>
                          <a:latin typeface="Calibri" panose="020F0502020204030204" pitchFamily="34" charset="0"/>
                        </a:rPr>
                        <a:t>故障</a:t>
                      </a:r>
                      <a:endParaRPr lang="en-US" altLang="zh-CN" sz="1100" b="0" i="0" u="none" strike="noStrike" dirty="0">
                        <a:solidFill>
                          <a:srgbClr val="000000"/>
                        </a:solidFill>
                        <a:effectLst/>
                        <a:latin typeface="Calibri" panose="020F0502020204030204" pitchFamily="34" charset="0"/>
                      </a:endParaRPr>
                    </a:p>
                    <a:p>
                      <a:pPr algn="l" fontAlgn="t"/>
                      <a:r>
                        <a:rPr lang="en-US" sz="1100" b="0" i="0" u="none" strike="noStrike" dirty="0">
                          <a:solidFill>
                            <a:srgbClr val="000000"/>
                          </a:solidFill>
                          <a:effectLst/>
                          <a:latin typeface="Calibri" panose="020F0502020204030204" pitchFamily="34" charset="0"/>
                        </a:rPr>
                        <a:t>2023-06-05 –09 </a:t>
                      </a:r>
                      <a:r>
                        <a:rPr lang="zh-CN" altLang="en-US" sz="1100" b="0" i="0" u="none" strike="noStrike" dirty="0">
                          <a:solidFill>
                            <a:srgbClr val="000000"/>
                          </a:solidFill>
                          <a:effectLst/>
                          <a:latin typeface="Calibri" panose="020F0502020204030204" pitchFamily="34" charset="0"/>
                        </a:rPr>
                        <a:t>国金添加</a:t>
                      </a:r>
                      <a:r>
                        <a:rPr lang="en-US" altLang="zh-CN" sz="1100" b="0" i="0" u="none" strike="noStrike" dirty="0">
                          <a:solidFill>
                            <a:srgbClr val="000000"/>
                          </a:solidFill>
                          <a:effectLst/>
                          <a:latin typeface="Calibri" panose="020F0502020204030204" pitchFamily="34" charset="0"/>
                        </a:rPr>
                        <a:t>RAC</a:t>
                      </a:r>
                      <a:r>
                        <a:rPr lang="zh-CN" altLang="en-US" sz="1100" b="0" i="0" u="none" strike="noStrike" dirty="0">
                          <a:solidFill>
                            <a:srgbClr val="000000"/>
                          </a:solidFill>
                          <a:effectLst/>
                          <a:latin typeface="Calibri" panose="020F0502020204030204" pitchFamily="34" charset="0"/>
                        </a:rPr>
                        <a:t>集群节点</a:t>
                      </a:r>
                      <a:endParaRPr lang="en-US" altLang="zh-CN" sz="1100" b="0" i="0" u="none" strike="noStrike" dirty="0">
                        <a:solidFill>
                          <a:srgbClr val="000000"/>
                        </a:solidFill>
                        <a:effectLst/>
                        <a:latin typeface="Calibri" panose="020F0502020204030204" pitchFamily="34" charset="0"/>
                      </a:endParaRPr>
                    </a:p>
                    <a:p>
                      <a:pPr algn="l" fontAlgn="t"/>
                      <a:endParaRPr 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b="0" i="0" u="none" strike="noStrike" dirty="0">
                          <a:solidFill>
                            <a:srgbClr val="FF0000"/>
                          </a:solidFill>
                          <a:effectLst/>
                          <a:latin typeface="Calibri" panose="020F0502020204030204" pitchFamily="34" charset="0"/>
                        </a:rPr>
                        <a:t>21</a:t>
                      </a:r>
                    </a:p>
                  </a:txBody>
                  <a:tcPr marL="3902" marR="3902" marT="3902" marB="0" anchor="ctr"/>
                </a:tc>
                <a:extLst>
                  <a:ext uri="{0D108BD9-81ED-4DB2-BD59-A6C34878D82A}">
                    <a16:rowId xmlns:a16="http://schemas.microsoft.com/office/drawing/2014/main" val="3761555980"/>
                  </a:ext>
                </a:extLst>
              </a:tr>
              <a:tr h="120991">
                <a:tc>
                  <a:txBody>
                    <a:bodyPr/>
                    <a:lstStyle/>
                    <a:p>
                      <a:pPr algn="ctr" fontAlgn="ctr"/>
                      <a:r>
                        <a:rPr lang="en-US" sz="1100" b="0" i="0" u="none" strike="noStrike" dirty="0">
                          <a:solidFill>
                            <a:srgbClr val="FF0000"/>
                          </a:solidFill>
                          <a:effectLst/>
                          <a:latin typeface="Calibri" panose="020F0502020204030204" pitchFamily="34" charset="0"/>
                        </a:rPr>
                        <a:t>2023-07-13--20</a:t>
                      </a:r>
                    </a:p>
                  </a:txBody>
                  <a:tcPr marL="3902" marR="3902" marT="3902" marB="0" anchor="ctr"/>
                </a:tc>
                <a:tc>
                  <a:txBody>
                    <a:bodyPr/>
                    <a:lstStyle/>
                    <a:p>
                      <a:pPr algn="l" fontAlgn="t"/>
                      <a:r>
                        <a:rPr lang="en-US" sz="1100" kern="1200" dirty="0">
                          <a:solidFill>
                            <a:schemeClr val="dk1"/>
                          </a:solidFill>
                          <a:effectLst/>
                          <a:latin typeface="+mn-lt"/>
                          <a:ea typeface="+mn-ea"/>
                          <a:cs typeface="+mn-cs"/>
                        </a:rPr>
                        <a:t>DBaaS</a:t>
                      </a:r>
                      <a:r>
                        <a:rPr lang="zh-CN" altLang="en-US" sz="1100" kern="1200" dirty="0">
                          <a:solidFill>
                            <a:schemeClr val="dk1"/>
                          </a:solidFill>
                          <a:effectLst/>
                          <a:latin typeface="+mn-lt"/>
                          <a:ea typeface="+mn-ea"/>
                          <a:cs typeface="+mn-cs"/>
                        </a:rPr>
                        <a:t>平台使用当中一些技术问题的咨询和解决</a:t>
                      </a:r>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r>
                        <a:rPr lang="en-US" sz="1100" b="0" i="0" u="none" strike="noStrike" dirty="0">
                          <a:solidFill>
                            <a:srgbClr val="FF0000"/>
                          </a:solidFill>
                          <a:effectLst/>
                          <a:latin typeface="Calibri" panose="020F0502020204030204" pitchFamily="34" charset="0"/>
                        </a:rPr>
                        <a:t>8</a:t>
                      </a:r>
                    </a:p>
                  </a:txBody>
                  <a:tcPr marL="3902" marR="3902" marT="3902" marB="0" anchor="ctr"/>
                </a:tc>
                <a:tc>
                  <a:txBody>
                    <a:bodyPr/>
                    <a:lstStyle/>
                    <a:p>
                      <a:pPr algn="l" fontAlgn="t"/>
                      <a:endParaRPr lang="zh-CN" altLang="en-US" sz="1100" b="0" i="0" u="none" strike="noStrike" dirty="0">
                        <a:solidFill>
                          <a:srgbClr val="000000"/>
                        </a:solidFill>
                        <a:effectLst/>
                        <a:latin typeface="Calibri" panose="020F0502020204030204" pitchFamily="34" charset="0"/>
                      </a:endParaRPr>
                    </a:p>
                  </a:txBody>
                  <a:tcPr marL="3902" marR="3902" marT="3902" marB="0"/>
                </a:tc>
                <a:tc>
                  <a:txBody>
                    <a:bodyPr/>
                    <a:lstStyle/>
                    <a:p>
                      <a:pPr algn="ctr" fontAlgn="ctr"/>
                      <a:endParaRPr lang="en-US" sz="1100" b="0" i="0" u="none" strike="noStrike" dirty="0">
                        <a:solidFill>
                          <a:srgbClr val="FF0000"/>
                        </a:solidFill>
                        <a:effectLst/>
                        <a:latin typeface="Calibri" panose="020F0502020204030204" pitchFamily="34" charset="0"/>
                      </a:endParaRPr>
                    </a:p>
                  </a:txBody>
                  <a:tcPr marL="3902" marR="3902" marT="3902" marB="0" anchor="ctr"/>
                </a:tc>
                <a:extLst>
                  <a:ext uri="{0D108BD9-81ED-4DB2-BD59-A6C34878D82A}">
                    <a16:rowId xmlns:a16="http://schemas.microsoft.com/office/drawing/2014/main" val="937125388"/>
                  </a:ext>
                </a:extLst>
              </a:tr>
              <a:tr h="120991">
                <a:tc gridSpan="5">
                  <a:txBody>
                    <a:bodyPr/>
                    <a:lstStyle/>
                    <a:p>
                      <a:pPr algn="ctr" fontAlgn="ctr"/>
                      <a:r>
                        <a:rPr lang="zh-CN" altLang="en-US" sz="1600" b="1" i="0" u="none" strike="noStrike" dirty="0">
                          <a:solidFill>
                            <a:srgbClr val="D39F5D"/>
                          </a:solidFill>
                          <a:effectLst/>
                          <a:latin typeface="Calibri" panose="020F0502020204030204" pitchFamily="34" charset="0"/>
                        </a:rPr>
                        <a:t>截至</a:t>
                      </a:r>
                      <a:r>
                        <a:rPr lang="en-US" altLang="zh-CN" sz="1600" b="1" i="0" u="none" strike="noStrike" dirty="0">
                          <a:solidFill>
                            <a:srgbClr val="D39F5D"/>
                          </a:solidFill>
                          <a:effectLst/>
                          <a:latin typeface="Calibri" panose="020F0502020204030204" pitchFamily="34" charset="0"/>
                        </a:rPr>
                        <a:t>7</a:t>
                      </a:r>
                      <a:r>
                        <a:rPr lang="zh-CN" altLang="en-US" sz="1600" b="1" i="0" u="none" strike="noStrike" dirty="0">
                          <a:solidFill>
                            <a:srgbClr val="D39F5D"/>
                          </a:solidFill>
                          <a:effectLst/>
                          <a:latin typeface="Calibri" panose="020F0502020204030204" pitchFamily="34" charset="0"/>
                        </a:rPr>
                        <a:t>月</a:t>
                      </a:r>
                      <a:r>
                        <a:rPr lang="en-US" altLang="zh-CN" sz="1600" b="1" i="0" u="none" strike="noStrike" dirty="0">
                          <a:solidFill>
                            <a:srgbClr val="D39F5D"/>
                          </a:solidFill>
                          <a:effectLst/>
                          <a:latin typeface="Calibri" panose="020F0502020204030204" pitchFamily="34" charset="0"/>
                        </a:rPr>
                        <a:t>21</a:t>
                      </a:r>
                      <a:r>
                        <a:rPr lang="zh-CN" altLang="en-US" sz="1600" b="1" i="0" u="none" strike="noStrike" dirty="0">
                          <a:solidFill>
                            <a:srgbClr val="D39F5D"/>
                          </a:solidFill>
                          <a:effectLst/>
                          <a:latin typeface="Calibri" panose="020F0502020204030204" pitchFamily="34" charset="0"/>
                        </a:rPr>
                        <a:t>号 共消耗人天：</a:t>
                      </a:r>
                      <a:r>
                        <a:rPr lang="en-US" altLang="zh-CN" sz="1600" b="1" i="0" u="none" strike="noStrike" dirty="0">
                          <a:solidFill>
                            <a:srgbClr val="D39F5D"/>
                          </a:solidFill>
                          <a:effectLst/>
                          <a:latin typeface="Calibri" panose="020F0502020204030204" pitchFamily="34" charset="0"/>
                        </a:rPr>
                        <a:t>134</a:t>
                      </a:r>
                      <a:r>
                        <a:rPr lang="zh-CN" altLang="en-US" sz="1600" b="1" i="0" u="none" strike="noStrike" dirty="0">
                          <a:solidFill>
                            <a:srgbClr val="D39F5D"/>
                          </a:solidFill>
                          <a:effectLst/>
                          <a:latin typeface="Calibri" panose="020F0502020204030204" pitchFamily="34" charset="0"/>
                        </a:rPr>
                        <a:t>天，目前</a:t>
                      </a:r>
                      <a:r>
                        <a:rPr lang="en-US" altLang="zh-CN" sz="1600" b="1" i="0" u="none" strike="noStrike" dirty="0">
                          <a:solidFill>
                            <a:srgbClr val="D39F5D"/>
                          </a:solidFill>
                          <a:effectLst/>
                          <a:latin typeface="Calibri" panose="020F0502020204030204" pitchFamily="34" charset="0"/>
                        </a:rPr>
                        <a:t>34</a:t>
                      </a:r>
                      <a:r>
                        <a:rPr lang="zh-CN" altLang="en-US" sz="1600" b="1" i="0" u="none" strike="noStrike" dirty="0">
                          <a:solidFill>
                            <a:srgbClr val="D39F5D"/>
                          </a:solidFill>
                          <a:effectLst/>
                          <a:latin typeface="Calibri" panose="020F0502020204030204" pitchFamily="34" charset="0"/>
                        </a:rPr>
                        <a:t>天消耗在</a:t>
                      </a:r>
                      <a:r>
                        <a:rPr lang="en-US" altLang="zh-CN" sz="1600" b="1" i="0" u="none" strike="noStrike" dirty="0">
                          <a:solidFill>
                            <a:srgbClr val="D39F5D"/>
                          </a:solidFill>
                          <a:effectLst/>
                          <a:latin typeface="Calibri" panose="020F0502020204030204" pitchFamily="34" charset="0"/>
                        </a:rPr>
                        <a:t>Global SSC</a:t>
                      </a:r>
                      <a:endParaRPr lang="en-US" sz="1600" b="1" i="0" u="none" strike="noStrike" dirty="0">
                        <a:solidFill>
                          <a:srgbClr val="D39F5D"/>
                        </a:solidFill>
                        <a:effectLst/>
                        <a:latin typeface="Calibri" panose="020F0502020204030204" pitchFamily="34" charset="0"/>
                      </a:endParaRPr>
                    </a:p>
                  </a:txBody>
                  <a:tcPr marL="3902" marR="3902" marT="3902" marB="0" anchor="ctr"/>
                </a:tc>
                <a:tc hMerge="1">
                  <a:txBody>
                    <a:bodyPr/>
                    <a:lstStyle/>
                    <a:p>
                      <a:pPr algn="l" fontAlgn="t"/>
                      <a:endParaRPr lang="zh-CN" altLang="en-US" sz="1100" b="0" i="0" u="none" strike="noStrike" dirty="0">
                        <a:solidFill>
                          <a:srgbClr val="000000"/>
                        </a:solidFill>
                        <a:effectLst/>
                        <a:latin typeface="Calibri" panose="020F0502020204030204" pitchFamily="34" charset="0"/>
                      </a:endParaRPr>
                    </a:p>
                  </a:txBody>
                  <a:tcPr marL="3902" marR="3902" marT="3902" marB="0"/>
                </a:tc>
                <a:tc hMerge="1">
                  <a:txBody>
                    <a:bodyPr/>
                    <a:lstStyle/>
                    <a:p>
                      <a:pPr algn="ctr" fontAlgn="ctr"/>
                      <a:endParaRPr lang="en-US" sz="1100" b="0" i="0" u="none" strike="noStrike" dirty="0">
                        <a:solidFill>
                          <a:srgbClr val="FF0000"/>
                        </a:solidFill>
                        <a:effectLst/>
                        <a:latin typeface="Calibri" panose="020F0502020204030204" pitchFamily="34" charset="0"/>
                      </a:endParaRPr>
                    </a:p>
                  </a:txBody>
                  <a:tcPr marL="3902" marR="3902" marT="3902" marB="0" anchor="ctr"/>
                </a:tc>
                <a:tc hMerge="1">
                  <a:txBody>
                    <a:bodyPr/>
                    <a:lstStyle/>
                    <a:p>
                      <a:pPr algn="l" fontAlgn="t"/>
                      <a:endParaRPr lang="zh-CN" altLang="en-US" sz="1100" b="0" i="0" u="none" strike="noStrike" dirty="0">
                        <a:solidFill>
                          <a:srgbClr val="000000"/>
                        </a:solidFill>
                        <a:effectLst/>
                        <a:latin typeface="Calibri" panose="020F0502020204030204" pitchFamily="34" charset="0"/>
                      </a:endParaRPr>
                    </a:p>
                  </a:txBody>
                  <a:tcPr marL="3902" marR="3902" marT="3902" marB="0"/>
                </a:tc>
                <a:tc hMerge="1">
                  <a:txBody>
                    <a:bodyPr/>
                    <a:lstStyle/>
                    <a:p>
                      <a:pPr algn="ctr" fontAlgn="ctr"/>
                      <a:endParaRPr lang="en-US" sz="1100" b="0" i="0" u="none" strike="noStrike" dirty="0">
                        <a:solidFill>
                          <a:srgbClr val="FF0000"/>
                        </a:solidFill>
                        <a:effectLst/>
                        <a:latin typeface="Calibri" panose="020F0502020204030204" pitchFamily="34" charset="0"/>
                      </a:endParaRPr>
                    </a:p>
                  </a:txBody>
                  <a:tcPr marL="3902" marR="3902" marT="3902" marB="0" anchor="ctr"/>
                </a:tc>
                <a:extLst>
                  <a:ext uri="{0D108BD9-81ED-4DB2-BD59-A6C34878D82A}">
                    <a16:rowId xmlns:a16="http://schemas.microsoft.com/office/drawing/2014/main" val="822125360"/>
                  </a:ext>
                </a:extLst>
              </a:tr>
            </a:tbl>
          </a:graphicData>
        </a:graphic>
      </p:graphicFrame>
      <p:sp>
        <p:nvSpPr>
          <p:cNvPr id="27" name="頁尾版面配置區 3">
            <a:extLst>
              <a:ext uri="{FF2B5EF4-FFF2-40B4-BE49-F238E27FC236}">
                <a16:creationId xmlns:a16="http://schemas.microsoft.com/office/drawing/2014/main" id="{83411C83-F753-4E11-8C6B-668090F987C3}"/>
              </a:ext>
            </a:extLst>
          </p:cNvPr>
          <p:cNvSpPr txBox="1">
            <a:spLocks/>
          </p:cNvSpPr>
          <p:nvPr/>
        </p:nvSpPr>
        <p:spPr>
          <a:xfrm>
            <a:off x="1339850" y="6514977"/>
            <a:ext cx="3792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28" name="投影片編號版面配置區 4">
            <a:extLst>
              <a:ext uri="{FF2B5EF4-FFF2-40B4-BE49-F238E27FC236}">
                <a16:creationId xmlns:a16="http://schemas.microsoft.com/office/drawing/2014/main" id="{EA873834-6453-416C-A0A1-392F9A98AB2A}"/>
              </a:ext>
            </a:extLst>
          </p:cNvPr>
          <p:cNvSpPr>
            <a:spLocks noGrp="1"/>
          </p:cNvSpPr>
          <p:nvPr>
            <p:ph type="sldNum" sz="quarter" idx="4"/>
          </p:nvPr>
        </p:nvSpPr>
        <p:spPr>
          <a:xfrm>
            <a:off x="761287" y="6507623"/>
            <a:ext cx="578563" cy="365125"/>
          </a:xfrm>
        </p:spPr>
        <p:txBody>
          <a:bodyPr/>
          <a:lstStyle/>
          <a:p>
            <a:fld id="{D440507A-669E-A943-A4A7-E531D638091A}" type="slidenum">
              <a:rPr lang="en-US" smtClean="0">
                <a:solidFill>
                  <a:srgbClr val="4E3629">
                    <a:tint val="75000"/>
                  </a:srgbClr>
                </a:solidFill>
              </a:rPr>
              <a:pPr/>
              <a:t>10</a:t>
            </a:fld>
            <a:endParaRPr lang="en-US" dirty="0">
              <a:solidFill>
                <a:srgbClr val="4E3629">
                  <a:tint val="75000"/>
                </a:srgbClr>
              </a:solidFill>
            </a:endParaRPr>
          </a:p>
        </p:txBody>
      </p:sp>
    </p:spTree>
    <p:extLst>
      <p:ext uri="{BB962C8B-B14F-4D97-AF65-F5344CB8AC3E}">
        <p14:creationId xmlns:p14="http://schemas.microsoft.com/office/powerpoint/2010/main" val="25598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38443E-AE82-4B30-A857-672935FADC8A}"/>
              </a:ext>
            </a:extLst>
          </p:cNvPr>
          <p:cNvSpPr>
            <a:spLocks noGrp="1"/>
          </p:cNvSpPr>
          <p:nvPr>
            <p:ph type="ftr" sz="quarter" idx="11"/>
          </p:nvPr>
        </p:nvSpPr>
        <p:spPr/>
        <p:txBody>
          <a:bodyPr/>
          <a:lstStyle/>
          <a:p>
            <a:r>
              <a:rPr lang="en-US" dirty="0"/>
              <a:t>Copyright © 2021, Oracle and/or its affiliates | Confidential: Restricted</a:t>
            </a:r>
          </a:p>
        </p:txBody>
      </p:sp>
      <p:sp>
        <p:nvSpPr>
          <p:cNvPr id="3" name="Slide Number Placeholder 2">
            <a:extLst>
              <a:ext uri="{FF2B5EF4-FFF2-40B4-BE49-F238E27FC236}">
                <a16:creationId xmlns:a16="http://schemas.microsoft.com/office/drawing/2014/main" id="{94AA72A8-5948-49BC-8FAE-07DF0BE010AE}"/>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4" name="Title 3">
            <a:extLst>
              <a:ext uri="{FF2B5EF4-FFF2-40B4-BE49-F238E27FC236}">
                <a16:creationId xmlns:a16="http://schemas.microsoft.com/office/drawing/2014/main" id="{9492FAAF-5E35-4969-935F-AA2BD72FD5B5}"/>
              </a:ext>
            </a:extLst>
          </p:cNvPr>
          <p:cNvSpPr>
            <a:spLocks noGrp="1"/>
          </p:cNvSpPr>
          <p:nvPr>
            <p:ph type="title"/>
          </p:nvPr>
        </p:nvSpPr>
        <p:spPr>
          <a:xfrm>
            <a:off x="944880" y="2058287"/>
            <a:ext cx="10158984" cy="1280160"/>
          </a:xfrm>
        </p:spPr>
        <p:txBody>
          <a:bodyPr/>
          <a:lstStyle/>
          <a:p>
            <a:r>
              <a:rPr lang="en-US" altLang="zh-CN" sz="4000" dirty="0">
                <a:latin typeface="雅黑微软雅黑"/>
                <a:ea typeface="宋体" panose="02010600030101010101" pitchFamily="2" charset="-122"/>
              </a:rPr>
              <a:t>HSBC DBaaS </a:t>
            </a:r>
            <a:r>
              <a:rPr lang="zh-CN" altLang="en-US" dirty="0">
                <a:latin typeface="雅黑微软雅黑"/>
                <a:ea typeface="宋体" panose="02010600030101010101" pitchFamily="2" charset="-122"/>
              </a:rPr>
              <a:t> 项目</a:t>
            </a:r>
            <a:r>
              <a:rPr lang="zh-CN" altLang="en-US" sz="4000" dirty="0">
                <a:latin typeface="雅黑微软雅黑"/>
                <a:ea typeface="宋体" panose="02010600030101010101" pitchFamily="2" charset="-122"/>
              </a:rPr>
              <a:t>汇报</a:t>
            </a:r>
            <a:endParaRPr lang="en-US" dirty="0">
              <a:latin typeface="雅黑微软雅黑"/>
            </a:endParaRPr>
          </a:p>
        </p:txBody>
      </p:sp>
      <p:sp>
        <p:nvSpPr>
          <p:cNvPr id="5" name="Text Placeholder 2">
            <a:extLst>
              <a:ext uri="{FF2B5EF4-FFF2-40B4-BE49-F238E27FC236}">
                <a16:creationId xmlns:a16="http://schemas.microsoft.com/office/drawing/2014/main" id="{F104BC36-5521-4B2B-9746-95869EDF4809}"/>
              </a:ext>
            </a:extLst>
          </p:cNvPr>
          <p:cNvSpPr>
            <a:spLocks noGrp="1"/>
          </p:cNvSpPr>
          <p:nvPr>
            <p:ph type="body" sz="quarter" idx="33"/>
          </p:nvPr>
        </p:nvSpPr>
        <p:spPr>
          <a:xfrm>
            <a:off x="944880" y="3519554"/>
            <a:ext cx="10158984" cy="341247"/>
          </a:xfrm>
        </p:spPr>
        <p:txBody>
          <a:bodyPr/>
          <a:lstStyle/>
          <a:p>
            <a:r>
              <a:rPr lang="en-US" dirty="0"/>
              <a:t>2023-04--07</a:t>
            </a:r>
          </a:p>
        </p:txBody>
      </p:sp>
    </p:spTree>
    <p:extLst>
      <p:ext uri="{BB962C8B-B14F-4D97-AF65-F5344CB8AC3E}">
        <p14:creationId xmlns:p14="http://schemas.microsoft.com/office/powerpoint/2010/main" val="34144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279" y="0"/>
            <a:ext cx="4714614" cy="412795"/>
          </a:xfrm>
        </p:spPr>
        <p:txBody>
          <a:bodyPr>
            <a:normAutofit/>
          </a:bodyPr>
          <a:lstStyle/>
          <a:p>
            <a:r>
              <a:rPr lang="en-US" altLang="zh-CN" dirty="0"/>
              <a:t>HSBC DBaaS  </a:t>
            </a:r>
            <a:r>
              <a:rPr lang="zh-CN" altLang="en-US" dirty="0"/>
              <a:t>交付价值</a:t>
            </a:r>
            <a:endParaRPr lang="zh-CN" altLang="en-US" dirty="0">
              <a:latin typeface="微软雅黑" panose="020B0503020204020204" pitchFamily="34" charset="-122"/>
              <a:ea typeface="微软雅黑" panose="020B0503020204020204" pitchFamily="34" charset="-122"/>
            </a:endParaRPr>
          </a:p>
        </p:txBody>
      </p:sp>
      <p:sp>
        <p:nvSpPr>
          <p:cNvPr id="4" name="頁尾版面配置區 3"/>
          <p:cNvSpPr>
            <a:spLocks noGrp="1"/>
          </p:cNvSpPr>
          <p:nvPr>
            <p:ph type="ftr" sz="quarter" idx="11"/>
          </p:nvPr>
        </p:nvSpPr>
        <p:spPr/>
        <p:txBody>
          <a:bodyPr/>
          <a:lstStyle/>
          <a:p>
            <a:r>
              <a:rPr lang="en-US" sz="800" dirty="0"/>
              <a:t>Copyright © 2021 Oracle and/or its affiliates.</a:t>
            </a:r>
          </a:p>
        </p:txBody>
      </p:sp>
      <p:sp>
        <p:nvSpPr>
          <p:cNvPr id="5" name="投影片編號版面配置區 4"/>
          <p:cNvSpPr>
            <a:spLocks noGrp="1"/>
          </p:cNvSpPr>
          <p:nvPr>
            <p:ph type="sldNum" sz="quarter" idx="4"/>
          </p:nvPr>
        </p:nvSpPr>
        <p:spPr/>
        <p:txBody>
          <a:bodyPr/>
          <a:lstStyle/>
          <a:p>
            <a:fld id="{D440507A-669E-A943-A4A7-E531D638091A}" type="slidenum">
              <a:rPr lang="en-US" smtClean="0">
                <a:solidFill>
                  <a:srgbClr val="4E3629">
                    <a:tint val="75000"/>
                  </a:srgbClr>
                </a:solidFill>
              </a:rPr>
              <a:pPr/>
              <a:t>12</a:t>
            </a:fld>
            <a:endParaRPr lang="en-US" dirty="0">
              <a:solidFill>
                <a:srgbClr val="4E3629">
                  <a:tint val="75000"/>
                </a:srgbClr>
              </a:solidFill>
            </a:endParaRPr>
          </a:p>
        </p:txBody>
      </p:sp>
      <p:sp>
        <p:nvSpPr>
          <p:cNvPr id="10" name="Isosceles Triangle 9">
            <a:extLst>
              <a:ext uri="{FF2B5EF4-FFF2-40B4-BE49-F238E27FC236}">
                <a16:creationId xmlns:a16="http://schemas.microsoft.com/office/drawing/2014/main" id="{862DC7B1-B2FF-4D28-8EFA-939793A82457}"/>
              </a:ext>
            </a:extLst>
          </p:cNvPr>
          <p:cNvSpPr/>
          <p:nvPr/>
        </p:nvSpPr>
        <p:spPr bwMode="auto">
          <a:xfrm rot="10800000">
            <a:off x="7157110" y="1734485"/>
            <a:ext cx="683809" cy="676837"/>
          </a:xfrm>
          <a:prstGeom prst="triangle">
            <a:avLst>
              <a:gd name="adj" fmla="val 0"/>
            </a:avLst>
          </a:prstGeom>
          <a:pattFill prst="ltUpDiag">
            <a:fgClr>
              <a:schemeClr val="tx2"/>
            </a:fgClr>
            <a:bgClr>
              <a:schemeClr val="bg1"/>
            </a:bgClr>
          </a:pattFill>
          <a:ln>
            <a:noFill/>
            <a:headEnd type="none" w="med" len="med"/>
            <a:tailEnd type="none" w="med" len="med"/>
          </a:ln>
          <a:effectLst>
            <a:outerShdw blurRad="50800" dist="12700" dir="19200000" algn="b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1" name="Snip Diagonal Corner Rectangle 6">
            <a:extLst>
              <a:ext uri="{FF2B5EF4-FFF2-40B4-BE49-F238E27FC236}">
                <a16:creationId xmlns:a16="http://schemas.microsoft.com/office/drawing/2014/main" id="{978C5263-04BD-441C-91A1-C20305F52424}"/>
              </a:ext>
            </a:extLst>
          </p:cNvPr>
          <p:cNvSpPr/>
          <p:nvPr/>
        </p:nvSpPr>
        <p:spPr bwMode="auto">
          <a:xfrm>
            <a:off x="4350184" y="1734485"/>
            <a:ext cx="3490743" cy="3389033"/>
          </a:xfrm>
          <a:prstGeom prst="snip2DiagRect">
            <a:avLst>
              <a:gd name="adj1" fmla="val 0"/>
              <a:gd name="adj2" fmla="val 16650"/>
            </a:avLst>
          </a:prstGeom>
          <a:solidFill>
            <a:schemeClr val="bg1"/>
          </a:solidFill>
          <a:ln>
            <a:noFill/>
            <a:headEnd type="none" w="med" len="med"/>
            <a:tailEnd type="none" w="med" len="med"/>
          </a:ln>
          <a:effectLst>
            <a:outerShdw blurRad="2794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2" name="Isosceles Triangle 11">
            <a:extLst>
              <a:ext uri="{FF2B5EF4-FFF2-40B4-BE49-F238E27FC236}">
                <a16:creationId xmlns:a16="http://schemas.microsoft.com/office/drawing/2014/main" id="{6BA06B2C-0347-4936-A741-F8C72B01A4FC}"/>
              </a:ext>
            </a:extLst>
          </p:cNvPr>
          <p:cNvSpPr/>
          <p:nvPr/>
        </p:nvSpPr>
        <p:spPr bwMode="auto">
          <a:xfrm>
            <a:off x="4347908" y="4051026"/>
            <a:ext cx="994222" cy="1072494"/>
          </a:xfrm>
          <a:prstGeom prst="triangle">
            <a:avLst>
              <a:gd name="adj" fmla="val 0"/>
            </a:avLst>
          </a:prstGeom>
          <a:pattFill prst="ltUpDiag">
            <a:fgClr>
              <a:schemeClr val="bg1">
                <a:lumMod val="65000"/>
              </a:schemeClr>
            </a:fgClr>
            <a:bgClr>
              <a:schemeClr val="bg1"/>
            </a:bgClr>
          </a:pattFill>
          <a:ln>
            <a:noFill/>
            <a:headEnd type="none" w="med" len="med"/>
            <a:tailEnd type="none" w="med" len="med"/>
          </a:ln>
          <a:effectLst>
            <a:outerShdw blurRad="50800" dist="12700" dir="66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3" name="TextBox 12">
            <a:extLst>
              <a:ext uri="{FF2B5EF4-FFF2-40B4-BE49-F238E27FC236}">
                <a16:creationId xmlns:a16="http://schemas.microsoft.com/office/drawing/2014/main" id="{F3D9EB0F-5472-4123-B773-D1C59780D8AE}"/>
              </a:ext>
            </a:extLst>
          </p:cNvPr>
          <p:cNvSpPr txBox="1"/>
          <p:nvPr/>
        </p:nvSpPr>
        <p:spPr>
          <a:xfrm>
            <a:off x="4475970" y="2936689"/>
            <a:ext cx="3239156" cy="984629"/>
          </a:xfrm>
          <a:prstGeom prst="rect">
            <a:avLst/>
          </a:prstGeom>
          <a:noFill/>
        </p:spPr>
        <p:txBody>
          <a:bodyPr wrap="square" lIns="0" tIns="0" rIns="0" bIns="0" rtlCol="0" anchor="ctr" anchorCtr="1">
            <a:spAutoFit/>
          </a:bodyPr>
          <a:lstStyle/>
          <a:p>
            <a:pPr marL="152322" indent="-152322" algn="ctr"/>
            <a:r>
              <a:rPr lang="zh-CN" altLang="en-US" sz="3199" spc="-200" dirty="0">
                <a:solidFill>
                  <a:srgbClr val="A3A3A3">
                    <a:lumMod val="50000"/>
                  </a:srgbClr>
                </a:solidFill>
                <a:latin typeface="Arial"/>
                <a:ea typeface="SimHei"/>
              </a:rPr>
              <a:t>数据库的标准化、可视化</a:t>
            </a:r>
            <a:r>
              <a:rPr lang="zh-CN" altLang="en-US" sz="3199" spc="-200" dirty="0">
                <a:solidFill>
                  <a:srgbClr val="FF0000"/>
                </a:solidFill>
                <a:latin typeface="Arial"/>
                <a:ea typeface="SimHei"/>
              </a:rPr>
              <a:t>简化管理</a:t>
            </a:r>
            <a:endParaRPr lang="en-US" altLang="zh-CN" sz="3199" spc="-200" dirty="0">
              <a:solidFill>
                <a:srgbClr val="FF0000"/>
              </a:solidFill>
              <a:latin typeface="Arial"/>
              <a:ea typeface="SimHei"/>
            </a:endParaRPr>
          </a:p>
        </p:txBody>
      </p:sp>
      <p:sp>
        <p:nvSpPr>
          <p:cNvPr id="14" name="Isosceles Triangle 13">
            <a:extLst>
              <a:ext uri="{FF2B5EF4-FFF2-40B4-BE49-F238E27FC236}">
                <a16:creationId xmlns:a16="http://schemas.microsoft.com/office/drawing/2014/main" id="{CA393192-4081-4592-A335-7D97E5C4B7DB}"/>
              </a:ext>
            </a:extLst>
          </p:cNvPr>
          <p:cNvSpPr/>
          <p:nvPr/>
        </p:nvSpPr>
        <p:spPr bwMode="auto">
          <a:xfrm rot="10800000">
            <a:off x="3339155" y="1734485"/>
            <a:ext cx="683809" cy="676837"/>
          </a:xfrm>
          <a:prstGeom prst="triangle">
            <a:avLst>
              <a:gd name="adj" fmla="val 0"/>
            </a:avLst>
          </a:prstGeom>
          <a:pattFill prst="ltUpDiag">
            <a:fgClr>
              <a:schemeClr val="tx2"/>
            </a:fgClr>
            <a:bgClr>
              <a:schemeClr val="bg1"/>
            </a:bgClr>
          </a:pattFill>
          <a:ln>
            <a:noFill/>
            <a:headEnd type="none" w="med" len="med"/>
            <a:tailEnd type="none" w="med" len="med"/>
          </a:ln>
          <a:effectLst>
            <a:outerShdw blurRad="50800" dist="12700" dir="19200000" algn="b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5" name="Snip Diagonal Corner Rectangle 10">
            <a:extLst>
              <a:ext uri="{FF2B5EF4-FFF2-40B4-BE49-F238E27FC236}">
                <a16:creationId xmlns:a16="http://schemas.microsoft.com/office/drawing/2014/main" id="{5AA913BB-6149-4F2A-A280-7A1CA72E1903}"/>
              </a:ext>
            </a:extLst>
          </p:cNvPr>
          <p:cNvSpPr/>
          <p:nvPr/>
        </p:nvSpPr>
        <p:spPr bwMode="auto">
          <a:xfrm>
            <a:off x="532229" y="1734485"/>
            <a:ext cx="3490743" cy="3389033"/>
          </a:xfrm>
          <a:prstGeom prst="snip2DiagRect">
            <a:avLst>
              <a:gd name="adj1" fmla="val 0"/>
              <a:gd name="adj2" fmla="val 16650"/>
            </a:avLst>
          </a:prstGeom>
          <a:solidFill>
            <a:schemeClr val="bg1"/>
          </a:solidFill>
          <a:ln>
            <a:noFill/>
            <a:headEnd type="none" w="med" len="med"/>
            <a:tailEnd type="none" w="med" len="med"/>
          </a:ln>
          <a:effectLst>
            <a:outerShdw blurRad="2794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6" name="Isosceles Triangle 15">
            <a:extLst>
              <a:ext uri="{FF2B5EF4-FFF2-40B4-BE49-F238E27FC236}">
                <a16:creationId xmlns:a16="http://schemas.microsoft.com/office/drawing/2014/main" id="{40C40464-6074-4435-AFB8-7DE4A81316E6}"/>
              </a:ext>
            </a:extLst>
          </p:cNvPr>
          <p:cNvSpPr/>
          <p:nvPr/>
        </p:nvSpPr>
        <p:spPr bwMode="auto">
          <a:xfrm>
            <a:off x="529952" y="4051026"/>
            <a:ext cx="994222" cy="1072494"/>
          </a:xfrm>
          <a:prstGeom prst="triangle">
            <a:avLst>
              <a:gd name="adj" fmla="val 0"/>
            </a:avLst>
          </a:prstGeom>
          <a:pattFill prst="ltUpDiag">
            <a:fgClr>
              <a:schemeClr val="bg1">
                <a:lumMod val="65000"/>
              </a:schemeClr>
            </a:fgClr>
            <a:bgClr>
              <a:schemeClr val="bg1"/>
            </a:bgClr>
          </a:pattFill>
          <a:ln>
            <a:noFill/>
            <a:headEnd type="none" w="med" len="med"/>
            <a:tailEnd type="none" w="med" len="med"/>
          </a:ln>
          <a:effectLst>
            <a:outerShdw blurRad="50800" dist="12700" dir="66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7" name="TextBox 16">
            <a:extLst>
              <a:ext uri="{FF2B5EF4-FFF2-40B4-BE49-F238E27FC236}">
                <a16:creationId xmlns:a16="http://schemas.microsoft.com/office/drawing/2014/main" id="{4DFF6EF7-7C3B-43FD-8EB8-4DCA3EAA6DA8}"/>
              </a:ext>
            </a:extLst>
          </p:cNvPr>
          <p:cNvSpPr txBox="1"/>
          <p:nvPr/>
        </p:nvSpPr>
        <p:spPr>
          <a:xfrm>
            <a:off x="627101" y="2936689"/>
            <a:ext cx="3167322" cy="984629"/>
          </a:xfrm>
          <a:prstGeom prst="rect">
            <a:avLst/>
          </a:prstGeom>
          <a:noFill/>
        </p:spPr>
        <p:txBody>
          <a:bodyPr wrap="square" lIns="0" tIns="0" rIns="0" bIns="0" rtlCol="0" anchor="ctr" anchorCtr="1">
            <a:spAutoFit/>
          </a:bodyPr>
          <a:lstStyle/>
          <a:p>
            <a:pPr marL="152322" indent="-152322" algn="ctr"/>
            <a:r>
              <a:rPr lang="zh-CN" altLang="en-US" sz="3199" spc="-200" dirty="0">
                <a:solidFill>
                  <a:srgbClr val="A3A3A3">
                    <a:lumMod val="50000"/>
                  </a:srgbClr>
                </a:solidFill>
                <a:latin typeface="Arial"/>
                <a:ea typeface="SimHei"/>
              </a:rPr>
              <a:t>通过资源共享和弹性来</a:t>
            </a:r>
            <a:r>
              <a:rPr lang="zh-CN" altLang="en-US" sz="3199" spc="-200" dirty="0">
                <a:solidFill>
                  <a:srgbClr val="FF0000"/>
                </a:solidFill>
                <a:latin typeface="Arial"/>
                <a:ea typeface="SimHei"/>
              </a:rPr>
              <a:t>降低 </a:t>
            </a:r>
            <a:r>
              <a:rPr lang="en-US" altLang="zh-CN" sz="3199" spc="-200" dirty="0">
                <a:solidFill>
                  <a:srgbClr val="FF0000"/>
                </a:solidFill>
                <a:latin typeface="Arial"/>
                <a:ea typeface="SimHei"/>
              </a:rPr>
              <a:t>IT </a:t>
            </a:r>
            <a:r>
              <a:rPr lang="zh-CN" altLang="en-US" sz="3199" spc="-200" dirty="0">
                <a:solidFill>
                  <a:srgbClr val="FF0000"/>
                </a:solidFill>
                <a:latin typeface="Arial"/>
                <a:ea typeface="SimHei"/>
              </a:rPr>
              <a:t>成本</a:t>
            </a:r>
          </a:p>
        </p:txBody>
      </p:sp>
      <p:sp>
        <p:nvSpPr>
          <p:cNvPr id="18" name="Isosceles Triangle 17">
            <a:extLst>
              <a:ext uri="{FF2B5EF4-FFF2-40B4-BE49-F238E27FC236}">
                <a16:creationId xmlns:a16="http://schemas.microsoft.com/office/drawing/2014/main" id="{0A6140BF-ED69-48CA-937A-7D988257500B}"/>
              </a:ext>
            </a:extLst>
          </p:cNvPr>
          <p:cNvSpPr/>
          <p:nvPr/>
        </p:nvSpPr>
        <p:spPr bwMode="auto">
          <a:xfrm rot="10800000">
            <a:off x="10975066" y="1734485"/>
            <a:ext cx="683809" cy="676837"/>
          </a:xfrm>
          <a:prstGeom prst="triangle">
            <a:avLst>
              <a:gd name="adj" fmla="val 0"/>
            </a:avLst>
          </a:prstGeom>
          <a:pattFill prst="ltUpDiag">
            <a:fgClr>
              <a:schemeClr val="tx2"/>
            </a:fgClr>
            <a:bgClr>
              <a:schemeClr val="bg1"/>
            </a:bgClr>
          </a:pattFill>
          <a:ln>
            <a:noFill/>
            <a:headEnd type="none" w="med" len="med"/>
            <a:tailEnd type="none" w="med" len="med"/>
          </a:ln>
          <a:effectLst>
            <a:outerShdw blurRad="50800" dist="12700" dir="19200000" algn="b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19" name="Snip Diagonal Corner Rectangle 14">
            <a:extLst>
              <a:ext uri="{FF2B5EF4-FFF2-40B4-BE49-F238E27FC236}">
                <a16:creationId xmlns:a16="http://schemas.microsoft.com/office/drawing/2014/main" id="{5E912296-0670-427E-AFE5-1ECC1B07EA21}"/>
              </a:ext>
            </a:extLst>
          </p:cNvPr>
          <p:cNvSpPr/>
          <p:nvPr/>
        </p:nvSpPr>
        <p:spPr bwMode="auto">
          <a:xfrm>
            <a:off x="8168140" y="1734485"/>
            <a:ext cx="3490743" cy="3389033"/>
          </a:xfrm>
          <a:prstGeom prst="snip2DiagRect">
            <a:avLst>
              <a:gd name="adj1" fmla="val 0"/>
              <a:gd name="adj2" fmla="val 16650"/>
            </a:avLst>
          </a:prstGeom>
          <a:solidFill>
            <a:schemeClr val="bg1"/>
          </a:solidFill>
          <a:ln>
            <a:noFill/>
            <a:headEnd type="none" w="med" len="med"/>
            <a:tailEnd type="none" w="med" len="med"/>
          </a:ln>
          <a:effectLst>
            <a:outerShdw blurRad="279400" dist="38100" dir="81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20" name="Isosceles Triangle 19">
            <a:extLst>
              <a:ext uri="{FF2B5EF4-FFF2-40B4-BE49-F238E27FC236}">
                <a16:creationId xmlns:a16="http://schemas.microsoft.com/office/drawing/2014/main" id="{206F43DC-0CEA-4A73-9DF9-1AE7308FDE75}"/>
              </a:ext>
            </a:extLst>
          </p:cNvPr>
          <p:cNvSpPr/>
          <p:nvPr/>
        </p:nvSpPr>
        <p:spPr bwMode="auto">
          <a:xfrm>
            <a:off x="8165863" y="4051026"/>
            <a:ext cx="994222" cy="1072494"/>
          </a:xfrm>
          <a:prstGeom prst="triangle">
            <a:avLst>
              <a:gd name="adj" fmla="val 0"/>
            </a:avLst>
          </a:prstGeom>
          <a:pattFill prst="ltUpDiag">
            <a:fgClr>
              <a:schemeClr val="bg1">
                <a:lumMod val="65000"/>
              </a:schemeClr>
            </a:fgClr>
            <a:bgClr>
              <a:schemeClr val="bg1"/>
            </a:bgClr>
          </a:pattFill>
          <a:ln>
            <a:noFill/>
            <a:headEnd type="none" w="med" len="med"/>
            <a:tailEnd type="none" w="med" len="med"/>
          </a:ln>
          <a:effectLst>
            <a:outerShdw blurRad="50800" dist="12700" dir="6600000" algn="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122708" tIns="61352" rIns="122708" bIns="61352" numCol="1" rtlCol="0" anchor="t" anchorCtr="0" compatLnSpc="1">
            <a:prstTxWarp prst="textNoShape">
              <a:avLst/>
            </a:prstTxWarp>
            <a:noAutofit/>
          </a:bodyPr>
          <a:lstStyle/>
          <a:p>
            <a:pPr marL="158671" indent="-158671" algn="ctr" fontAlgn="base">
              <a:lnSpc>
                <a:spcPct val="90000"/>
              </a:lnSpc>
              <a:spcBef>
                <a:spcPct val="50000"/>
              </a:spcBef>
              <a:spcAft>
                <a:spcPct val="0"/>
              </a:spcAft>
              <a:buClr>
                <a:schemeClr val="accent1"/>
              </a:buClr>
            </a:pPr>
            <a:endParaRPr lang="en-US" sz="2933" dirty="0">
              <a:solidFill>
                <a:schemeClr val="tx1"/>
              </a:solidFill>
              <a:latin typeface="Arial" pitchFamily="-111" charset="0"/>
            </a:endParaRPr>
          </a:p>
        </p:txBody>
      </p:sp>
      <p:sp>
        <p:nvSpPr>
          <p:cNvPr id="21" name="TextBox 20">
            <a:extLst>
              <a:ext uri="{FF2B5EF4-FFF2-40B4-BE49-F238E27FC236}">
                <a16:creationId xmlns:a16="http://schemas.microsoft.com/office/drawing/2014/main" id="{888F747B-ACF8-4586-8D2D-F8CD27F045F0}"/>
              </a:ext>
            </a:extLst>
          </p:cNvPr>
          <p:cNvSpPr txBox="1"/>
          <p:nvPr/>
        </p:nvSpPr>
        <p:spPr>
          <a:xfrm>
            <a:off x="8163974" y="2936688"/>
            <a:ext cx="3516984" cy="984629"/>
          </a:xfrm>
          <a:prstGeom prst="rect">
            <a:avLst/>
          </a:prstGeom>
          <a:noFill/>
        </p:spPr>
        <p:txBody>
          <a:bodyPr wrap="square" lIns="0" tIns="0" rIns="0" bIns="0" rtlCol="0" anchor="ctr" anchorCtr="1">
            <a:spAutoFit/>
          </a:bodyPr>
          <a:lstStyle/>
          <a:p>
            <a:pPr marL="152322" indent="-152322" algn="ctr"/>
            <a:r>
              <a:rPr lang="zh-CN" altLang="en-US" sz="3199" spc="-200" dirty="0">
                <a:solidFill>
                  <a:srgbClr val="A3A3A3">
                    <a:lumMod val="50000"/>
                  </a:srgbClr>
                </a:solidFill>
                <a:latin typeface="Arial"/>
                <a:ea typeface="SimHei"/>
              </a:rPr>
              <a:t>利用多租户架构实现</a:t>
            </a:r>
            <a:r>
              <a:rPr lang="zh-CN" altLang="en-US" sz="3199" spc="-200" dirty="0">
                <a:solidFill>
                  <a:srgbClr val="FF0000"/>
                </a:solidFill>
                <a:latin typeface="Arial"/>
                <a:ea typeface="SimHei"/>
              </a:rPr>
              <a:t>快速业务部署</a:t>
            </a:r>
          </a:p>
        </p:txBody>
      </p:sp>
    </p:spTree>
    <p:extLst>
      <p:ext uri="{BB962C8B-B14F-4D97-AF65-F5344CB8AC3E}">
        <p14:creationId xmlns:p14="http://schemas.microsoft.com/office/powerpoint/2010/main" val="17134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 presetClass="entr" presetSubtype="3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ox(out)">
                                      <p:cBhvr>
                                        <p:cTn id="35" dur="500"/>
                                        <p:tgtEl>
                                          <p:spTgt spid="14"/>
                                        </p:tgtEl>
                                      </p:cBhvr>
                                    </p:animEffect>
                                  </p:childTnLst>
                                </p:cTn>
                              </p:par>
                              <p:par>
                                <p:cTn id="36" presetID="4" presetClass="entr" presetSubtype="32"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ox(out)">
                                      <p:cBhvr>
                                        <p:cTn id="38" dur="500"/>
                                        <p:tgtEl>
                                          <p:spTgt spid="10"/>
                                        </p:tgtEl>
                                      </p:cBhvr>
                                    </p:animEffect>
                                  </p:childTnLst>
                                </p:cTn>
                              </p:par>
                              <p:par>
                                <p:cTn id="39" presetID="4" presetClass="entr" presetSubtype="32"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animBg="1"/>
      <p:bldP spid="16" grpId="0" animBg="1"/>
      <p:bldP spid="17" grpId="0"/>
      <p:bldP spid="18" grpId="0" animBg="1"/>
      <p:bldP spid="19" grpId="0" animBg="1"/>
      <p:bldP spid="20"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279" y="0"/>
            <a:ext cx="4714614" cy="412795"/>
          </a:xfrm>
        </p:spPr>
        <p:txBody>
          <a:bodyPr>
            <a:normAutofit/>
          </a:bodyPr>
          <a:lstStyle/>
          <a:p>
            <a:r>
              <a:rPr lang="en-US" altLang="zh-CN" dirty="0"/>
              <a:t>HSBC DBaaS  </a:t>
            </a:r>
            <a:r>
              <a:rPr lang="zh-CN" altLang="en-US" dirty="0"/>
              <a:t>设计原则</a:t>
            </a:r>
            <a:endParaRPr lang="zh-CN" altLang="en-US" dirty="0">
              <a:latin typeface="微软雅黑" panose="020B0503020204020204" pitchFamily="34" charset="-122"/>
              <a:ea typeface="微软雅黑" panose="020B0503020204020204" pitchFamily="34" charset="-122"/>
            </a:endParaRPr>
          </a:p>
        </p:txBody>
      </p:sp>
      <p:sp>
        <p:nvSpPr>
          <p:cNvPr id="4" name="頁尾版面配置區 3"/>
          <p:cNvSpPr>
            <a:spLocks noGrp="1"/>
          </p:cNvSpPr>
          <p:nvPr>
            <p:ph type="ftr" sz="quarter" idx="11"/>
          </p:nvPr>
        </p:nvSpPr>
        <p:spPr/>
        <p:txBody>
          <a:bodyPr/>
          <a:lstStyle/>
          <a:p>
            <a:r>
              <a:rPr lang="en-US" sz="800" dirty="0"/>
              <a:t>Copyright © 2021 Oracle and/or its affiliates.</a:t>
            </a:r>
          </a:p>
        </p:txBody>
      </p:sp>
      <p:sp>
        <p:nvSpPr>
          <p:cNvPr id="5" name="投影片編號版面配置區 4"/>
          <p:cNvSpPr>
            <a:spLocks noGrp="1"/>
          </p:cNvSpPr>
          <p:nvPr>
            <p:ph type="sldNum" sz="quarter" idx="4"/>
          </p:nvPr>
        </p:nvSpPr>
        <p:spPr/>
        <p:txBody>
          <a:bodyPr/>
          <a:lstStyle/>
          <a:p>
            <a:fld id="{D440507A-669E-A943-A4A7-E531D638091A}" type="slidenum">
              <a:rPr lang="en-US" smtClean="0">
                <a:solidFill>
                  <a:srgbClr val="4E3629">
                    <a:tint val="75000"/>
                  </a:srgbClr>
                </a:solidFill>
              </a:rPr>
              <a:pPr/>
              <a:t>13</a:t>
            </a:fld>
            <a:endParaRPr lang="en-US" dirty="0">
              <a:solidFill>
                <a:srgbClr val="4E3629">
                  <a:tint val="75000"/>
                </a:srgbClr>
              </a:solidFill>
            </a:endParaRPr>
          </a:p>
        </p:txBody>
      </p:sp>
      <p:pic>
        <p:nvPicPr>
          <p:cNvPr id="22" name="图片 5">
            <a:extLst>
              <a:ext uri="{FF2B5EF4-FFF2-40B4-BE49-F238E27FC236}">
                <a16:creationId xmlns:a16="http://schemas.microsoft.com/office/drawing/2014/main" id="{3D29CA14-A15C-7294-F497-71F6270A7A0B}"/>
              </a:ext>
            </a:extLst>
          </p:cNvPr>
          <p:cNvPicPr>
            <a:picLocks noChangeAspect="1"/>
          </p:cNvPicPr>
          <p:nvPr/>
        </p:nvPicPr>
        <p:blipFill>
          <a:blip r:embed="rId3"/>
          <a:stretch>
            <a:fillRect/>
          </a:stretch>
        </p:blipFill>
        <p:spPr>
          <a:xfrm>
            <a:off x="439563" y="595618"/>
            <a:ext cx="11312873" cy="6262382"/>
          </a:xfrm>
          <a:prstGeom prst="rect">
            <a:avLst/>
          </a:prstGeom>
        </p:spPr>
      </p:pic>
    </p:spTree>
    <p:extLst>
      <p:ext uri="{BB962C8B-B14F-4D97-AF65-F5344CB8AC3E}">
        <p14:creationId xmlns:p14="http://schemas.microsoft.com/office/powerpoint/2010/main" val="1900987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8">
            <a:extLst>
              <a:ext uri="{FF2B5EF4-FFF2-40B4-BE49-F238E27FC236}">
                <a16:creationId xmlns:a16="http://schemas.microsoft.com/office/drawing/2014/main" id="{9D719A87-0592-4B1F-8288-E75BF17FCE94}"/>
              </a:ext>
            </a:extLst>
          </p:cNvPr>
          <p:cNvSpPr>
            <a:spLocks noGrp="1"/>
          </p:cNvSpPr>
          <p:nvPr>
            <p:ph type="title"/>
          </p:nvPr>
        </p:nvSpPr>
        <p:spPr>
          <a:xfrm>
            <a:off x="157195" y="316374"/>
            <a:ext cx="5745378" cy="365126"/>
          </a:xfrm>
        </p:spPr>
        <p:txBody>
          <a:bodyPr/>
          <a:lstStyle/>
          <a:p>
            <a:br>
              <a:rPr lang="en-US" altLang="zh-CN" dirty="0"/>
            </a:br>
            <a:r>
              <a:rPr lang="en-US" altLang="zh-CN" dirty="0"/>
              <a:t>HSBC DBaaS  </a:t>
            </a:r>
            <a:r>
              <a:rPr lang="zh-CN" altLang="en-US" dirty="0"/>
              <a:t>交付内容</a:t>
            </a:r>
            <a:endParaRPr lang="en-US" dirty="0"/>
          </a:p>
        </p:txBody>
      </p:sp>
      <p:grpSp>
        <p:nvGrpSpPr>
          <p:cNvPr id="10" name="27189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3D259F1-E0F7-4FD6-BA82-875B7887B3BF}"/>
              </a:ext>
            </a:extLst>
          </p:cNvPr>
          <p:cNvGrpSpPr>
            <a:grpSpLocks noChangeAspect="1"/>
          </p:cNvGrpSpPr>
          <p:nvPr>
            <p:custDataLst>
              <p:tags r:id="rId1"/>
            </p:custDataLst>
          </p:nvPr>
        </p:nvGrpSpPr>
        <p:grpSpPr>
          <a:xfrm>
            <a:off x="-602070" y="781354"/>
            <a:ext cx="13032955" cy="5295292"/>
            <a:chOff x="-557292" y="1216333"/>
            <a:chExt cx="13032955" cy="5295292"/>
          </a:xfrm>
        </p:grpSpPr>
        <p:sp>
          <p:nvSpPr>
            <p:cNvPr id="11" name="íṧ1îḑè">
              <a:extLst>
                <a:ext uri="{FF2B5EF4-FFF2-40B4-BE49-F238E27FC236}">
                  <a16:creationId xmlns:a16="http://schemas.microsoft.com/office/drawing/2014/main" id="{9A267516-81B8-4611-A527-36AA0E475479}"/>
                </a:ext>
              </a:extLst>
            </p:cNvPr>
            <p:cNvSpPr/>
            <p:nvPr/>
          </p:nvSpPr>
          <p:spPr bwMode="auto">
            <a:xfrm>
              <a:off x="5012630" y="2577597"/>
              <a:ext cx="2189524" cy="2191800"/>
            </a:xfrm>
            <a:custGeom>
              <a:avLst/>
              <a:gdLst>
                <a:gd name="T0" fmla="*/ 762755 w 19679"/>
                <a:gd name="T1" fmla="*/ 838126 h 19679"/>
                <a:gd name="T2" fmla="*/ 762755 w 19679"/>
                <a:gd name="T3" fmla="*/ 838126 h 19679"/>
                <a:gd name="T4" fmla="*/ 762755 w 19679"/>
                <a:gd name="T5" fmla="*/ 838126 h 19679"/>
                <a:gd name="T6" fmla="*/ 762755 w 19679"/>
                <a:gd name="T7" fmla="*/ 83812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8"/>
                    <a:pt x="6723" y="20638"/>
                    <a:pt x="2881" y="16796"/>
                  </a:cubicBezTo>
                  <a:cubicBezTo>
                    <a:pt x="-961" y="12954"/>
                    <a:pt x="-961" y="6724"/>
                    <a:pt x="2881" y="2882"/>
                  </a:cubicBezTo>
                  <a:cubicBezTo>
                    <a:pt x="6723" y="-961"/>
                    <a:pt x="12954" y="-961"/>
                    <a:pt x="16796" y="2882"/>
                  </a:cubicBezTo>
                  <a:close/>
                </a:path>
              </a:pathLst>
            </a:custGeom>
            <a:solidFill>
              <a:srgbClr val="FF6D00"/>
            </a:solidFill>
            <a:ln>
              <a:noFill/>
            </a:ln>
            <a:effectLst/>
          </p:spPr>
          <p:txBody>
            <a:bodyPr wrap="square" lIns="91440" tIns="45720" rIns="91440" bIns="45720" anchor="ctr">
              <a:normAutofit/>
            </a:bodyPr>
            <a:lstStyle/>
            <a:p>
              <a:pPr algn="ctr"/>
              <a:endParaRPr dirty="0"/>
            </a:p>
          </p:txBody>
        </p:sp>
        <p:sp>
          <p:nvSpPr>
            <p:cNvPr id="13" name="îSlîďé">
              <a:extLst>
                <a:ext uri="{FF2B5EF4-FFF2-40B4-BE49-F238E27FC236}">
                  <a16:creationId xmlns:a16="http://schemas.microsoft.com/office/drawing/2014/main" id="{6D48EF54-D6E6-4E60-A52B-D55C913E2215}"/>
                </a:ext>
              </a:extLst>
            </p:cNvPr>
            <p:cNvSpPr/>
            <p:nvPr/>
          </p:nvSpPr>
          <p:spPr bwMode="auto">
            <a:xfrm>
              <a:off x="6158274" y="1577096"/>
              <a:ext cx="1685823" cy="1427835"/>
            </a:xfrm>
            <a:custGeom>
              <a:avLst/>
              <a:gdLst>
                <a:gd name="T0" fmla="*/ 601663 w 21600"/>
                <a:gd name="T1" fmla="*/ 509588 h 21600"/>
                <a:gd name="T2" fmla="*/ 601663 w 21600"/>
                <a:gd name="T3" fmla="*/ 509588 h 21600"/>
                <a:gd name="T4" fmla="*/ 601663 w 21600"/>
                <a:gd name="T5" fmla="*/ 509588 h 21600"/>
                <a:gd name="T6" fmla="*/ 601663 w 21600"/>
                <a:gd name="T7" fmla="*/ 5095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chemeClr val="bg1">
                <a:lumMod val="95000"/>
              </a:schemeClr>
            </a:solidFill>
            <a:ln>
              <a:noFill/>
            </a:ln>
            <a:effectLst/>
          </p:spPr>
          <p:txBody>
            <a:bodyPr wrap="square" lIns="91440" tIns="45720" rIns="91440" bIns="45720" anchor="ctr">
              <a:normAutofit/>
            </a:bodyPr>
            <a:lstStyle/>
            <a:p>
              <a:pPr algn="ctr"/>
              <a:endParaRPr/>
            </a:p>
          </p:txBody>
        </p:sp>
        <p:sp>
          <p:nvSpPr>
            <p:cNvPr id="14" name="ísḻîdè">
              <a:extLst>
                <a:ext uri="{FF2B5EF4-FFF2-40B4-BE49-F238E27FC236}">
                  <a16:creationId xmlns:a16="http://schemas.microsoft.com/office/drawing/2014/main" id="{1F6849E0-B85B-4FF2-A47A-DBB96ADEB5AC}"/>
                </a:ext>
              </a:extLst>
            </p:cNvPr>
            <p:cNvSpPr/>
            <p:nvPr/>
          </p:nvSpPr>
          <p:spPr bwMode="auto">
            <a:xfrm>
              <a:off x="4339008" y="1577096"/>
              <a:ext cx="1681375" cy="1436731"/>
            </a:xfrm>
            <a:custGeom>
              <a:avLst/>
              <a:gdLst>
                <a:gd name="T0" fmla="*/ 600075 w 21600"/>
                <a:gd name="T1" fmla="*/ 512763 h 21600"/>
                <a:gd name="T2" fmla="*/ 600075 w 21600"/>
                <a:gd name="T3" fmla="*/ 512763 h 21600"/>
                <a:gd name="T4" fmla="*/ 600075 w 21600"/>
                <a:gd name="T5" fmla="*/ 512763 h 21600"/>
                <a:gd name="T6" fmla="*/ 600075 w 21600"/>
                <a:gd name="T7" fmla="*/ 512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chemeClr val="bg1">
                <a:lumMod val="95000"/>
              </a:schemeClr>
            </a:solidFill>
            <a:ln>
              <a:noFill/>
            </a:ln>
            <a:effectLst/>
          </p:spPr>
          <p:txBody>
            <a:bodyPr wrap="square" lIns="91440" tIns="45720" rIns="91440" bIns="45720" anchor="ctr">
              <a:normAutofit/>
            </a:bodyPr>
            <a:lstStyle/>
            <a:p>
              <a:pPr algn="ctr"/>
              <a:endParaRPr dirty="0"/>
            </a:p>
          </p:txBody>
        </p:sp>
        <p:sp>
          <p:nvSpPr>
            <p:cNvPr id="15" name="ïşḷïdê">
              <a:extLst>
                <a:ext uri="{FF2B5EF4-FFF2-40B4-BE49-F238E27FC236}">
                  <a16:creationId xmlns:a16="http://schemas.microsoft.com/office/drawing/2014/main" id="{17F06A0A-EF7D-406E-8D75-4020CF034463}"/>
                </a:ext>
              </a:extLst>
            </p:cNvPr>
            <p:cNvSpPr/>
            <p:nvPr/>
          </p:nvSpPr>
          <p:spPr bwMode="auto">
            <a:xfrm>
              <a:off x="4034314" y="2702461"/>
              <a:ext cx="1018611" cy="1901556"/>
            </a:xfrm>
            <a:custGeom>
              <a:avLst/>
              <a:gdLst>
                <a:gd name="T0" fmla="*/ 363519 w 20023"/>
                <a:gd name="T1" fmla="*/ 678657 h 21600"/>
                <a:gd name="T2" fmla="*/ 363519 w 20023"/>
                <a:gd name="T3" fmla="*/ 678657 h 21600"/>
                <a:gd name="T4" fmla="*/ 363519 w 20023"/>
                <a:gd name="T5" fmla="*/ 678657 h 21600"/>
                <a:gd name="T6" fmla="*/ 363519 w 20023"/>
                <a:gd name="T7" fmla="*/ 678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chemeClr val="bg1">
                <a:lumMod val="95000"/>
              </a:schemeClr>
            </a:solidFill>
            <a:ln>
              <a:noFill/>
            </a:ln>
            <a:effectLst/>
          </p:spPr>
          <p:txBody>
            <a:bodyPr wrap="square" lIns="91440" tIns="45720" rIns="91440" bIns="45720" anchor="ctr">
              <a:normAutofit/>
            </a:bodyPr>
            <a:lstStyle/>
            <a:p>
              <a:pPr algn="ctr"/>
              <a:endParaRPr dirty="0"/>
            </a:p>
          </p:txBody>
        </p:sp>
        <p:sp>
          <p:nvSpPr>
            <p:cNvPr id="17" name="îslíḍe">
              <a:extLst>
                <a:ext uri="{FF2B5EF4-FFF2-40B4-BE49-F238E27FC236}">
                  <a16:creationId xmlns:a16="http://schemas.microsoft.com/office/drawing/2014/main" id="{707B6EA3-720D-45BF-B280-1F8CEBF7A267}"/>
                </a:ext>
              </a:extLst>
            </p:cNvPr>
            <p:cNvSpPr/>
            <p:nvPr/>
          </p:nvSpPr>
          <p:spPr bwMode="auto">
            <a:xfrm>
              <a:off x="4286915" y="3457579"/>
              <a:ext cx="465138" cy="391319"/>
            </a:xfrm>
            <a:custGeom>
              <a:avLst/>
              <a:gdLst>
                <a:gd name="connsiteX0" fmla="*/ 232481 w 465138"/>
                <a:gd name="connsiteY0" fmla="*/ 159544 h 391319"/>
                <a:gd name="connsiteX1" fmla="*/ 239713 w 465138"/>
                <a:gd name="connsiteY1" fmla="*/ 166773 h 391319"/>
                <a:gd name="connsiteX2" fmla="*/ 232481 w 465138"/>
                <a:gd name="connsiteY2" fmla="*/ 174005 h 391319"/>
                <a:gd name="connsiteX3" fmla="*/ 189089 w 465138"/>
                <a:gd name="connsiteY3" fmla="*/ 217385 h 391319"/>
                <a:gd name="connsiteX4" fmla="*/ 189089 w 465138"/>
                <a:gd name="connsiteY4" fmla="*/ 217397 h 391319"/>
                <a:gd name="connsiteX5" fmla="*/ 181857 w 465138"/>
                <a:gd name="connsiteY5" fmla="*/ 224629 h 391319"/>
                <a:gd name="connsiteX6" fmla="*/ 174625 w 465138"/>
                <a:gd name="connsiteY6" fmla="*/ 217397 h 391319"/>
                <a:gd name="connsiteX7" fmla="*/ 174625 w 465138"/>
                <a:gd name="connsiteY7" fmla="*/ 217385 h 391319"/>
                <a:gd name="connsiteX8" fmla="*/ 232481 w 465138"/>
                <a:gd name="connsiteY8" fmla="*/ 159544 h 391319"/>
                <a:gd name="connsiteX9" fmla="*/ 225889 w 465138"/>
                <a:gd name="connsiteY9" fmla="*/ 130827 h 391319"/>
                <a:gd name="connsiteX10" fmla="*/ 166588 w 465138"/>
                <a:gd name="connsiteY10" fmla="*/ 160907 h 391319"/>
                <a:gd name="connsiteX11" fmla="*/ 176009 w 465138"/>
                <a:gd name="connsiteY11" fmla="*/ 283458 h 391319"/>
                <a:gd name="connsiteX12" fmla="*/ 298539 w 465138"/>
                <a:gd name="connsiteY12" fmla="*/ 274036 h 391319"/>
                <a:gd name="connsiteX13" fmla="*/ 289118 w 465138"/>
                <a:gd name="connsiteY13" fmla="*/ 151496 h 391319"/>
                <a:gd name="connsiteX14" fmla="*/ 225889 w 465138"/>
                <a:gd name="connsiteY14" fmla="*/ 130827 h 391319"/>
                <a:gd name="connsiteX15" fmla="*/ 232569 w 465138"/>
                <a:gd name="connsiteY15" fmla="*/ 101600 h 391319"/>
                <a:gd name="connsiteX16" fmla="*/ 348456 w 465138"/>
                <a:gd name="connsiteY16" fmla="*/ 217488 h 391319"/>
                <a:gd name="connsiteX17" fmla="*/ 232569 w 465138"/>
                <a:gd name="connsiteY17" fmla="*/ 333364 h 391319"/>
                <a:gd name="connsiteX18" fmla="*/ 116681 w 465138"/>
                <a:gd name="connsiteY18" fmla="*/ 217488 h 391319"/>
                <a:gd name="connsiteX19" fmla="*/ 232569 w 465138"/>
                <a:gd name="connsiteY19" fmla="*/ 101600 h 391319"/>
                <a:gd name="connsiteX20" fmla="*/ 159870 w 465138"/>
                <a:gd name="connsiteY20" fmla="*/ 28987 h 391319"/>
                <a:gd name="connsiteX21" fmla="*/ 146368 w 465138"/>
                <a:gd name="connsiteY21" fmla="*/ 38099 h 391319"/>
                <a:gd name="connsiteX22" fmla="*/ 120333 w 465138"/>
                <a:gd name="connsiteY22" fmla="*/ 102975 h 391319"/>
                <a:gd name="connsiteX23" fmla="*/ 41217 w 465138"/>
                <a:gd name="connsiteY23" fmla="*/ 116146 h 391319"/>
                <a:gd name="connsiteX24" fmla="*/ 29050 w 465138"/>
                <a:gd name="connsiteY24" fmla="*/ 130440 h 391319"/>
                <a:gd name="connsiteX25" fmla="*/ 29050 w 465138"/>
                <a:gd name="connsiteY25" fmla="*/ 347821 h 391319"/>
                <a:gd name="connsiteX26" fmla="*/ 43585 w 465138"/>
                <a:gd name="connsiteY26" fmla="*/ 362314 h 391319"/>
                <a:gd name="connsiteX27" fmla="*/ 421532 w 465138"/>
                <a:gd name="connsiteY27" fmla="*/ 362314 h 391319"/>
                <a:gd name="connsiteX28" fmla="*/ 436046 w 465138"/>
                <a:gd name="connsiteY28" fmla="*/ 347821 h 391319"/>
                <a:gd name="connsiteX29" fmla="*/ 436046 w 465138"/>
                <a:gd name="connsiteY29" fmla="*/ 130440 h 391319"/>
                <a:gd name="connsiteX30" fmla="*/ 423900 w 465138"/>
                <a:gd name="connsiteY30" fmla="*/ 116146 h 391319"/>
                <a:gd name="connsiteX31" fmla="*/ 344762 w 465138"/>
                <a:gd name="connsiteY31" fmla="*/ 102975 h 391319"/>
                <a:gd name="connsiteX32" fmla="*/ 318727 w 465138"/>
                <a:gd name="connsiteY32" fmla="*/ 38099 h 391319"/>
                <a:gd name="connsiteX33" fmla="*/ 305226 w 465138"/>
                <a:gd name="connsiteY33" fmla="*/ 28987 h 391319"/>
                <a:gd name="connsiteX34" fmla="*/ 159870 w 465138"/>
                <a:gd name="connsiteY34" fmla="*/ 0 h 391319"/>
                <a:gd name="connsiteX35" fmla="*/ 305226 w 465138"/>
                <a:gd name="connsiteY35" fmla="*/ 0 h 391319"/>
                <a:gd name="connsiteX36" fmla="*/ 345710 w 465138"/>
                <a:gd name="connsiteY36" fmla="*/ 27302 h 391319"/>
                <a:gd name="connsiteX37" fmla="*/ 365672 w 465138"/>
                <a:gd name="connsiteY37" fmla="*/ 77068 h 391319"/>
                <a:gd name="connsiteX38" fmla="*/ 428681 w 465138"/>
                <a:gd name="connsiteY38" fmla="*/ 87540 h 391319"/>
                <a:gd name="connsiteX39" fmla="*/ 465138 w 465138"/>
                <a:gd name="connsiteY39" fmla="*/ 130440 h 391319"/>
                <a:gd name="connsiteX40" fmla="*/ 465138 w 465138"/>
                <a:gd name="connsiteY40" fmla="*/ 347821 h 391319"/>
                <a:gd name="connsiteX41" fmla="*/ 421532 w 465138"/>
                <a:gd name="connsiteY41" fmla="*/ 391319 h 391319"/>
                <a:gd name="connsiteX42" fmla="*/ 43585 w 465138"/>
                <a:gd name="connsiteY42" fmla="*/ 391319 h 391319"/>
                <a:gd name="connsiteX43" fmla="*/ 0 w 465138"/>
                <a:gd name="connsiteY43" fmla="*/ 347821 h 391319"/>
                <a:gd name="connsiteX44" fmla="*/ 0 w 465138"/>
                <a:gd name="connsiteY44" fmla="*/ 130440 h 391319"/>
                <a:gd name="connsiteX45" fmla="*/ 36436 w 465138"/>
                <a:gd name="connsiteY45" fmla="*/ 87540 h 391319"/>
                <a:gd name="connsiteX46" fmla="*/ 99445 w 465138"/>
                <a:gd name="connsiteY46" fmla="*/ 77068 h 391319"/>
                <a:gd name="connsiteX47" fmla="*/ 119364 w 465138"/>
                <a:gd name="connsiteY47" fmla="*/ 27338 h 391319"/>
                <a:gd name="connsiteX48" fmla="*/ 159870 w 465138"/>
                <a:gd name="connsiteY48" fmla="*/ 0 h 39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5138" h="391319">
                  <a:moveTo>
                    <a:pt x="232481" y="159544"/>
                  </a:moveTo>
                  <a:cubicBezTo>
                    <a:pt x="236462" y="159544"/>
                    <a:pt x="239713" y="162783"/>
                    <a:pt x="239713" y="166773"/>
                  </a:cubicBezTo>
                  <a:cubicBezTo>
                    <a:pt x="239713" y="170766"/>
                    <a:pt x="236462" y="174005"/>
                    <a:pt x="232481" y="174005"/>
                  </a:cubicBezTo>
                  <a:cubicBezTo>
                    <a:pt x="208495" y="174005"/>
                    <a:pt x="189089" y="193435"/>
                    <a:pt x="189089" y="217385"/>
                  </a:cubicBezTo>
                  <a:lnTo>
                    <a:pt x="189089" y="217397"/>
                  </a:lnTo>
                  <a:cubicBezTo>
                    <a:pt x="189089" y="221390"/>
                    <a:pt x="185838" y="224629"/>
                    <a:pt x="181857" y="224629"/>
                  </a:cubicBezTo>
                  <a:cubicBezTo>
                    <a:pt x="177843" y="224629"/>
                    <a:pt x="174625" y="221390"/>
                    <a:pt x="174625" y="217397"/>
                  </a:cubicBezTo>
                  <a:lnTo>
                    <a:pt x="174625" y="217385"/>
                  </a:lnTo>
                  <a:cubicBezTo>
                    <a:pt x="174625" y="185447"/>
                    <a:pt x="200528" y="159544"/>
                    <a:pt x="232481" y="159544"/>
                  </a:cubicBezTo>
                  <a:close/>
                  <a:moveTo>
                    <a:pt x="225889" y="130827"/>
                  </a:moveTo>
                  <a:cubicBezTo>
                    <a:pt x="203712" y="132528"/>
                    <a:pt x="182190" y="142687"/>
                    <a:pt x="166588" y="160907"/>
                  </a:cubicBezTo>
                  <a:cubicBezTo>
                    <a:pt x="135352" y="197358"/>
                    <a:pt x="139537" y="252232"/>
                    <a:pt x="176009" y="283458"/>
                  </a:cubicBezTo>
                  <a:cubicBezTo>
                    <a:pt x="212449" y="314694"/>
                    <a:pt x="267303" y="310498"/>
                    <a:pt x="298539" y="274036"/>
                  </a:cubicBezTo>
                  <a:cubicBezTo>
                    <a:pt x="329775" y="237586"/>
                    <a:pt x="325558" y="182721"/>
                    <a:pt x="289118" y="151496"/>
                  </a:cubicBezTo>
                  <a:cubicBezTo>
                    <a:pt x="270898" y="135884"/>
                    <a:pt x="248066" y="129126"/>
                    <a:pt x="225889" y="130827"/>
                  </a:cubicBezTo>
                  <a:close/>
                  <a:moveTo>
                    <a:pt x="232569" y="101600"/>
                  </a:moveTo>
                  <a:cubicBezTo>
                    <a:pt x="296564" y="101600"/>
                    <a:pt x="348456" y="153471"/>
                    <a:pt x="348456" y="217488"/>
                  </a:cubicBezTo>
                  <a:cubicBezTo>
                    <a:pt x="348456" y="281494"/>
                    <a:pt x="296564" y="333364"/>
                    <a:pt x="232569" y="333364"/>
                  </a:cubicBezTo>
                  <a:cubicBezTo>
                    <a:pt x="168541" y="333364"/>
                    <a:pt x="116681" y="281494"/>
                    <a:pt x="116681" y="217488"/>
                  </a:cubicBezTo>
                  <a:cubicBezTo>
                    <a:pt x="116681" y="153471"/>
                    <a:pt x="168541" y="101600"/>
                    <a:pt x="232569" y="101600"/>
                  </a:cubicBezTo>
                  <a:close/>
                  <a:moveTo>
                    <a:pt x="159870" y="28987"/>
                  </a:moveTo>
                  <a:cubicBezTo>
                    <a:pt x="153926" y="28987"/>
                    <a:pt x="148586" y="32592"/>
                    <a:pt x="146368" y="38099"/>
                  </a:cubicBezTo>
                  <a:lnTo>
                    <a:pt x="120333" y="102975"/>
                  </a:lnTo>
                  <a:lnTo>
                    <a:pt x="41217" y="116146"/>
                  </a:lnTo>
                  <a:cubicBezTo>
                    <a:pt x="34197" y="117305"/>
                    <a:pt x="29050" y="123356"/>
                    <a:pt x="29050" y="130440"/>
                  </a:cubicBezTo>
                  <a:lnTo>
                    <a:pt x="29050" y="347821"/>
                  </a:lnTo>
                  <a:cubicBezTo>
                    <a:pt x="29050" y="355847"/>
                    <a:pt x="35553" y="362314"/>
                    <a:pt x="43585" y="362314"/>
                  </a:cubicBezTo>
                  <a:lnTo>
                    <a:pt x="421532" y="362314"/>
                  </a:lnTo>
                  <a:cubicBezTo>
                    <a:pt x="429564" y="362314"/>
                    <a:pt x="436046" y="355847"/>
                    <a:pt x="436046" y="347821"/>
                  </a:cubicBezTo>
                  <a:cubicBezTo>
                    <a:pt x="436046" y="347821"/>
                    <a:pt x="436046" y="130440"/>
                    <a:pt x="436046" y="130440"/>
                  </a:cubicBezTo>
                  <a:cubicBezTo>
                    <a:pt x="436046" y="123356"/>
                    <a:pt x="430920" y="117305"/>
                    <a:pt x="423900" y="116146"/>
                  </a:cubicBezTo>
                  <a:lnTo>
                    <a:pt x="344762" y="102975"/>
                  </a:lnTo>
                  <a:lnTo>
                    <a:pt x="318727" y="38099"/>
                  </a:lnTo>
                  <a:cubicBezTo>
                    <a:pt x="316509" y="32592"/>
                    <a:pt x="311169" y="28987"/>
                    <a:pt x="305226" y="28987"/>
                  </a:cubicBezTo>
                  <a:close/>
                  <a:moveTo>
                    <a:pt x="159870" y="0"/>
                  </a:moveTo>
                  <a:lnTo>
                    <a:pt x="305226" y="0"/>
                  </a:lnTo>
                  <a:cubicBezTo>
                    <a:pt x="323142" y="0"/>
                    <a:pt x="339056" y="10707"/>
                    <a:pt x="345710" y="27302"/>
                  </a:cubicBezTo>
                  <a:lnTo>
                    <a:pt x="365672" y="77068"/>
                  </a:lnTo>
                  <a:lnTo>
                    <a:pt x="428681" y="87540"/>
                  </a:lnTo>
                  <a:cubicBezTo>
                    <a:pt x="449806" y="91036"/>
                    <a:pt x="465138" y="109062"/>
                    <a:pt x="465138" y="130440"/>
                  </a:cubicBezTo>
                  <a:lnTo>
                    <a:pt x="465138" y="347821"/>
                  </a:lnTo>
                  <a:cubicBezTo>
                    <a:pt x="465138" y="371808"/>
                    <a:pt x="445564" y="391319"/>
                    <a:pt x="421532" y="391319"/>
                  </a:cubicBezTo>
                  <a:lnTo>
                    <a:pt x="43585" y="391319"/>
                  </a:lnTo>
                  <a:cubicBezTo>
                    <a:pt x="19553" y="391319"/>
                    <a:pt x="0" y="371808"/>
                    <a:pt x="0" y="347821"/>
                  </a:cubicBezTo>
                  <a:lnTo>
                    <a:pt x="0" y="130440"/>
                  </a:lnTo>
                  <a:cubicBezTo>
                    <a:pt x="0" y="109062"/>
                    <a:pt x="15311" y="91036"/>
                    <a:pt x="36436" y="87540"/>
                  </a:cubicBezTo>
                  <a:lnTo>
                    <a:pt x="99445" y="77068"/>
                  </a:lnTo>
                  <a:lnTo>
                    <a:pt x="119364" y="27338"/>
                  </a:lnTo>
                  <a:cubicBezTo>
                    <a:pt x="126061" y="10707"/>
                    <a:pt x="141975" y="0"/>
                    <a:pt x="159870" y="0"/>
                  </a:cubicBezTo>
                  <a:close/>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18" name="íṧļiḓè">
              <a:extLst>
                <a:ext uri="{FF2B5EF4-FFF2-40B4-BE49-F238E27FC236}">
                  <a16:creationId xmlns:a16="http://schemas.microsoft.com/office/drawing/2014/main" id="{754C4E8C-8F0B-407A-A002-191B4CD7ABFC}"/>
                </a:ext>
              </a:extLst>
            </p:cNvPr>
            <p:cNvSpPr/>
            <p:nvPr/>
          </p:nvSpPr>
          <p:spPr bwMode="auto">
            <a:xfrm>
              <a:off x="4379041" y="4279307"/>
              <a:ext cx="1685823" cy="1414491"/>
            </a:xfrm>
            <a:custGeom>
              <a:avLst/>
              <a:gdLst>
                <a:gd name="T0" fmla="*/ 601663 w 21600"/>
                <a:gd name="T1" fmla="*/ 504825 h 21600"/>
                <a:gd name="T2" fmla="*/ 601663 w 21600"/>
                <a:gd name="T3" fmla="*/ 504825 h 21600"/>
                <a:gd name="T4" fmla="*/ 601663 w 21600"/>
                <a:gd name="T5" fmla="*/ 504825 h 21600"/>
                <a:gd name="T6" fmla="*/ 601663 w 21600"/>
                <a:gd name="T7" fmla="*/ 504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chemeClr val="bg1">
                <a:lumMod val="95000"/>
              </a:schemeClr>
            </a:solidFill>
            <a:ln>
              <a:noFill/>
            </a:ln>
            <a:effectLst/>
          </p:spPr>
          <p:txBody>
            <a:bodyPr wrap="square" lIns="91440" tIns="45720" rIns="91440" bIns="45720" anchor="ctr">
              <a:normAutofit/>
            </a:bodyPr>
            <a:lstStyle/>
            <a:p>
              <a:pPr algn="ctr"/>
              <a:endParaRPr/>
            </a:p>
          </p:txBody>
        </p:sp>
        <p:sp>
          <p:nvSpPr>
            <p:cNvPr id="19" name="iṧḻïḍè">
              <a:extLst>
                <a:ext uri="{FF2B5EF4-FFF2-40B4-BE49-F238E27FC236}">
                  <a16:creationId xmlns:a16="http://schemas.microsoft.com/office/drawing/2014/main" id="{ADFAF39C-3AB0-47F6-8E77-85D3DCC5D471}"/>
                </a:ext>
              </a:extLst>
            </p:cNvPr>
            <p:cNvSpPr/>
            <p:nvPr/>
          </p:nvSpPr>
          <p:spPr bwMode="auto">
            <a:xfrm>
              <a:off x="5019958" y="2114150"/>
              <a:ext cx="465138" cy="435749"/>
            </a:xfrm>
            <a:custGeom>
              <a:avLst/>
              <a:gdLst>
                <a:gd name="connsiteX0" fmla="*/ 73207 w 465138"/>
                <a:gd name="connsiteY0" fmla="*/ 72480 h 435749"/>
                <a:gd name="connsiteX1" fmla="*/ 73207 w 465138"/>
                <a:gd name="connsiteY1" fmla="*/ 276032 h 435749"/>
                <a:gd name="connsiteX2" fmla="*/ 391898 w 465138"/>
                <a:gd name="connsiteY2" fmla="*/ 276032 h 435749"/>
                <a:gd name="connsiteX3" fmla="*/ 391898 w 465138"/>
                <a:gd name="connsiteY3" fmla="*/ 72480 h 435749"/>
                <a:gd name="connsiteX4" fmla="*/ 391898 w 465138"/>
                <a:gd name="connsiteY4" fmla="*/ 57944 h 435749"/>
                <a:gd name="connsiteX5" fmla="*/ 406400 w 465138"/>
                <a:gd name="connsiteY5" fmla="*/ 72480 h 435749"/>
                <a:gd name="connsiteX6" fmla="*/ 406400 w 465138"/>
                <a:gd name="connsiteY6" fmla="*/ 275967 h 435749"/>
                <a:gd name="connsiteX7" fmla="*/ 391898 w 465138"/>
                <a:gd name="connsiteY7" fmla="*/ 290502 h 435749"/>
                <a:gd name="connsiteX8" fmla="*/ 73207 w 465138"/>
                <a:gd name="connsiteY8" fmla="*/ 290502 h 435749"/>
                <a:gd name="connsiteX9" fmla="*/ 58737 w 465138"/>
                <a:gd name="connsiteY9" fmla="*/ 275967 h 435749"/>
                <a:gd name="connsiteX10" fmla="*/ 58737 w 465138"/>
                <a:gd name="connsiteY10" fmla="*/ 72480 h 435749"/>
                <a:gd name="connsiteX11" fmla="*/ 73207 w 465138"/>
                <a:gd name="connsiteY11" fmla="*/ 57998 h 435749"/>
                <a:gd name="connsiteX12" fmla="*/ 43585 w 465138"/>
                <a:gd name="connsiteY12" fmla="*/ 29052 h 435749"/>
                <a:gd name="connsiteX13" fmla="*/ 29050 w 465138"/>
                <a:gd name="connsiteY13" fmla="*/ 43577 h 435749"/>
                <a:gd name="connsiteX14" fmla="*/ 29050 w 465138"/>
                <a:gd name="connsiteY14" fmla="*/ 334130 h 435749"/>
                <a:gd name="connsiteX15" fmla="*/ 43585 w 465138"/>
                <a:gd name="connsiteY15" fmla="*/ 348656 h 435749"/>
                <a:gd name="connsiteX16" fmla="*/ 174405 w 465138"/>
                <a:gd name="connsiteY16" fmla="*/ 348656 h 435749"/>
                <a:gd name="connsiteX17" fmla="*/ 290690 w 465138"/>
                <a:gd name="connsiteY17" fmla="*/ 348656 h 435749"/>
                <a:gd name="connsiteX18" fmla="*/ 421532 w 465138"/>
                <a:gd name="connsiteY18" fmla="*/ 348656 h 435749"/>
                <a:gd name="connsiteX19" fmla="*/ 436046 w 465138"/>
                <a:gd name="connsiteY19" fmla="*/ 334130 h 435749"/>
                <a:gd name="connsiteX20" fmla="*/ 436046 w 465138"/>
                <a:gd name="connsiteY20" fmla="*/ 43577 h 435749"/>
                <a:gd name="connsiteX21" fmla="*/ 421532 w 465138"/>
                <a:gd name="connsiteY21" fmla="*/ 29052 h 435749"/>
                <a:gd name="connsiteX22" fmla="*/ 43585 w 465138"/>
                <a:gd name="connsiteY22" fmla="*/ 0 h 435749"/>
                <a:gd name="connsiteX23" fmla="*/ 421532 w 465138"/>
                <a:gd name="connsiteY23" fmla="*/ 0 h 435749"/>
                <a:gd name="connsiteX24" fmla="*/ 465138 w 465138"/>
                <a:gd name="connsiteY24" fmla="*/ 43577 h 435749"/>
                <a:gd name="connsiteX25" fmla="*/ 465138 w 465138"/>
                <a:gd name="connsiteY25" fmla="*/ 334130 h 435749"/>
                <a:gd name="connsiteX26" fmla="*/ 421661 w 465138"/>
                <a:gd name="connsiteY26" fmla="*/ 377687 h 435749"/>
                <a:gd name="connsiteX27" fmla="*/ 276154 w 465138"/>
                <a:gd name="connsiteY27" fmla="*/ 377687 h 435749"/>
                <a:gd name="connsiteX28" fmla="*/ 276154 w 465138"/>
                <a:gd name="connsiteY28" fmla="*/ 395360 h 435749"/>
                <a:gd name="connsiteX29" fmla="*/ 366899 w 465138"/>
                <a:gd name="connsiteY29" fmla="*/ 407142 h 435749"/>
                <a:gd name="connsiteX30" fmla="*/ 377903 w 465138"/>
                <a:gd name="connsiteY30" fmla="*/ 421223 h 435749"/>
                <a:gd name="connsiteX31" fmla="*/ 363368 w 465138"/>
                <a:gd name="connsiteY31" fmla="*/ 435749 h 435749"/>
                <a:gd name="connsiteX32" fmla="*/ 101728 w 465138"/>
                <a:gd name="connsiteY32" fmla="*/ 435749 h 435749"/>
                <a:gd name="connsiteX33" fmla="*/ 87192 w 465138"/>
                <a:gd name="connsiteY33" fmla="*/ 421223 h 435749"/>
                <a:gd name="connsiteX34" fmla="*/ 98218 w 465138"/>
                <a:gd name="connsiteY34" fmla="*/ 407142 h 435749"/>
                <a:gd name="connsiteX35" fmla="*/ 188941 w 465138"/>
                <a:gd name="connsiteY35" fmla="*/ 395360 h 435749"/>
                <a:gd name="connsiteX36" fmla="*/ 188941 w 465138"/>
                <a:gd name="connsiteY36" fmla="*/ 377687 h 435749"/>
                <a:gd name="connsiteX37" fmla="*/ 43456 w 465138"/>
                <a:gd name="connsiteY37" fmla="*/ 377687 h 435749"/>
                <a:gd name="connsiteX38" fmla="*/ 0 w 465138"/>
                <a:gd name="connsiteY38" fmla="*/ 334130 h 435749"/>
                <a:gd name="connsiteX39" fmla="*/ 0 w 465138"/>
                <a:gd name="connsiteY39" fmla="*/ 43577 h 435749"/>
                <a:gd name="connsiteX40" fmla="*/ 43585 w 465138"/>
                <a:gd name="connsiteY40" fmla="*/ 0 h 43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5138" h="435749">
                  <a:moveTo>
                    <a:pt x="73207" y="72480"/>
                  </a:moveTo>
                  <a:lnTo>
                    <a:pt x="73207" y="276032"/>
                  </a:lnTo>
                  <a:lnTo>
                    <a:pt x="391898" y="276032"/>
                  </a:lnTo>
                  <a:cubicBezTo>
                    <a:pt x="391898" y="276032"/>
                    <a:pt x="391898" y="72480"/>
                    <a:pt x="391898" y="72480"/>
                  </a:cubicBezTo>
                  <a:close/>
                  <a:moveTo>
                    <a:pt x="391898" y="57944"/>
                  </a:moveTo>
                  <a:cubicBezTo>
                    <a:pt x="399914" y="57944"/>
                    <a:pt x="406400" y="64437"/>
                    <a:pt x="406400" y="72480"/>
                  </a:cubicBezTo>
                  <a:lnTo>
                    <a:pt x="406400" y="275967"/>
                  </a:lnTo>
                  <a:cubicBezTo>
                    <a:pt x="406400" y="284010"/>
                    <a:pt x="399914" y="290502"/>
                    <a:pt x="391898" y="290502"/>
                  </a:cubicBezTo>
                  <a:lnTo>
                    <a:pt x="73207" y="290502"/>
                  </a:lnTo>
                  <a:cubicBezTo>
                    <a:pt x="65208" y="290502"/>
                    <a:pt x="58737" y="284010"/>
                    <a:pt x="58737" y="275967"/>
                  </a:cubicBezTo>
                  <a:lnTo>
                    <a:pt x="58737" y="72480"/>
                  </a:lnTo>
                  <a:cubicBezTo>
                    <a:pt x="58737" y="64437"/>
                    <a:pt x="65208" y="57998"/>
                    <a:pt x="73207" y="57998"/>
                  </a:cubicBezTo>
                  <a:close/>
                  <a:moveTo>
                    <a:pt x="43585" y="29052"/>
                  </a:moveTo>
                  <a:cubicBezTo>
                    <a:pt x="35553" y="29052"/>
                    <a:pt x="29050" y="35548"/>
                    <a:pt x="29050" y="43577"/>
                  </a:cubicBezTo>
                  <a:lnTo>
                    <a:pt x="29050" y="334130"/>
                  </a:lnTo>
                  <a:cubicBezTo>
                    <a:pt x="29050" y="342139"/>
                    <a:pt x="35553" y="348656"/>
                    <a:pt x="43585" y="348656"/>
                  </a:cubicBezTo>
                  <a:lnTo>
                    <a:pt x="174405" y="348656"/>
                  </a:lnTo>
                  <a:lnTo>
                    <a:pt x="290690" y="348656"/>
                  </a:lnTo>
                  <a:lnTo>
                    <a:pt x="421532" y="348656"/>
                  </a:lnTo>
                  <a:cubicBezTo>
                    <a:pt x="429521" y="348656"/>
                    <a:pt x="436046" y="342139"/>
                    <a:pt x="436046" y="334130"/>
                  </a:cubicBezTo>
                  <a:cubicBezTo>
                    <a:pt x="436046" y="334130"/>
                    <a:pt x="436046" y="43577"/>
                    <a:pt x="436046" y="43577"/>
                  </a:cubicBezTo>
                  <a:cubicBezTo>
                    <a:pt x="436046" y="35548"/>
                    <a:pt x="429521" y="29052"/>
                    <a:pt x="421532" y="29052"/>
                  </a:cubicBezTo>
                  <a:close/>
                  <a:moveTo>
                    <a:pt x="43585" y="0"/>
                  </a:moveTo>
                  <a:lnTo>
                    <a:pt x="421532" y="0"/>
                  </a:lnTo>
                  <a:cubicBezTo>
                    <a:pt x="445585" y="0"/>
                    <a:pt x="465138" y="19489"/>
                    <a:pt x="465138" y="43577"/>
                  </a:cubicBezTo>
                  <a:lnTo>
                    <a:pt x="465138" y="334130"/>
                  </a:lnTo>
                  <a:cubicBezTo>
                    <a:pt x="465138" y="358158"/>
                    <a:pt x="445671" y="377626"/>
                    <a:pt x="421661" y="377687"/>
                  </a:cubicBezTo>
                  <a:lnTo>
                    <a:pt x="276154" y="377687"/>
                  </a:lnTo>
                  <a:lnTo>
                    <a:pt x="276154" y="395360"/>
                  </a:lnTo>
                  <a:lnTo>
                    <a:pt x="366899" y="407142"/>
                  </a:lnTo>
                  <a:cubicBezTo>
                    <a:pt x="373381" y="408776"/>
                    <a:pt x="377903" y="414566"/>
                    <a:pt x="377903" y="421223"/>
                  </a:cubicBezTo>
                  <a:cubicBezTo>
                    <a:pt x="377903" y="429253"/>
                    <a:pt x="371422" y="435749"/>
                    <a:pt x="363368" y="435749"/>
                  </a:cubicBezTo>
                  <a:lnTo>
                    <a:pt x="101728" y="435749"/>
                  </a:lnTo>
                  <a:cubicBezTo>
                    <a:pt x="93695" y="435749"/>
                    <a:pt x="87192" y="429253"/>
                    <a:pt x="87192" y="421223"/>
                  </a:cubicBezTo>
                  <a:cubicBezTo>
                    <a:pt x="87192" y="414566"/>
                    <a:pt x="91736" y="408776"/>
                    <a:pt x="98218" y="407142"/>
                  </a:cubicBezTo>
                  <a:lnTo>
                    <a:pt x="188941" y="395360"/>
                  </a:lnTo>
                  <a:lnTo>
                    <a:pt x="188941" y="377687"/>
                  </a:lnTo>
                  <a:lnTo>
                    <a:pt x="43456" y="377687"/>
                  </a:lnTo>
                  <a:cubicBezTo>
                    <a:pt x="19446" y="377626"/>
                    <a:pt x="0" y="358158"/>
                    <a:pt x="0" y="334130"/>
                  </a:cubicBezTo>
                  <a:lnTo>
                    <a:pt x="0" y="43577"/>
                  </a:lnTo>
                  <a:cubicBezTo>
                    <a:pt x="0" y="19489"/>
                    <a:pt x="19489" y="0"/>
                    <a:pt x="43585" y="0"/>
                  </a:cubicBezTo>
                  <a:close/>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20" name="íśḻïḍe">
              <a:extLst>
                <a:ext uri="{FF2B5EF4-FFF2-40B4-BE49-F238E27FC236}">
                  <a16:creationId xmlns:a16="http://schemas.microsoft.com/office/drawing/2014/main" id="{6F53981B-2545-439E-952D-72AB01EAC0A4}"/>
                </a:ext>
              </a:extLst>
            </p:cNvPr>
            <p:cNvSpPr/>
            <p:nvPr/>
          </p:nvSpPr>
          <p:spPr bwMode="auto">
            <a:xfrm>
              <a:off x="7141301" y="2682445"/>
              <a:ext cx="1016386" cy="1899332"/>
            </a:xfrm>
            <a:custGeom>
              <a:avLst/>
              <a:gdLst>
                <a:gd name="T0" fmla="*/ 362725 w 20053"/>
                <a:gd name="T1" fmla="*/ 677863 h 21600"/>
                <a:gd name="T2" fmla="*/ 362725 w 20053"/>
                <a:gd name="T3" fmla="*/ 677863 h 21600"/>
                <a:gd name="T4" fmla="*/ 362725 w 20053"/>
                <a:gd name="T5" fmla="*/ 677863 h 21600"/>
                <a:gd name="T6" fmla="*/ 362725 w 20053"/>
                <a:gd name="T7" fmla="*/ 677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chemeClr val="bg1">
                <a:lumMod val="95000"/>
              </a:schemeClr>
            </a:solidFill>
            <a:ln>
              <a:noFill/>
            </a:ln>
            <a:effectLst/>
          </p:spPr>
          <p:txBody>
            <a:bodyPr wrap="square" lIns="91440" tIns="45720" rIns="91440" bIns="45720" anchor="ctr">
              <a:normAutofit/>
            </a:bodyPr>
            <a:lstStyle/>
            <a:p>
              <a:pPr algn="ctr"/>
              <a:endParaRPr/>
            </a:p>
          </p:txBody>
        </p:sp>
        <p:sp>
          <p:nvSpPr>
            <p:cNvPr id="21" name="íSlíďê">
              <a:extLst>
                <a:ext uri="{FF2B5EF4-FFF2-40B4-BE49-F238E27FC236}">
                  <a16:creationId xmlns:a16="http://schemas.microsoft.com/office/drawing/2014/main" id="{6BAE7CEE-CBA1-46E5-9AC1-DD169CDAEBCD}"/>
                </a:ext>
              </a:extLst>
            </p:cNvPr>
            <p:cNvSpPr/>
            <p:nvPr/>
          </p:nvSpPr>
          <p:spPr bwMode="auto">
            <a:xfrm>
              <a:off x="6670758" y="2101576"/>
              <a:ext cx="465138" cy="406396"/>
            </a:xfrm>
            <a:custGeom>
              <a:avLst/>
              <a:gdLst>
                <a:gd name="connsiteX0" fmla="*/ 435769 w 465138"/>
                <a:gd name="connsiteY0" fmla="*/ 319087 h 406396"/>
                <a:gd name="connsiteX1" fmla="*/ 465138 w 465138"/>
                <a:gd name="connsiteY1" fmla="*/ 377296 h 406396"/>
                <a:gd name="connsiteX2" fmla="*/ 435769 w 465138"/>
                <a:gd name="connsiteY2" fmla="*/ 406396 h 406396"/>
                <a:gd name="connsiteX3" fmla="*/ 406400 w 465138"/>
                <a:gd name="connsiteY3" fmla="*/ 377296 h 406396"/>
                <a:gd name="connsiteX4" fmla="*/ 435769 w 465138"/>
                <a:gd name="connsiteY4" fmla="*/ 319087 h 406396"/>
                <a:gd name="connsiteX5" fmla="*/ 101727 w 465138"/>
                <a:gd name="connsiteY5" fmla="*/ 145332 h 406396"/>
                <a:gd name="connsiteX6" fmla="*/ 101727 w 465138"/>
                <a:gd name="connsiteY6" fmla="*/ 261518 h 406396"/>
                <a:gd name="connsiteX7" fmla="*/ 232569 w 465138"/>
                <a:gd name="connsiteY7" fmla="*/ 305099 h 406396"/>
                <a:gd name="connsiteX8" fmla="*/ 363367 w 465138"/>
                <a:gd name="connsiteY8" fmla="*/ 261518 h 406396"/>
                <a:gd name="connsiteX9" fmla="*/ 363367 w 465138"/>
                <a:gd name="connsiteY9" fmla="*/ 145332 h 406396"/>
                <a:gd name="connsiteX10" fmla="*/ 242367 w 465138"/>
                <a:gd name="connsiteY10" fmla="*/ 173242 h 406396"/>
                <a:gd name="connsiteX11" fmla="*/ 232569 w 465138"/>
                <a:gd name="connsiteY11" fmla="*/ 174340 h 406396"/>
                <a:gd name="connsiteX12" fmla="*/ 222943 w 465138"/>
                <a:gd name="connsiteY12" fmla="*/ 173273 h 406396"/>
                <a:gd name="connsiteX13" fmla="*/ 435769 w 465138"/>
                <a:gd name="connsiteY13" fmla="*/ 145256 h 406396"/>
                <a:gd name="connsiteX14" fmla="*/ 450056 w 465138"/>
                <a:gd name="connsiteY14" fmla="*/ 159755 h 406396"/>
                <a:gd name="connsiteX15" fmla="*/ 450056 w 465138"/>
                <a:gd name="connsiteY15" fmla="*/ 290293 h 406396"/>
                <a:gd name="connsiteX16" fmla="*/ 435769 w 465138"/>
                <a:gd name="connsiteY16" fmla="*/ 304792 h 406396"/>
                <a:gd name="connsiteX17" fmla="*/ 421481 w 465138"/>
                <a:gd name="connsiteY17" fmla="*/ 290293 h 406396"/>
                <a:gd name="connsiteX18" fmla="*/ 421481 w 465138"/>
                <a:gd name="connsiteY18" fmla="*/ 159755 h 406396"/>
                <a:gd name="connsiteX19" fmla="*/ 435769 w 465138"/>
                <a:gd name="connsiteY19" fmla="*/ 145256 h 406396"/>
                <a:gd name="connsiteX20" fmla="*/ 232569 w 465138"/>
                <a:gd name="connsiteY20" fmla="*/ 29054 h 406396"/>
                <a:gd name="connsiteX21" fmla="*/ 229296 w 465138"/>
                <a:gd name="connsiteY21" fmla="*/ 29425 h 406396"/>
                <a:gd name="connsiteX22" fmla="*/ 40333 w 465138"/>
                <a:gd name="connsiteY22" fmla="*/ 73007 h 406396"/>
                <a:gd name="connsiteX23" fmla="*/ 29049 w 465138"/>
                <a:gd name="connsiteY23" fmla="*/ 87162 h 406396"/>
                <a:gd name="connsiteX24" fmla="*/ 40333 w 465138"/>
                <a:gd name="connsiteY24" fmla="*/ 101334 h 406396"/>
                <a:gd name="connsiteX25" fmla="*/ 229296 w 465138"/>
                <a:gd name="connsiteY25" fmla="*/ 144915 h 406396"/>
                <a:gd name="connsiteX26" fmla="*/ 232569 w 465138"/>
                <a:gd name="connsiteY26" fmla="*/ 145286 h 406396"/>
                <a:gd name="connsiteX27" fmla="*/ 235820 w 465138"/>
                <a:gd name="connsiteY27" fmla="*/ 144915 h 406396"/>
                <a:gd name="connsiteX28" fmla="*/ 424783 w 465138"/>
                <a:gd name="connsiteY28" fmla="*/ 101334 h 406396"/>
                <a:gd name="connsiteX29" fmla="*/ 436046 w 465138"/>
                <a:gd name="connsiteY29" fmla="*/ 87162 h 406396"/>
                <a:gd name="connsiteX30" fmla="*/ 424783 w 465138"/>
                <a:gd name="connsiteY30" fmla="*/ 73007 h 406396"/>
                <a:gd name="connsiteX31" fmla="*/ 235820 w 465138"/>
                <a:gd name="connsiteY31" fmla="*/ 29425 h 406396"/>
                <a:gd name="connsiteX32" fmla="*/ 232569 w 465138"/>
                <a:gd name="connsiteY32" fmla="*/ 29054 h 406396"/>
                <a:gd name="connsiteX33" fmla="*/ 232569 w 465138"/>
                <a:gd name="connsiteY33" fmla="*/ 0 h 406396"/>
                <a:gd name="connsiteX34" fmla="*/ 242173 w 465138"/>
                <a:gd name="connsiteY34" fmla="*/ 1052 h 406396"/>
                <a:gd name="connsiteX35" fmla="*/ 431330 w 465138"/>
                <a:gd name="connsiteY35" fmla="*/ 44680 h 406396"/>
                <a:gd name="connsiteX36" fmla="*/ 465138 w 465138"/>
                <a:gd name="connsiteY36" fmla="*/ 87162 h 406396"/>
                <a:gd name="connsiteX37" fmla="*/ 431330 w 465138"/>
                <a:gd name="connsiteY37" fmla="*/ 129645 h 406396"/>
                <a:gd name="connsiteX38" fmla="*/ 392438 w 465138"/>
                <a:gd name="connsiteY38" fmla="*/ 138618 h 406396"/>
                <a:gd name="connsiteX39" fmla="*/ 392438 w 465138"/>
                <a:gd name="connsiteY39" fmla="*/ 261518 h 406396"/>
                <a:gd name="connsiteX40" fmla="*/ 232569 w 465138"/>
                <a:gd name="connsiteY40" fmla="*/ 334169 h 406396"/>
                <a:gd name="connsiteX41" fmla="*/ 72656 w 465138"/>
                <a:gd name="connsiteY41" fmla="*/ 261518 h 406396"/>
                <a:gd name="connsiteX42" fmla="*/ 72656 w 465138"/>
                <a:gd name="connsiteY42" fmla="*/ 138618 h 406396"/>
                <a:gd name="connsiteX43" fmla="*/ 33787 w 465138"/>
                <a:gd name="connsiteY43" fmla="*/ 129645 h 406396"/>
                <a:gd name="connsiteX44" fmla="*/ 0 w 465138"/>
                <a:gd name="connsiteY44" fmla="*/ 87162 h 406396"/>
                <a:gd name="connsiteX45" fmla="*/ 33808 w 465138"/>
                <a:gd name="connsiteY45" fmla="*/ 44680 h 406396"/>
                <a:gd name="connsiteX46" fmla="*/ 222749 w 465138"/>
                <a:gd name="connsiteY46" fmla="*/ 1098 h 406396"/>
                <a:gd name="connsiteX47" fmla="*/ 232569 w 465138"/>
                <a:gd name="connsiteY47" fmla="*/ 0 h 40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5138" h="406396">
                  <a:moveTo>
                    <a:pt x="435769" y="319087"/>
                  </a:moveTo>
                  <a:cubicBezTo>
                    <a:pt x="451979" y="319087"/>
                    <a:pt x="465138" y="361236"/>
                    <a:pt x="465138" y="377296"/>
                  </a:cubicBezTo>
                  <a:cubicBezTo>
                    <a:pt x="465138" y="393352"/>
                    <a:pt x="451979" y="406396"/>
                    <a:pt x="435769" y="406396"/>
                  </a:cubicBezTo>
                  <a:cubicBezTo>
                    <a:pt x="419556" y="406396"/>
                    <a:pt x="406400" y="393352"/>
                    <a:pt x="406400" y="377296"/>
                  </a:cubicBezTo>
                  <a:cubicBezTo>
                    <a:pt x="406400" y="361236"/>
                    <a:pt x="419556" y="319087"/>
                    <a:pt x="435769" y="319087"/>
                  </a:cubicBezTo>
                  <a:close/>
                  <a:moveTo>
                    <a:pt x="101727" y="145332"/>
                  </a:moveTo>
                  <a:lnTo>
                    <a:pt x="101727" y="261518"/>
                  </a:lnTo>
                  <a:cubicBezTo>
                    <a:pt x="101727" y="277577"/>
                    <a:pt x="145334" y="305099"/>
                    <a:pt x="232569" y="305099"/>
                  </a:cubicBezTo>
                  <a:cubicBezTo>
                    <a:pt x="319761" y="305099"/>
                    <a:pt x="363367" y="277577"/>
                    <a:pt x="363367" y="261518"/>
                  </a:cubicBezTo>
                  <a:cubicBezTo>
                    <a:pt x="363367" y="261518"/>
                    <a:pt x="363367" y="145332"/>
                    <a:pt x="363367" y="145332"/>
                  </a:cubicBezTo>
                  <a:lnTo>
                    <a:pt x="242367" y="173242"/>
                  </a:lnTo>
                  <a:cubicBezTo>
                    <a:pt x="238986" y="173984"/>
                    <a:pt x="235777" y="174340"/>
                    <a:pt x="232569" y="174340"/>
                  </a:cubicBezTo>
                  <a:cubicBezTo>
                    <a:pt x="229360" y="174340"/>
                    <a:pt x="226130" y="173984"/>
                    <a:pt x="222943" y="173273"/>
                  </a:cubicBezTo>
                  <a:close/>
                  <a:moveTo>
                    <a:pt x="435769" y="145256"/>
                  </a:moveTo>
                  <a:cubicBezTo>
                    <a:pt x="443651" y="145256"/>
                    <a:pt x="450056" y="151741"/>
                    <a:pt x="450056" y="159755"/>
                  </a:cubicBezTo>
                  <a:lnTo>
                    <a:pt x="450056" y="290293"/>
                  </a:lnTo>
                  <a:cubicBezTo>
                    <a:pt x="450056" y="298307"/>
                    <a:pt x="443651" y="304792"/>
                    <a:pt x="435769" y="304792"/>
                  </a:cubicBezTo>
                  <a:cubicBezTo>
                    <a:pt x="427885" y="304792"/>
                    <a:pt x="421481" y="298307"/>
                    <a:pt x="421481" y="290293"/>
                  </a:cubicBezTo>
                  <a:lnTo>
                    <a:pt x="421481" y="159755"/>
                  </a:lnTo>
                  <a:cubicBezTo>
                    <a:pt x="421481" y="151741"/>
                    <a:pt x="427885" y="145256"/>
                    <a:pt x="435769" y="145256"/>
                  </a:cubicBezTo>
                  <a:close/>
                  <a:moveTo>
                    <a:pt x="232569" y="29054"/>
                  </a:moveTo>
                  <a:cubicBezTo>
                    <a:pt x="231449" y="29054"/>
                    <a:pt x="230372" y="29178"/>
                    <a:pt x="229296" y="29425"/>
                  </a:cubicBezTo>
                  <a:lnTo>
                    <a:pt x="40333" y="73007"/>
                  </a:lnTo>
                  <a:cubicBezTo>
                    <a:pt x="33722" y="74523"/>
                    <a:pt x="29049" y="80402"/>
                    <a:pt x="29049" y="87162"/>
                  </a:cubicBezTo>
                  <a:cubicBezTo>
                    <a:pt x="29049" y="93938"/>
                    <a:pt x="33722" y="99817"/>
                    <a:pt x="40333" y="101334"/>
                  </a:cubicBezTo>
                  <a:lnTo>
                    <a:pt x="229296" y="144915"/>
                  </a:lnTo>
                  <a:cubicBezTo>
                    <a:pt x="230372" y="145162"/>
                    <a:pt x="231449" y="145286"/>
                    <a:pt x="232569" y="145286"/>
                  </a:cubicBezTo>
                  <a:cubicBezTo>
                    <a:pt x="233667" y="145286"/>
                    <a:pt x="234744" y="145162"/>
                    <a:pt x="235820" y="144915"/>
                  </a:cubicBezTo>
                  <a:cubicBezTo>
                    <a:pt x="235820" y="144915"/>
                    <a:pt x="424783" y="101334"/>
                    <a:pt x="424783" y="101334"/>
                  </a:cubicBezTo>
                  <a:cubicBezTo>
                    <a:pt x="431394" y="99817"/>
                    <a:pt x="436046" y="93938"/>
                    <a:pt x="436046" y="87162"/>
                  </a:cubicBezTo>
                  <a:cubicBezTo>
                    <a:pt x="436046" y="80402"/>
                    <a:pt x="431394" y="74523"/>
                    <a:pt x="424783" y="73007"/>
                  </a:cubicBezTo>
                  <a:lnTo>
                    <a:pt x="235820" y="29425"/>
                  </a:lnTo>
                  <a:cubicBezTo>
                    <a:pt x="234744" y="29178"/>
                    <a:pt x="233667" y="29054"/>
                    <a:pt x="232569" y="29054"/>
                  </a:cubicBezTo>
                  <a:close/>
                  <a:moveTo>
                    <a:pt x="232569" y="0"/>
                  </a:moveTo>
                  <a:cubicBezTo>
                    <a:pt x="235777" y="0"/>
                    <a:pt x="238986" y="340"/>
                    <a:pt x="242173" y="1052"/>
                  </a:cubicBezTo>
                  <a:lnTo>
                    <a:pt x="431330" y="44680"/>
                  </a:lnTo>
                  <a:cubicBezTo>
                    <a:pt x="451227" y="49274"/>
                    <a:pt x="465138" y="66741"/>
                    <a:pt x="465138" y="87162"/>
                  </a:cubicBezTo>
                  <a:cubicBezTo>
                    <a:pt x="465138" y="107599"/>
                    <a:pt x="451227" y="125066"/>
                    <a:pt x="431330" y="129645"/>
                  </a:cubicBezTo>
                  <a:lnTo>
                    <a:pt x="392438" y="138618"/>
                  </a:lnTo>
                  <a:lnTo>
                    <a:pt x="392438" y="261518"/>
                  </a:lnTo>
                  <a:cubicBezTo>
                    <a:pt x="392438" y="300087"/>
                    <a:pt x="348293" y="334169"/>
                    <a:pt x="232569" y="334169"/>
                  </a:cubicBezTo>
                  <a:cubicBezTo>
                    <a:pt x="116823" y="334169"/>
                    <a:pt x="72656" y="300087"/>
                    <a:pt x="72656" y="261518"/>
                  </a:cubicBezTo>
                  <a:lnTo>
                    <a:pt x="72656" y="138618"/>
                  </a:lnTo>
                  <a:lnTo>
                    <a:pt x="33787" y="129645"/>
                  </a:lnTo>
                  <a:cubicBezTo>
                    <a:pt x="13889" y="125066"/>
                    <a:pt x="0" y="107599"/>
                    <a:pt x="0" y="87162"/>
                  </a:cubicBezTo>
                  <a:cubicBezTo>
                    <a:pt x="0" y="66741"/>
                    <a:pt x="13889" y="49274"/>
                    <a:pt x="33808" y="44680"/>
                  </a:cubicBezTo>
                  <a:lnTo>
                    <a:pt x="222749" y="1098"/>
                  </a:lnTo>
                  <a:cubicBezTo>
                    <a:pt x="226130" y="340"/>
                    <a:pt x="229360" y="0"/>
                    <a:pt x="232569" y="0"/>
                  </a:cubicBezTo>
                  <a:close/>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22" name="ïŝļîdê">
              <a:extLst>
                <a:ext uri="{FF2B5EF4-FFF2-40B4-BE49-F238E27FC236}">
                  <a16:creationId xmlns:a16="http://schemas.microsoft.com/office/drawing/2014/main" id="{3D73CD64-B733-4F92-8C31-951CA7AFE5CB}"/>
                </a:ext>
              </a:extLst>
            </p:cNvPr>
            <p:cNvSpPr/>
            <p:nvPr/>
          </p:nvSpPr>
          <p:spPr bwMode="auto">
            <a:xfrm>
              <a:off x="6169394" y="4245946"/>
              <a:ext cx="1688048" cy="1441179"/>
            </a:xfrm>
            <a:custGeom>
              <a:avLst/>
              <a:gdLst>
                <a:gd name="T0" fmla="*/ 602457 w 21600"/>
                <a:gd name="T1" fmla="*/ 514350 h 21600"/>
                <a:gd name="T2" fmla="*/ 602457 w 21600"/>
                <a:gd name="T3" fmla="*/ 514350 h 21600"/>
                <a:gd name="T4" fmla="*/ 602457 w 21600"/>
                <a:gd name="T5" fmla="*/ 514350 h 21600"/>
                <a:gd name="T6" fmla="*/ 602457 w 21600"/>
                <a:gd name="T7" fmla="*/ 514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chemeClr val="bg1">
                <a:lumMod val="95000"/>
              </a:schemeClr>
            </a:solidFill>
            <a:ln>
              <a:noFill/>
            </a:ln>
            <a:effectLst/>
          </p:spPr>
          <p:txBody>
            <a:bodyPr wrap="square" lIns="91440" tIns="45720" rIns="91440" bIns="45720" anchor="ctr">
              <a:normAutofit/>
            </a:bodyPr>
            <a:lstStyle/>
            <a:p>
              <a:pPr algn="ctr"/>
              <a:endParaRPr/>
            </a:p>
          </p:txBody>
        </p:sp>
        <p:sp>
          <p:nvSpPr>
            <p:cNvPr id="23" name="ïšḷïḋè">
              <a:extLst>
                <a:ext uri="{FF2B5EF4-FFF2-40B4-BE49-F238E27FC236}">
                  <a16:creationId xmlns:a16="http://schemas.microsoft.com/office/drawing/2014/main" id="{ACA28947-0BEF-4AC7-8F71-32FED5A1842A}"/>
                </a:ext>
              </a:extLst>
            </p:cNvPr>
            <p:cNvSpPr/>
            <p:nvPr/>
          </p:nvSpPr>
          <p:spPr bwMode="auto">
            <a:xfrm>
              <a:off x="6750245" y="4753945"/>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grpSp>
          <p:nvGrpSpPr>
            <p:cNvPr id="24" name="ïṣḷïḍè">
              <a:extLst>
                <a:ext uri="{FF2B5EF4-FFF2-40B4-BE49-F238E27FC236}">
                  <a16:creationId xmlns:a16="http://schemas.microsoft.com/office/drawing/2014/main" id="{9684F6F9-E239-47D4-83E0-8E79E71E2DB0}"/>
                </a:ext>
              </a:extLst>
            </p:cNvPr>
            <p:cNvGrpSpPr/>
            <p:nvPr/>
          </p:nvGrpSpPr>
          <p:grpSpPr>
            <a:xfrm>
              <a:off x="8157687" y="1216333"/>
              <a:ext cx="3813191" cy="1807591"/>
              <a:chOff x="8157687" y="1216333"/>
              <a:chExt cx="3813191" cy="1807591"/>
            </a:xfrm>
          </p:grpSpPr>
          <p:sp>
            <p:nvSpPr>
              <p:cNvPr id="51" name="ïṧlïḍe">
                <a:extLst>
                  <a:ext uri="{FF2B5EF4-FFF2-40B4-BE49-F238E27FC236}">
                    <a16:creationId xmlns:a16="http://schemas.microsoft.com/office/drawing/2014/main" id="{BC8C9FCC-AF53-4F29-A7D0-30CA3552B01F}"/>
                  </a:ext>
                </a:extLst>
              </p:cNvPr>
              <p:cNvSpPr txBox="1"/>
              <p:nvPr/>
            </p:nvSpPr>
            <p:spPr>
              <a:xfrm>
                <a:off x="8157687" y="1216333"/>
                <a:ext cx="1411264" cy="449700"/>
              </a:xfrm>
              <a:prstGeom prst="rect">
                <a:avLst/>
              </a:prstGeom>
              <a:noFill/>
            </p:spPr>
            <p:txBody>
              <a:bodyPr wrap="square" lIns="91440" tIns="45720" rIns="91440" bIns="45720" anchor="ctr" anchorCtr="0">
                <a:normAutofit/>
              </a:bodyPr>
              <a:lstStyle/>
              <a:p>
                <a:pPr algn="ctr"/>
                <a:r>
                  <a:rPr lang="zh-CN" altLang="en-US" b="1" dirty="0">
                    <a:solidFill>
                      <a:srgbClr val="FF6D00"/>
                    </a:solidFill>
                  </a:rPr>
                  <a:t>自服务门户</a:t>
                </a:r>
              </a:p>
            </p:txBody>
          </p:sp>
          <p:sp>
            <p:nvSpPr>
              <p:cNvPr id="52" name="işļiḍê">
                <a:extLst>
                  <a:ext uri="{FF2B5EF4-FFF2-40B4-BE49-F238E27FC236}">
                    <a16:creationId xmlns:a16="http://schemas.microsoft.com/office/drawing/2014/main" id="{23DEA466-C004-44F1-BBE9-02F10D2357C8}"/>
                  </a:ext>
                </a:extLst>
              </p:cNvPr>
              <p:cNvSpPr txBox="1"/>
              <p:nvPr/>
            </p:nvSpPr>
            <p:spPr>
              <a:xfrm>
                <a:off x="8241693" y="1702925"/>
                <a:ext cx="3729185" cy="1320999"/>
              </a:xfrm>
              <a:prstGeom prst="rect">
                <a:avLst/>
              </a:prstGeom>
              <a:noFill/>
            </p:spPr>
            <p:txBody>
              <a:bodyPr wrap="square" lIns="91440" tIns="45720" rIns="91440" bIns="45720" anchor="t" anchorCtr="0">
                <a:normAutofit fontScale="92500" lnSpcReduction="10000"/>
              </a:bodyPr>
              <a:lstStyle/>
              <a:p>
                <a:pPr marL="171450" indent="-171450">
                  <a:buFont typeface="Wingdings" panose="05000000000000000000" pitchFamily="2" charset="2"/>
                  <a:buChar char="v"/>
                </a:pPr>
                <a:r>
                  <a:rPr lang="zh-CN" altLang="en-US" sz="1200" dirty="0"/>
                  <a:t>自服务门户中实现</a:t>
                </a:r>
                <a:r>
                  <a:rPr lang="zh-CN" altLang="en-US" sz="1200" dirty="0">
                    <a:solidFill>
                      <a:srgbClr val="FF0000"/>
                    </a:solidFill>
                  </a:rPr>
                  <a:t>资源池的定义    共</a:t>
                </a:r>
                <a:r>
                  <a:rPr lang="en-US" altLang="zh-CN" sz="1200" dirty="0">
                    <a:solidFill>
                      <a:srgbClr val="FF0000"/>
                    </a:solidFill>
                  </a:rPr>
                  <a:t>8</a:t>
                </a:r>
                <a:r>
                  <a:rPr lang="zh-CN" altLang="en-US" sz="1200" dirty="0">
                    <a:solidFill>
                      <a:srgbClr val="FF0000"/>
                    </a:solidFill>
                  </a:rPr>
                  <a:t>种</a:t>
                </a:r>
                <a:endParaRPr lang="en-US" altLang="zh-CN" sz="1200" dirty="0">
                  <a:solidFill>
                    <a:srgbClr val="FF0000"/>
                  </a:solidFill>
                </a:endParaRPr>
              </a:p>
              <a:p>
                <a:pPr marL="171450" indent="-171450">
                  <a:buFont typeface="Wingdings" panose="05000000000000000000" pitchFamily="2" charset="2"/>
                  <a:buChar char="v"/>
                </a:pPr>
                <a:r>
                  <a:rPr lang="zh-CN" altLang="en-US" sz="1200" dirty="0">
                    <a:solidFill>
                      <a:srgbClr val="FF0000"/>
                    </a:solidFill>
                  </a:rPr>
                  <a:t>创建符合</a:t>
                </a:r>
                <a:r>
                  <a:rPr lang="en-US" altLang="zh-CN" sz="1200" dirty="0">
                    <a:solidFill>
                      <a:srgbClr val="FF0000"/>
                    </a:solidFill>
                  </a:rPr>
                  <a:t>HSBC Global </a:t>
                </a:r>
                <a:r>
                  <a:rPr lang="zh-CN" altLang="en-US" sz="1200" dirty="0">
                    <a:solidFill>
                      <a:srgbClr val="FF0000"/>
                    </a:solidFill>
                  </a:rPr>
                  <a:t>标准</a:t>
                </a:r>
                <a:r>
                  <a:rPr lang="zh-CN" altLang="en-US" sz="1200" dirty="0"/>
                  <a:t>的数据库实例</a:t>
                </a:r>
                <a:endParaRPr lang="en-US" altLang="zh-CN" sz="1200" dirty="0"/>
              </a:p>
              <a:p>
                <a:pPr marL="171450" indent="-171450">
                  <a:buFont typeface="Wingdings" panose="05000000000000000000" pitchFamily="2" charset="2"/>
                  <a:buChar char="v"/>
                </a:pPr>
                <a:r>
                  <a:rPr lang="zh-CN" altLang="en-US" sz="1200" dirty="0">
                    <a:solidFill>
                      <a:srgbClr val="FF0000"/>
                    </a:solidFill>
                  </a:rPr>
                  <a:t>实现或者扩充了之前</a:t>
                </a:r>
                <a:r>
                  <a:rPr lang="en-US" altLang="zh-CN" sz="1200" dirty="0">
                    <a:solidFill>
                      <a:srgbClr val="FF0000"/>
                    </a:solidFill>
                  </a:rPr>
                  <a:t>HSBC Global </a:t>
                </a:r>
                <a:r>
                  <a:rPr lang="zh-CN" altLang="en-US" sz="1200" dirty="0">
                    <a:solidFill>
                      <a:srgbClr val="FF0000"/>
                    </a:solidFill>
                  </a:rPr>
                  <a:t>数据库服务脚本</a:t>
                </a:r>
                <a:endParaRPr lang="en-US" altLang="zh-CN" sz="1200" dirty="0"/>
              </a:p>
              <a:p>
                <a:r>
                  <a:rPr lang="zh-CN" altLang="en-US" sz="1300" dirty="0"/>
                  <a:t>     包括单实例转换</a:t>
                </a:r>
                <a:r>
                  <a:rPr lang="en-US" altLang="zh-CN" sz="1300" dirty="0"/>
                  <a:t>RAC</a:t>
                </a:r>
                <a:r>
                  <a:rPr lang="zh-CN" altLang="en-US" sz="1300" dirty="0"/>
                  <a:t>、</a:t>
                </a:r>
                <a:r>
                  <a:rPr lang="en-US" altLang="zh-CN" sz="1300" dirty="0"/>
                  <a:t>DG</a:t>
                </a:r>
                <a:r>
                  <a:rPr lang="zh-CN" altLang="en-US" sz="1300" dirty="0"/>
                  <a:t>搭建、</a:t>
                </a:r>
                <a:r>
                  <a:rPr lang="en-US" altLang="zh-CN" sz="1300" dirty="0"/>
                  <a:t>RAC One Node </a:t>
                </a:r>
                <a:r>
                  <a:rPr lang="zh-CN" altLang="en-US" sz="1300" dirty="0"/>
                  <a:t>创建、</a:t>
                </a:r>
                <a:r>
                  <a:rPr lang="en-US" altLang="zh-CN" sz="1300" dirty="0"/>
                  <a:t>PDB</a:t>
                </a:r>
                <a:r>
                  <a:rPr lang="zh-CN" altLang="en-US" sz="1300" dirty="0"/>
                  <a:t>插拔等操作。</a:t>
                </a:r>
                <a:endParaRPr lang="en-US" altLang="zh-CN" sz="1300" dirty="0"/>
              </a:p>
              <a:p>
                <a:pPr marL="171450" indent="-171450">
                  <a:buFont typeface="Wingdings" panose="05000000000000000000" pitchFamily="2" charset="2"/>
                  <a:buChar char="v"/>
                </a:pPr>
                <a:endParaRPr lang="en-US" altLang="zh-CN" sz="1400" dirty="0"/>
              </a:p>
              <a:p>
                <a:r>
                  <a:rPr lang="en-US" altLang="zh-CN" sz="1400" dirty="0">
                    <a:solidFill>
                      <a:srgbClr val="FF0000"/>
                    </a:solidFill>
                  </a:rPr>
                  <a:t>          </a:t>
                </a:r>
                <a:endParaRPr lang="en-US" altLang="zh-CN" sz="1400" dirty="0"/>
              </a:p>
            </p:txBody>
          </p:sp>
        </p:grpSp>
        <p:grpSp>
          <p:nvGrpSpPr>
            <p:cNvPr id="25" name="ïS1îďe">
              <a:extLst>
                <a:ext uri="{FF2B5EF4-FFF2-40B4-BE49-F238E27FC236}">
                  <a16:creationId xmlns:a16="http://schemas.microsoft.com/office/drawing/2014/main" id="{F47252D1-0E79-48A2-BCDF-2649CCB196DC}"/>
                </a:ext>
              </a:extLst>
            </p:cNvPr>
            <p:cNvGrpSpPr/>
            <p:nvPr/>
          </p:nvGrpSpPr>
          <p:grpSpPr>
            <a:xfrm>
              <a:off x="8180470" y="2666610"/>
              <a:ext cx="3869055" cy="1334709"/>
              <a:chOff x="8180470" y="897019"/>
              <a:chExt cx="3869055" cy="1334709"/>
            </a:xfrm>
          </p:grpSpPr>
          <p:sp>
            <p:nvSpPr>
              <p:cNvPr id="49" name="ïšḷidè">
                <a:extLst>
                  <a:ext uri="{FF2B5EF4-FFF2-40B4-BE49-F238E27FC236}">
                    <a16:creationId xmlns:a16="http://schemas.microsoft.com/office/drawing/2014/main" id="{D0A4D484-4551-419D-8ACC-F1B796E2EF2C}"/>
                  </a:ext>
                </a:extLst>
              </p:cNvPr>
              <p:cNvSpPr txBox="1"/>
              <p:nvPr/>
            </p:nvSpPr>
            <p:spPr>
              <a:xfrm>
                <a:off x="8180470" y="897019"/>
                <a:ext cx="1411263" cy="449700"/>
              </a:xfrm>
              <a:prstGeom prst="rect">
                <a:avLst/>
              </a:prstGeom>
              <a:noFill/>
            </p:spPr>
            <p:txBody>
              <a:bodyPr wrap="square" lIns="91440" tIns="45720" rIns="91440" bIns="45720" anchor="ctr" anchorCtr="0">
                <a:normAutofit/>
              </a:bodyPr>
              <a:lstStyle/>
              <a:p>
                <a:pPr algn="ctr"/>
                <a:r>
                  <a:rPr lang="zh-CN" altLang="en-US" b="1" dirty="0">
                    <a:solidFill>
                      <a:srgbClr val="FF6D00"/>
                    </a:solidFill>
                  </a:rPr>
                  <a:t>资源池能力</a:t>
                </a:r>
              </a:p>
            </p:txBody>
          </p:sp>
          <p:sp>
            <p:nvSpPr>
              <p:cNvPr id="50" name="ïsḷîdê">
                <a:extLst>
                  <a:ext uri="{FF2B5EF4-FFF2-40B4-BE49-F238E27FC236}">
                    <a16:creationId xmlns:a16="http://schemas.microsoft.com/office/drawing/2014/main" id="{A5BA8A2F-E7E6-4272-AF73-675BD44FA493}"/>
                  </a:ext>
                </a:extLst>
              </p:cNvPr>
              <p:cNvSpPr txBox="1"/>
              <p:nvPr/>
            </p:nvSpPr>
            <p:spPr>
              <a:xfrm>
                <a:off x="8241693" y="1322405"/>
                <a:ext cx="3807832" cy="909323"/>
              </a:xfrm>
              <a:prstGeom prst="rect">
                <a:avLst/>
              </a:prstGeom>
              <a:noFill/>
            </p:spPr>
            <p:txBody>
              <a:bodyPr wrap="square" lIns="91440" tIns="45720" rIns="91440" bIns="45720" anchor="t" anchorCtr="0">
                <a:noAutofit/>
              </a:bodyPr>
              <a:lstStyle/>
              <a:p>
                <a:pPr marL="171450" indent="-171450">
                  <a:buFont typeface="Wingdings" panose="05000000000000000000" pitchFamily="2" charset="2"/>
                  <a:buChar char="v"/>
                </a:pPr>
                <a:r>
                  <a:rPr lang="zh-CN" altLang="en-US" sz="1200" dirty="0"/>
                  <a:t>实现</a:t>
                </a:r>
                <a:r>
                  <a:rPr lang="zh-CN" altLang="en-US" sz="1200" dirty="0">
                    <a:solidFill>
                      <a:srgbClr val="FF0000"/>
                    </a:solidFill>
                  </a:rPr>
                  <a:t>资源快速供给</a:t>
                </a:r>
                <a:r>
                  <a:rPr lang="en-US" altLang="zh-CN" sz="1200" dirty="0">
                    <a:solidFill>
                      <a:srgbClr val="FF0000"/>
                    </a:solidFill>
                  </a:rPr>
                  <a:t>,</a:t>
                </a:r>
                <a:r>
                  <a:rPr lang="zh-CN" altLang="en-US" sz="1200" dirty="0">
                    <a:solidFill>
                      <a:srgbClr val="FF0000"/>
                    </a:solidFill>
                  </a:rPr>
                  <a:t>大幅度缩短交付流程 （</a:t>
                </a:r>
                <a:r>
                  <a:rPr lang="en-US" altLang="zh-CN" sz="1200" dirty="0">
                    <a:solidFill>
                      <a:srgbClr val="FF0000"/>
                    </a:solidFill>
                  </a:rPr>
                  <a:t>UAT</a:t>
                </a:r>
                <a:r>
                  <a:rPr lang="zh-CN" altLang="en-US" sz="1200" dirty="0">
                    <a:solidFill>
                      <a:srgbClr val="FF0000"/>
                    </a:solidFill>
                  </a:rPr>
                  <a:t>环境）</a:t>
                </a:r>
                <a:endParaRPr lang="en-US" altLang="zh-CN" sz="1200" dirty="0">
                  <a:solidFill>
                    <a:srgbClr val="FF0000"/>
                  </a:solidFill>
                </a:endParaRPr>
              </a:p>
              <a:p>
                <a:pPr marL="171450" indent="-171450">
                  <a:buFont typeface="Wingdings" panose="05000000000000000000" pitchFamily="2" charset="2"/>
                  <a:buChar char="v"/>
                </a:pPr>
                <a:r>
                  <a:rPr lang="zh-CN" altLang="en-US" sz="1200" dirty="0"/>
                  <a:t>动态的资源调整，实现</a:t>
                </a:r>
                <a:r>
                  <a:rPr lang="zh-CN" altLang="en-US" sz="1200" dirty="0">
                    <a:solidFill>
                      <a:srgbClr val="FF0000"/>
                    </a:solidFill>
                  </a:rPr>
                  <a:t>在线扩缩容</a:t>
                </a:r>
                <a:endParaRPr lang="en-US" altLang="zh-CN" sz="1200" dirty="0">
                  <a:solidFill>
                    <a:srgbClr val="FF0000"/>
                  </a:solidFill>
                </a:endParaRPr>
              </a:p>
              <a:p>
                <a:pPr marL="171450" indent="-171450">
                  <a:buFont typeface="Wingdings" panose="05000000000000000000" pitchFamily="2" charset="2"/>
                  <a:buChar char="v"/>
                </a:pPr>
                <a:r>
                  <a:rPr lang="zh-CN" altLang="en-US" sz="1200" dirty="0">
                    <a:solidFill>
                      <a:srgbClr val="FF0000"/>
                    </a:solidFill>
                  </a:rPr>
                  <a:t>利用</a:t>
                </a:r>
                <a:r>
                  <a:rPr lang="en-US" altLang="zh-CN" sz="1200" dirty="0">
                    <a:solidFill>
                      <a:srgbClr val="FF0000"/>
                    </a:solidFill>
                  </a:rPr>
                  <a:t>PDB</a:t>
                </a:r>
                <a:r>
                  <a:rPr lang="zh-CN" altLang="en-US" sz="1200" dirty="0">
                    <a:solidFill>
                      <a:srgbClr val="FF0000"/>
                    </a:solidFill>
                  </a:rPr>
                  <a:t>迁出</a:t>
                </a:r>
                <a:r>
                  <a:rPr lang="en-US" altLang="zh-CN" sz="1200" dirty="0">
                    <a:solidFill>
                      <a:srgbClr val="FF0000"/>
                    </a:solidFill>
                  </a:rPr>
                  <a:t>/</a:t>
                </a:r>
                <a:r>
                  <a:rPr lang="zh-CN" altLang="en-US" sz="1200" dirty="0">
                    <a:solidFill>
                      <a:srgbClr val="FF0000"/>
                    </a:solidFill>
                  </a:rPr>
                  <a:t>迁入</a:t>
                </a:r>
                <a:r>
                  <a:rPr lang="zh-CN" altLang="en-US" sz="1200" dirty="0"/>
                  <a:t>便利的特性，实现在</a:t>
                </a:r>
                <a:r>
                  <a:rPr lang="zh-CN" altLang="en-US" sz="1200" dirty="0">
                    <a:solidFill>
                      <a:srgbClr val="FF0000"/>
                    </a:solidFill>
                  </a:rPr>
                  <a:t>不同资源池之间的快速部署</a:t>
                </a:r>
                <a:endParaRPr lang="en-US" altLang="zh-CN" sz="1200" dirty="0">
                  <a:solidFill>
                    <a:srgbClr val="FF0000"/>
                  </a:solidFill>
                </a:endParaRPr>
              </a:p>
              <a:p>
                <a:pPr marL="171450" indent="-171450">
                  <a:buFont typeface="Wingdings" panose="05000000000000000000" pitchFamily="2" charset="2"/>
                  <a:buChar char="v"/>
                </a:pPr>
                <a:r>
                  <a:rPr lang="zh-CN" altLang="en-US" sz="1200" dirty="0">
                    <a:solidFill>
                      <a:srgbClr val="FF0000"/>
                    </a:solidFill>
                  </a:rPr>
                  <a:t>通过</a:t>
                </a:r>
                <a:r>
                  <a:rPr lang="en-US" altLang="zh-CN" sz="1200" dirty="0">
                    <a:solidFill>
                      <a:srgbClr val="FF0000"/>
                    </a:solidFill>
                  </a:rPr>
                  <a:t>OEM </a:t>
                </a:r>
                <a:r>
                  <a:rPr lang="zh-CN" altLang="en-US" sz="1200" dirty="0">
                    <a:solidFill>
                      <a:srgbClr val="FF0000"/>
                    </a:solidFill>
                  </a:rPr>
                  <a:t>实现</a:t>
                </a:r>
                <a:r>
                  <a:rPr lang="en-US" altLang="zh-CN" sz="1200" dirty="0">
                    <a:solidFill>
                      <a:srgbClr val="FF0000"/>
                    </a:solidFill>
                  </a:rPr>
                  <a:t>Exadata</a:t>
                </a:r>
                <a:r>
                  <a:rPr lang="zh-CN" altLang="en-US" sz="1200" dirty="0">
                    <a:solidFill>
                      <a:srgbClr val="FF0000"/>
                    </a:solidFill>
                  </a:rPr>
                  <a:t>硬件及</a:t>
                </a:r>
                <a:r>
                  <a:rPr lang="en-US" altLang="zh-CN" sz="1200" dirty="0">
                    <a:solidFill>
                      <a:srgbClr val="FF0000"/>
                    </a:solidFill>
                  </a:rPr>
                  <a:t>DBaaS</a:t>
                </a:r>
                <a:r>
                  <a:rPr lang="zh-CN" altLang="en-US" sz="1200" dirty="0">
                    <a:solidFill>
                      <a:srgbClr val="FF0000"/>
                    </a:solidFill>
                  </a:rPr>
                  <a:t>资源池的监控和告警；自定义</a:t>
                </a:r>
                <a:r>
                  <a:rPr lang="en-US" altLang="zh-CN" sz="1200" dirty="0">
                    <a:solidFill>
                      <a:srgbClr val="FF0000"/>
                    </a:solidFill>
                  </a:rPr>
                  <a:t>Dashboard</a:t>
                </a:r>
                <a:r>
                  <a:rPr lang="zh-CN" altLang="en-US" sz="1200" dirty="0">
                    <a:solidFill>
                      <a:srgbClr val="FF0000"/>
                    </a:solidFill>
                  </a:rPr>
                  <a:t>，快速了解信息</a:t>
                </a:r>
                <a:endParaRPr lang="en-US" altLang="zh-CN" sz="1200" dirty="0">
                  <a:solidFill>
                    <a:srgbClr val="FF0000"/>
                  </a:solidFill>
                </a:endParaRPr>
              </a:p>
            </p:txBody>
          </p:sp>
        </p:grpSp>
        <p:grpSp>
          <p:nvGrpSpPr>
            <p:cNvPr id="26" name="îṥḷïdé">
              <a:extLst>
                <a:ext uri="{FF2B5EF4-FFF2-40B4-BE49-F238E27FC236}">
                  <a16:creationId xmlns:a16="http://schemas.microsoft.com/office/drawing/2014/main" id="{9BBD0571-7E85-4871-B5C2-6F56C2717BAA}"/>
                </a:ext>
              </a:extLst>
            </p:cNvPr>
            <p:cNvGrpSpPr/>
            <p:nvPr/>
          </p:nvGrpSpPr>
          <p:grpSpPr>
            <a:xfrm>
              <a:off x="7795440" y="4692632"/>
              <a:ext cx="4680223" cy="1818993"/>
              <a:chOff x="7795440" y="1153450"/>
              <a:chExt cx="4680223" cy="1818993"/>
            </a:xfrm>
          </p:grpSpPr>
          <p:sp>
            <p:nvSpPr>
              <p:cNvPr id="47" name="ïŝḷiďè">
                <a:extLst>
                  <a:ext uri="{FF2B5EF4-FFF2-40B4-BE49-F238E27FC236}">
                    <a16:creationId xmlns:a16="http://schemas.microsoft.com/office/drawing/2014/main" id="{DF000A4C-1459-4458-A4D8-A4EC01A85691}"/>
                  </a:ext>
                </a:extLst>
              </p:cNvPr>
              <p:cNvSpPr txBox="1"/>
              <p:nvPr/>
            </p:nvSpPr>
            <p:spPr>
              <a:xfrm>
                <a:off x="7795440" y="1153450"/>
                <a:ext cx="2065277" cy="449700"/>
              </a:xfrm>
              <a:prstGeom prst="rect">
                <a:avLst/>
              </a:prstGeom>
              <a:noFill/>
            </p:spPr>
            <p:txBody>
              <a:bodyPr wrap="square" lIns="91440" tIns="45720" rIns="91440" bIns="45720" anchor="ctr" anchorCtr="0">
                <a:normAutofit/>
              </a:bodyPr>
              <a:lstStyle/>
              <a:p>
                <a:pPr algn="ctr"/>
                <a:r>
                  <a:rPr lang="zh-CN" altLang="en-US" b="1" dirty="0">
                    <a:solidFill>
                      <a:srgbClr val="FF6D00"/>
                    </a:solidFill>
                  </a:rPr>
                  <a:t>服务扩充</a:t>
                </a:r>
              </a:p>
            </p:txBody>
          </p:sp>
          <p:sp>
            <p:nvSpPr>
              <p:cNvPr id="48" name="ïṥ1îďé">
                <a:extLst>
                  <a:ext uri="{FF2B5EF4-FFF2-40B4-BE49-F238E27FC236}">
                    <a16:creationId xmlns:a16="http://schemas.microsoft.com/office/drawing/2014/main" id="{17F5E76A-D314-45BC-9C3F-C9960ACC7F71}"/>
                  </a:ext>
                </a:extLst>
              </p:cNvPr>
              <p:cNvSpPr txBox="1"/>
              <p:nvPr/>
            </p:nvSpPr>
            <p:spPr>
              <a:xfrm>
                <a:off x="8239277" y="1557951"/>
                <a:ext cx="4236386" cy="1414492"/>
              </a:xfrm>
              <a:prstGeom prst="rect">
                <a:avLst/>
              </a:prstGeom>
              <a:noFill/>
            </p:spPr>
            <p:txBody>
              <a:bodyPr wrap="square" lIns="91440" tIns="45720" rIns="91440" bIns="45720" anchor="t" anchorCtr="0">
                <a:normAutofit/>
              </a:bodyPr>
              <a:lstStyle/>
              <a:p>
                <a:pPr marL="171450" indent="-171450">
                  <a:buFont typeface="Wingdings" panose="05000000000000000000" pitchFamily="2" charset="2"/>
                  <a:buChar char="v"/>
                </a:pPr>
                <a:r>
                  <a:rPr lang="zh-CN" altLang="en-US" sz="1200" dirty="0">
                    <a:solidFill>
                      <a:srgbClr val="FF0000"/>
                    </a:solidFill>
                  </a:rPr>
                  <a:t>实现在一个</a:t>
                </a:r>
                <a:r>
                  <a:rPr lang="en-US" altLang="zh-CN" sz="1200" dirty="0">
                    <a:solidFill>
                      <a:srgbClr val="FF0000"/>
                    </a:solidFill>
                  </a:rPr>
                  <a:t>CDB</a:t>
                </a:r>
                <a:r>
                  <a:rPr lang="zh-CN" altLang="en-US" sz="1200" dirty="0">
                    <a:solidFill>
                      <a:srgbClr val="FF0000"/>
                    </a:solidFill>
                  </a:rPr>
                  <a:t>下不同字符集的</a:t>
                </a:r>
                <a:r>
                  <a:rPr lang="en-US" altLang="zh-CN" sz="1200" dirty="0">
                    <a:solidFill>
                      <a:srgbClr val="FF0000"/>
                    </a:solidFill>
                  </a:rPr>
                  <a:t>PDB</a:t>
                </a:r>
                <a:r>
                  <a:rPr lang="zh-CN" altLang="en-US" sz="1200" dirty="0">
                    <a:solidFill>
                      <a:srgbClr val="FF0000"/>
                    </a:solidFill>
                  </a:rPr>
                  <a:t>共存。</a:t>
                </a:r>
                <a:endParaRPr lang="en-US" altLang="zh-CN" sz="1200" dirty="0"/>
              </a:p>
              <a:p>
                <a:pPr marL="171450" indent="-171450">
                  <a:buFont typeface="Wingdings" panose="05000000000000000000" pitchFamily="2" charset="2"/>
                  <a:buChar char="v"/>
                </a:pPr>
                <a:r>
                  <a:rPr lang="zh-CN" altLang="en-US" sz="1200" dirty="0">
                    <a:solidFill>
                      <a:srgbClr val="FF0000"/>
                    </a:solidFill>
                  </a:rPr>
                  <a:t>扩充</a:t>
                </a:r>
                <a:r>
                  <a:rPr lang="zh-CN" altLang="en-US" sz="1200" dirty="0"/>
                  <a:t>了现有</a:t>
                </a:r>
                <a:r>
                  <a:rPr lang="en-US" altLang="zh-CN" sz="1200" dirty="0"/>
                  <a:t>Global</a:t>
                </a:r>
                <a:r>
                  <a:rPr lang="zh-CN" altLang="en-US" sz="1200" dirty="0"/>
                  <a:t>脚本关于</a:t>
                </a:r>
                <a:r>
                  <a:rPr lang="en-US" altLang="zh-CN" sz="1200" dirty="0"/>
                  <a:t>DB Service</a:t>
                </a:r>
                <a:r>
                  <a:rPr lang="zh-CN" altLang="en-US" sz="1200" dirty="0"/>
                  <a:t>的功能。</a:t>
                </a:r>
                <a:endParaRPr lang="en-US" altLang="zh-CN" sz="1200" dirty="0">
                  <a:solidFill>
                    <a:srgbClr val="FF0000"/>
                  </a:solidFill>
                </a:endParaRPr>
              </a:p>
              <a:p>
                <a:r>
                  <a:rPr lang="en-US" altLang="zh-CN" sz="1200" u="none" strike="noStrike" dirty="0">
                    <a:solidFill>
                      <a:srgbClr val="FF0000"/>
                    </a:solidFill>
                    <a:effectLst/>
                  </a:rPr>
                  <a:t>           Role Base</a:t>
                </a:r>
                <a:r>
                  <a:rPr lang="zh-CN" altLang="en-US" sz="1200" u="none" strike="noStrike" dirty="0">
                    <a:solidFill>
                      <a:srgbClr val="FF0000"/>
                    </a:solidFill>
                    <a:effectLst/>
                  </a:rPr>
                  <a:t>模式</a:t>
                </a:r>
                <a:endParaRPr lang="en-US" altLang="zh-CN" sz="1200" u="none" strike="noStrike" dirty="0">
                  <a:solidFill>
                    <a:srgbClr val="FF0000"/>
                  </a:solidFill>
                  <a:effectLst/>
                </a:endParaRPr>
              </a:p>
              <a:p>
                <a:r>
                  <a:rPr lang="zh-CN" altLang="en-US" sz="1200" u="none" strike="noStrike" dirty="0">
                    <a:solidFill>
                      <a:srgbClr val="FF0000"/>
                    </a:solidFill>
                    <a:effectLst/>
                  </a:rPr>
                  <a:t>           应用隔离模式 </a:t>
                </a:r>
                <a:r>
                  <a:rPr lang="en-US" altLang="zh-CN" sz="1200" u="none" strike="noStrike" dirty="0">
                    <a:solidFill>
                      <a:srgbClr val="FF0000"/>
                    </a:solidFill>
                    <a:effectLst/>
                  </a:rPr>
                  <a:t>: preferred</a:t>
                </a:r>
                <a:r>
                  <a:rPr lang="zh-CN" altLang="en-US" sz="1200" dirty="0">
                    <a:solidFill>
                      <a:srgbClr val="FF0000"/>
                    </a:solidFill>
                  </a:rPr>
                  <a:t>和</a:t>
                </a:r>
                <a:r>
                  <a:rPr lang="en-US" altLang="zh-CN" sz="1200" u="none" strike="noStrike" dirty="0">
                    <a:solidFill>
                      <a:srgbClr val="FF0000"/>
                    </a:solidFill>
                    <a:effectLst/>
                  </a:rPr>
                  <a:t>available</a:t>
                </a:r>
                <a:endParaRPr lang="en-US" altLang="zh-CN" sz="1200" dirty="0">
                  <a:solidFill>
                    <a:srgbClr val="FF0000"/>
                  </a:solidFill>
                </a:endParaRPr>
              </a:p>
              <a:p>
                <a:r>
                  <a:rPr lang="en-US" altLang="zh-CN" sz="1200" dirty="0">
                    <a:solidFill>
                      <a:srgbClr val="FF0000"/>
                    </a:solidFill>
                  </a:rPr>
                  <a:t>           </a:t>
                </a:r>
                <a:r>
                  <a:rPr lang="zh-CN" altLang="en-US" sz="1200" dirty="0">
                    <a:solidFill>
                      <a:srgbClr val="FF0000"/>
                    </a:solidFill>
                  </a:rPr>
                  <a:t>备库只读模式</a:t>
                </a:r>
                <a:endParaRPr lang="en-US" altLang="zh-CN" sz="1200" dirty="0">
                  <a:solidFill>
                    <a:srgbClr val="FF0000"/>
                  </a:solidFill>
                </a:endParaRPr>
              </a:p>
              <a:p>
                <a:pPr marL="171450" indent="-171450">
                  <a:buFont typeface="Wingdings" panose="05000000000000000000" pitchFamily="2" charset="2"/>
                  <a:buChar char="v"/>
                </a:pPr>
                <a:r>
                  <a:rPr lang="en-US" altLang="zh-CN" sz="1200" dirty="0">
                    <a:solidFill>
                      <a:srgbClr val="FF0000"/>
                    </a:solidFill>
                  </a:rPr>
                  <a:t>LDAP</a:t>
                </a:r>
                <a:r>
                  <a:rPr lang="zh-CN" altLang="en-US" sz="1200" dirty="0">
                    <a:solidFill>
                      <a:srgbClr val="FF0000"/>
                    </a:solidFill>
                  </a:rPr>
                  <a:t>方式登录</a:t>
                </a:r>
                <a:endParaRPr lang="en-US" altLang="zh-CN" sz="1200" dirty="0">
                  <a:solidFill>
                    <a:srgbClr val="FF0000"/>
                  </a:solidFill>
                </a:endParaRPr>
              </a:p>
            </p:txBody>
          </p:sp>
        </p:grpSp>
        <p:cxnSp>
          <p:nvCxnSpPr>
            <p:cNvPr id="27" name="直接连接符 22">
              <a:extLst>
                <a:ext uri="{FF2B5EF4-FFF2-40B4-BE49-F238E27FC236}">
                  <a16:creationId xmlns:a16="http://schemas.microsoft.com/office/drawing/2014/main" id="{0FDBBC53-154E-45D1-B75A-1EEF64FFA239}"/>
                </a:ext>
              </a:extLst>
            </p:cNvPr>
            <p:cNvCxnSpPr>
              <a:cxnSpLocks/>
            </p:cNvCxnSpPr>
            <p:nvPr/>
          </p:nvCxnSpPr>
          <p:spPr>
            <a:xfrm>
              <a:off x="8421624" y="2624791"/>
              <a:ext cx="30972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3">
              <a:extLst>
                <a:ext uri="{FF2B5EF4-FFF2-40B4-BE49-F238E27FC236}">
                  <a16:creationId xmlns:a16="http://schemas.microsoft.com/office/drawing/2014/main" id="{5CD3F399-E004-4552-A95F-77CC7C90664E}"/>
                </a:ext>
              </a:extLst>
            </p:cNvPr>
            <p:cNvCxnSpPr>
              <a:cxnSpLocks/>
            </p:cNvCxnSpPr>
            <p:nvPr/>
          </p:nvCxnSpPr>
          <p:spPr>
            <a:xfrm>
              <a:off x="8358249" y="4672956"/>
              <a:ext cx="30972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9" name="ïṣľîďe">
              <a:extLst>
                <a:ext uri="{FF2B5EF4-FFF2-40B4-BE49-F238E27FC236}">
                  <a16:creationId xmlns:a16="http://schemas.microsoft.com/office/drawing/2014/main" id="{0FEA346D-F3C8-4FEF-9B9D-60D14DBDE770}"/>
                </a:ext>
              </a:extLst>
            </p:cNvPr>
            <p:cNvGrpSpPr/>
            <p:nvPr/>
          </p:nvGrpSpPr>
          <p:grpSpPr>
            <a:xfrm>
              <a:off x="-557292" y="1243980"/>
              <a:ext cx="5439359" cy="1396695"/>
              <a:chOff x="7194407" y="1243980"/>
              <a:chExt cx="5439359" cy="1396695"/>
            </a:xfrm>
          </p:grpSpPr>
          <p:sp>
            <p:nvSpPr>
              <p:cNvPr id="44" name="ïṩļiḋe">
                <a:extLst>
                  <a:ext uri="{FF2B5EF4-FFF2-40B4-BE49-F238E27FC236}">
                    <a16:creationId xmlns:a16="http://schemas.microsoft.com/office/drawing/2014/main" id="{69C22B76-85BE-4BC4-8009-082C6EA740CC}"/>
                  </a:ext>
                </a:extLst>
              </p:cNvPr>
              <p:cNvSpPr txBox="1"/>
              <p:nvPr/>
            </p:nvSpPr>
            <p:spPr>
              <a:xfrm>
                <a:off x="7194407" y="1243980"/>
                <a:ext cx="3097271" cy="449700"/>
              </a:xfrm>
              <a:prstGeom prst="rect">
                <a:avLst/>
              </a:prstGeom>
              <a:noFill/>
            </p:spPr>
            <p:txBody>
              <a:bodyPr wrap="square" lIns="91440" tIns="45720" rIns="91440" bIns="45720" anchor="ctr" anchorCtr="0">
                <a:normAutofit/>
              </a:bodyPr>
              <a:lstStyle/>
              <a:p>
                <a:pPr algn="ctr"/>
                <a:r>
                  <a:rPr lang="zh-CN" altLang="en-US" b="1" dirty="0">
                    <a:solidFill>
                      <a:srgbClr val="FF6D00"/>
                    </a:solidFill>
                  </a:rPr>
                  <a:t>资源分级</a:t>
                </a:r>
              </a:p>
            </p:txBody>
          </p:sp>
          <p:sp>
            <p:nvSpPr>
              <p:cNvPr id="45" name="iṧlïḑe">
                <a:extLst>
                  <a:ext uri="{FF2B5EF4-FFF2-40B4-BE49-F238E27FC236}">
                    <a16:creationId xmlns:a16="http://schemas.microsoft.com/office/drawing/2014/main" id="{3F118726-D428-44B5-BF52-889A7CC981B6}"/>
                  </a:ext>
                </a:extLst>
              </p:cNvPr>
              <p:cNvSpPr txBox="1"/>
              <p:nvPr/>
            </p:nvSpPr>
            <p:spPr>
              <a:xfrm>
                <a:off x="8211976" y="1706577"/>
                <a:ext cx="4421790" cy="934098"/>
              </a:xfrm>
              <a:prstGeom prst="rect">
                <a:avLst/>
              </a:prstGeom>
              <a:noFill/>
            </p:spPr>
            <p:txBody>
              <a:bodyPr wrap="square" lIns="91440" tIns="45720" rIns="91440" bIns="45720" anchor="t" anchorCtr="0">
                <a:noAutofit/>
              </a:bodyPr>
              <a:lstStyle/>
              <a:p>
                <a:pPr marL="171450" indent="-171450">
                  <a:buFont typeface="Wingdings" panose="05000000000000000000" pitchFamily="2" charset="2"/>
                  <a:buChar char="v"/>
                </a:pPr>
                <a:r>
                  <a:rPr lang="zh-CN" altLang="en-US" sz="1200" dirty="0"/>
                  <a:t>根据应用服务级别和重要程度对应用进行分级：</a:t>
                </a:r>
                <a:endParaRPr lang="en-US" altLang="zh-CN" sz="1200" dirty="0"/>
              </a:p>
              <a:p>
                <a:r>
                  <a:rPr lang="en-US" altLang="zh-CN"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FF0000"/>
                    </a:solidFill>
                    <a:latin typeface="Oracle Sans Light" panose="020B0403020204020204" pitchFamily="34" charset="0"/>
                    <a:cs typeface="Oracle Sans Light" panose="020B0403020204020204" pitchFamily="34" charset="0"/>
                  </a:rPr>
                  <a:t>PLATINUM</a:t>
                </a:r>
                <a:r>
                  <a:rPr lang="zh-CN" altLang="en-US" sz="1200" b="1" dirty="0">
                    <a:solidFill>
                      <a:srgbClr val="312D2A"/>
                    </a:solidFill>
                    <a:latin typeface="Oracle Sans Light" panose="020B0403020204020204" pitchFamily="34" charset="0"/>
                    <a:cs typeface="Oracle Sans Light" panose="020B0403020204020204" pitchFamily="34" charset="0"/>
                  </a:rPr>
                  <a:t>：</a:t>
                </a:r>
                <a:r>
                  <a:rPr lang="en-US" altLang="zh-CN" sz="1200" b="1" dirty="0">
                    <a:solidFill>
                      <a:srgbClr val="312D2A"/>
                    </a:solidFill>
                    <a:latin typeface="Oracle Sans Light" panose="020B0403020204020204" pitchFamily="34" charset="0"/>
                    <a:cs typeface="Oracle Sans Light" panose="020B0403020204020204" pitchFamily="34" charset="0"/>
                  </a:rPr>
                  <a:t>RAC with 2 DG  </a:t>
                </a:r>
              </a:p>
              <a:p>
                <a:r>
                  <a:rPr lang="en-US" altLang="zh-CN"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FF0000"/>
                    </a:solidFill>
                    <a:latin typeface="Oracle Sans Light" panose="020B0403020204020204" pitchFamily="34" charset="0"/>
                    <a:cs typeface="Oracle Sans Light" panose="020B0403020204020204" pitchFamily="34" charset="0"/>
                  </a:rPr>
                  <a:t>GOLD</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RAC with 1 DG</a:t>
                </a:r>
              </a:p>
              <a:p>
                <a:pPr marL="182880" lvl="1" indent="0">
                  <a:buNone/>
                </a:pPr>
                <a:r>
                  <a:rPr lang="en-US" altLang="zh-CN"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FF0000"/>
                    </a:solidFill>
                    <a:latin typeface="Oracle Sans Light" panose="020B0403020204020204" pitchFamily="34" charset="0"/>
                    <a:cs typeface="Oracle Sans Light" panose="020B0403020204020204" pitchFamily="34" charset="0"/>
                  </a:rPr>
                  <a:t>SILVER</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RAC</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one</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node</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with</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1</a:t>
                </a:r>
                <a:r>
                  <a:rPr lang="zh-CN" altLang="en-US" sz="1200" b="1" dirty="0">
                    <a:solidFill>
                      <a:srgbClr val="312D2A"/>
                    </a:solidFill>
                    <a:latin typeface="Oracle Sans Light" panose="020B0403020204020204" pitchFamily="34" charset="0"/>
                    <a:cs typeface="Oracle Sans Light" panose="020B0403020204020204" pitchFamily="34" charset="0"/>
                  </a:rPr>
                  <a:t> </a:t>
                </a:r>
                <a:r>
                  <a:rPr lang="en-US" altLang="zh-CN" sz="1200" b="1" dirty="0">
                    <a:solidFill>
                      <a:srgbClr val="312D2A"/>
                    </a:solidFill>
                    <a:latin typeface="Oracle Sans Light" panose="020B0403020204020204" pitchFamily="34" charset="0"/>
                    <a:cs typeface="Oracle Sans Light" panose="020B0403020204020204" pitchFamily="34" charset="0"/>
                  </a:rPr>
                  <a:t>DG</a:t>
                </a:r>
              </a:p>
            </p:txBody>
          </p:sp>
        </p:grpSp>
        <p:grpSp>
          <p:nvGrpSpPr>
            <p:cNvPr id="30" name="iSľíde">
              <a:extLst>
                <a:ext uri="{FF2B5EF4-FFF2-40B4-BE49-F238E27FC236}">
                  <a16:creationId xmlns:a16="http://schemas.microsoft.com/office/drawing/2014/main" id="{5AE291A0-4B58-4FFE-A323-FFD3E6CC4E58}"/>
                </a:ext>
              </a:extLst>
            </p:cNvPr>
            <p:cNvGrpSpPr/>
            <p:nvPr/>
          </p:nvGrpSpPr>
          <p:grpSpPr>
            <a:xfrm>
              <a:off x="-457765" y="2655928"/>
              <a:ext cx="4628567" cy="1222361"/>
              <a:chOff x="7293934" y="886337"/>
              <a:chExt cx="4628567" cy="1222361"/>
            </a:xfrm>
          </p:grpSpPr>
          <p:sp>
            <p:nvSpPr>
              <p:cNvPr id="42" name="iṧḷíďe">
                <a:extLst>
                  <a:ext uri="{FF2B5EF4-FFF2-40B4-BE49-F238E27FC236}">
                    <a16:creationId xmlns:a16="http://schemas.microsoft.com/office/drawing/2014/main" id="{70C6E843-C47E-4CAC-9B85-B1AD28ADF493}"/>
                  </a:ext>
                </a:extLst>
              </p:cNvPr>
              <p:cNvSpPr txBox="1"/>
              <p:nvPr/>
            </p:nvSpPr>
            <p:spPr>
              <a:xfrm>
                <a:off x="7293934" y="886337"/>
                <a:ext cx="3097271" cy="449700"/>
              </a:xfrm>
              <a:prstGeom prst="rect">
                <a:avLst/>
              </a:prstGeom>
              <a:noFill/>
            </p:spPr>
            <p:txBody>
              <a:bodyPr wrap="square" lIns="91440" tIns="45720" rIns="91440" bIns="45720" anchor="ctr" anchorCtr="0">
                <a:normAutofit/>
              </a:bodyPr>
              <a:lstStyle/>
              <a:p>
                <a:pPr algn="ctr"/>
                <a:r>
                  <a:rPr lang="zh-CN" altLang="en-US" b="1" dirty="0">
                    <a:solidFill>
                      <a:srgbClr val="FF6D00"/>
                    </a:solidFill>
                  </a:rPr>
                  <a:t>资源池定义</a:t>
                </a:r>
              </a:p>
            </p:txBody>
          </p:sp>
          <p:sp>
            <p:nvSpPr>
              <p:cNvPr id="43" name="î$ḷídê">
                <a:extLst>
                  <a:ext uri="{FF2B5EF4-FFF2-40B4-BE49-F238E27FC236}">
                    <a16:creationId xmlns:a16="http://schemas.microsoft.com/office/drawing/2014/main" id="{8523BAB4-DB6F-4423-9F9D-27609B6B3955}"/>
                  </a:ext>
                </a:extLst>
              </p:cNvPr>
              <p:cNvSpPr txBox="1"/>
              <p:nvPr/>
            </p:nvSpPr>
            <p:spPr>
              <a:xfrm>
                <a:off x="8216595" y="1254333"/>
                <a:ext cx="3705906" cy="854365"/>
              </a:xfrm>
              <a:prstGeom prst="rect">
                <a:avLst/>
              </a:prstGeom>
              <a:noFill/>
            </p:spPr>
            <p:txBody>
              <a:bodyPr wrap="square" lIns="91440" tIns="45720" rIns="91440" bIns="45720" anchor="t" anchorCtr="0">
                <a:noAutofit/>
              </a:bodyPr>
              <a:lstStyle/>
              <a:p>
                <a:pPr marL="171450" indent="-171450">
                  <a:buFont typeface="Wingdings" panose="05000000000000000000" pitchFamily="2" charset="2"/>
                  <a:buChar char="v"/>
                </a:pPr>
                <a:r>
                  <a:rPr lang="zh-CN" altLang="en-US" sz="1200" dirty="0"/>
                  <a:t>根据不同的用途构建不同的资源池</a:t>
                </a:r>
                <a:endParaRPr lang="en-US" altLang="zh-CN" sz="1200" dirty="0"/>
              </a:p>
              <a:p>
                <a:pPr marL="651510" lvl="1" indent="-285750"/>
                <a:r>
                  <a:rPr lang="en-US" altLang="zh-CN" sz="1200" dirty="0">
                    <a:solidFill>
                      <a:srgbClr val="FF0000"/>
                    </a:solidFill>
                  </a:rPr>
                  <a:t>ZHJ</a:t>
                </a:r>
                <a:r>
                  <a:rPr lang="zh-CN" altLang="en-US" sz="1200" dirty="0">
                    <a:solidFill>
                      <a:srgbClr val="FF0000"/>
                    </a:solidFill>
                  </a:rPr>
                  <a:t>、</a:t>
                </a:r>
                <a:r>
                  <a:rPr lang="en-US" altLang="zh-CN" sz="1200" dirty="0">
                    <a:solidFill>
                      <a:srgbClr val="FF0000"/>
                    </a:solidFill>
                  </a:rPr>
                  <a:t>IFC</a:t>
                </a:r>
                <a:r>
                  <a:rPr lang="zh-CN" altLang="en-US" sz="1200" dirty="0">
                    <a:solidFill>
                      <a:srgbClr val="FF0000"/>
                    </a:solidFill>
                  </a:rPr>
                  <a:t>、</a:t>
                </a:r>
                <a:r>
                  <a:rPr lang="en-US" altLang="zh-CN" sz="1200" dirty="0">
                    <a:solidFill>
                      <a:srgbClr val="FF0000"/>
                    </a:solidFill>
                  </a:rPr>
                  <a:t>NHC </a:t>
                </a:r>
                <a:r>
                  <a:rPr lang="zh-CN" altLang="en-US" sz="1200" dirty="0">
                    <a:solidFill>
                      <a:srgbClr val="FF0000"/>
                    </a:solidFill>
                  </a:rPr>
                  <a:t>生产资源池</a:t>
                </a:r>
                <a:endParaRPr lang="en-US" altLang="zh-CN" sz="1200" dirty="0">
                  <a:solidFill>
                    <a:srgbClr val="FF0000"/>
                  </a:solidFill>
                </a:endParaRPr>
              </a:p>
              <a:p>
                <a:pPr marL="651510" lvl="1" indent="-285750"/>
                <a:r>
                  <a:rPr lang="en-US" altLang="zh-CN" sz="1200" dirty="0">
                    <a:solidFill>
                      <a:srgbClr val="FF0000"/>
                    </a:solidFill>
                  </a:rPr>
                  <a:t>NHC  UAT</a:t>
                </a:r>
                <a:r>
                  <a:rPr lang="zh-CN" altLang="en-US" sz="1200" dirty="0">
                    <a:solidFill>
                      <a:srgbClr val="FF0000"/>
                    </a:solidFill>
                  </a:rPr>
                  <a:t>资源池</a:t>
                </a:r>
                <a:endParaRPr lang="en-US" altLang="zh-CN" sz="1200" dirty="0">
                  <a:solidFill>
                    <a:srgbClr val="FF0000"/>
                  </a:solidFill>
                </a:endParaRPr>
              </a:p>
              <a:p>
                <a:pPr marL="171450" indent="-171450">
                  <a:buFont typeface="Wingdings" panose="05000000000000000000" pitchFamily="2" charset="2"/>
                  <a:buChar char="v"/>
                </a:pPr>
                <a:r>
                  <a:rPr lang="zh-CN" altLang="en-US" sz="1200" dirty="0"/>
                  <a:t>根据应用要求</a:t>
                </a:r>
                <a:r>
                  <a:rPr lang="en-US" altLang="zh-CN" sz="1200" dirty="0"/>
                  <a:t>,</a:t>
                </a:r>
                <a:r>
                  <a:rPr lang="zh-CN" altLang="en-US" sz="1200" dirty="0"/>
                  <a:t>分为</a:t>
                </a:r>
                <a:r>
                  <a:rPr lang="en-US" altLang="zh-CN" sz="1200" dirty="0">
                    <a:solidFill>
                      <a:srgbClr val="FF0000"/>
                    </a:solidFill>
                  </a:rPr>
                  <a:t>AL32UTF8</a:t>
                </a:r>
                <a:r>
                  <a:rPr lang="zh-CN" altLang="en-US" sz="1200" dirty="0">
                    <a:solidFill>
                      <a:srgbClr val="FF0000"/>
                    </a:solidFill>
                  </a:rPr>
                  <a:t>和</a:t>
                </a:r>
                <a:r>
                  <a:rPr lang="en-US" altLang="zh-CN" sz="1200" dirty="0">
                    <a:solidFill>
                      <a:srgbClr val="FF0000"/>
                    </a:solidFill>
                  </a:rPr>
                  <a:t>ZHS16GBK</a:t>
                </a:r>
                <a:endParaRPr lang="en-US" altLang="zh-CN" sz="1200" dirty="0"/>
              </a:p>
              <a:p>
                <a:pPr marL="171450" indent="-171450">
                  <a:buFont typeface="Wingdings" panose="05000000000000000000" pitchFamily="2" charset="2"/>
                  <a:buChar char="v"/>
                </a:pPr>
                <a:r>
                  <a:rPr lang="zh-CN" altLang="en-US" sz="1200" dirty="0"/>
                  <a:t>定义不同等级应用的数据库能力要求资源及性能需求：</a:t>
                </a:r>
                <a:r>
                  <a:rPr lang="en-US" altLang="zh-CN" sz="1200" dirty="0"/>
                  <a:t> </a:t>
                </a:r>
                <a:r>
                  <a:rPr lang="zh-CN" altLang="en-US" sz="1200" dirty="0"/>
                  <a:t>一期暂时定义一个</a:t>
                </a:r>
                <a:r>
                  <a:rPr lang="en-US" altLang="zh-CN" sz="1200" dirty="0"/>
                  <a:t>Pattern</a:t>
                </a:r>
              </a:p>
              <a:p>
                <a:pPr lvl="1" indent="0">
                  <a:buNone/>
                </a:pPr>
                <a:r>
                  <a:rPr lang="en-US" altLang="zh-CN" sz="1200" b="1" dirty="0">
                    <a:solidFill>
                      <a:srgbClr val="FF0000"/>
                    </a:solidFill>
                  </a:rPr>
                  <a:t>CPUs</a:t>
                </a:r>
                <a:r>
                  <a:rPr lang="zh-CN" altLang="en-US" sz="1200" b="1" dirty="0">
                    <a:solidFill>
                      <a:srgbClr val="FF0000"/>
                    </a:solidFill>
                  </a:rPr>
                  <a:t>：</a:t>
                </a:r>
                <a:r>
                  <a:rPr lang="en-US" altLang="zh-CN" sz="1200" b="1" dirty="0">
                    <a:solidFill>
                      <a:srgbClr val="FF0000"/>
                    </a:solidFill>
                  </a:rPr>
                  <a:t>2</a:t>
                </a:r>
              </a:p>
              <a:p>
                <a:pPr lvl="1" indent="0">
                  <a:buNone/>
                </a:pPr>
                <a:r>
                  <a:rPr lang="en-US" altLang="zh-CN" sz="1200" b="1" dirty="0">
                    <a:solidFill>
                      <a:srgbClr val="FF0000"/>
                    </a:solidFill>
                  </a:rPr>
                  <a:t>SGA:12G  </a:t>
                </a:r>
                <a:r>
                  <a:rPr lang="zh-CN" altLang="en-US" sz="1200" b="1" dirty="0">
                    <a:solidFill>
                      <a:srgbClr val="FF0000"/>
                    </a:solidFill>
                  </a:rPr>
                  <a:t>；</a:t>
                </a:r>
                <a:r>
                  <a:rPr lang="en-US" altLang="zh-CN" sz="1200" b="1" dirty="0">
                    <a:solidFill>
                      <a:srgbClr val="FF0000"/>
                    </a:solidFill>
                  </a:rPr>
                  <a:t> PGA:4G </a:t>
                </a:r>
                <a:r>
                  <a:rPr lang="zh-CN" altLang="en-US" sz="1200" b="1" dirty="0">
                    <a:solidFill>
                      <a:srgbClr val="FF0000"/>
                    </a:solidFill>
                  </a:rPr>
                  <a:t>；</a:t>
                </a:r>
                <a:r>
                  <a:rPr lang="en-US" altLang="zh-CN" sz="1200" b="1" dirty="0">
                    <a:solidFill>
                      <a:srgbClr val="FF0000"/>
                    </a:solidFill>
                  </a:rPr>
                  <a:t>  Sessions:900</a:t>
                </a:r>
              </a:p>
            </p:txBody>
          </p:sp>
        </p:grpSp>
        <p:grpSp>
          <p:nvGrpSpPr>
            <p:cNvPr id="31" name="išļiḍe">
              <a:extLst>
                <a:ext uri="{FF2B5EF4-FFF2-40B4-BE49-F238E27FC236}">
                  <a16:creationId xmlns:a16="http://schemas.microsoft.com/office/drawing/2014/main" id="{A78BE182-8714-4E5F-94FB-4804383F6E3A}"/>
                </a:ext>
              </a:extLst>
            </p:cNvPr>
            <p:cNvGrpSpPr/>
            <p:nvPr/>
          </p:nvGrpSpPr>
          <p:grpSpPr>
            <a:xfrm>
              <a:off x="-557291" y="4720639"/>
              <a:ext cx="5238337" cy="1371343"/>
              <a:chOff x="7194408" y="1181457"/>
              <a:chExt cx="5238337" cy="1371343"/>
            </a:xfrm>
          </p:grpSpPr>
          <p:sp>
            <p:nvSpPr>
              <p:cNvPr id="40" name="íS1iḍê">
                <a:extLst>
                  <a:ext uri="{FF2B5EF4-FFF2-40B4-BE49-F238E27FC236}">
                    <a16:creationId xmlns:a16="http://schemas.microsoft.com/office/drawing/2014/main" id="{9CCCBF87-9225-442E-ADC5-5C0917D8C504}"/>
                  </a:ext>
                </a:extLst>
              </p:cNvPr>
              <p:cNvSpPr txBox="1"/>
              <p:nvPr/>
            </p:nvSpPr>
            <p:spPr>
              <a:xfrm>
                <a:off x="7194408" y="1181457"/>
                <a:ext cx="3097271" cy="449700"/>
              </a:xfrm>
              <a:prstGeom prst="rect">
                <a:avLst/>
              </a:prstGeom>
              <a:noFill/>
            </p:spPr>
            <p:txBody>
              <a:bodyPr wrap="square" lIns="91440" tIns="45720" rIns="91440" bIns="45720" anchor="ctr" anchorCtr="0">
                <a:normAutofit/>
              </a:bodyPr>
              <a:lstStyle/>
              <a:p>
                <a:pPr algn="ctr"/>
                <a:r>
                  <a:rPr lang="zh-CN" altLang="en-US" b="1" dirty="0">
                    <a:solidFill>
                      <a:srgbClr val="FF6D00"/>
                    </a:solidFill>
                  </a:rPr>
                  <a:t>容灾规划</a:t>
                </a:r>
              </a:p>
            </p:txBody>
          </p:sp>
          <p:sp>
            <p:nvSpPr>
              <p:cNvPr id="41" name="îṡ1iḋé">
                <a:extLst>
                  <a:ext uri="{FF2B5EF4-FFF2-40B4-BE49-F238E27FC236}">
                    <a16:creationId xmlns:a16="http://schemas.microsoft.com/office/drawing/2014/main" id="{F5233CDC-4775-4C80-96BA-B6D9E2EA570F}"/>
                  </a:ext>
                </a:extLst>
              </p:cNvPr>
              <p:cNvSpPr txBox="1"/>
              <p:nvPr/>
            </p:nvSpPr>
            <p:spPr>
              <a:xfrm>
                <a:off x="7878170" y="1643477"/>
                <a:ext cx="4554575" cy="909323"/>
              </a:xfrm>
              <a:prstGeom prst="rect">
                <a:avLst/>
              </a:prstGeom>
              <a:noFill/>
            </p:spPr>
            <p:txBody>
              <a:bodyPr wrap="square" lIns="91440" tIns="45720" rIns="91440" bIns="45720" anchor="t" anchorCtr="0">
                <a:noAutofit/>
              </a:bodyPr>
              <a:lstStyle/>
              <a:p>
                <a:pPr marL="651510" lvl="1" indent="-285750">
                  <a:buFont typeface="Wingdings" panose="05000000000000000000" pitchFamily="2" charset="2"/>
                  <a:buChar char="v"/>
                </a:pPr>
                <a:r>
                  <a:rPr lang="en-US" altLang="zh-CN" sz="1400" dirty="0">
                    <a:solidFill>
                      <a:srgbClr val="FF0000"/>
                    </a:solidFill>
                  </a:rPr>
                  <a:t>RAC </a:t>
                </a:r>
                <a:r>
                  <a:rPr lang="zh-CN" altLang="en-US" sz="1400" dirty="0">
                    <a:solidFill>
                      <a:srgbClr val="FF0000"/>
                    </a:solidFill>
                  </a:rPr>
                  <a:t>和 </a:t>
                </a:r>
                <a:r>
                  <a:rPr lang="en-US" altLang="zh-CN" sz="1400" dirty="0">
                    <a:solidFill>
                      <a:srgbClr val="FF0000"/>
                    </a:solidFill>
                  </a:rPr>
                  <a:t>RAC one node</a:t>
                </a:r>
                <a:r>
                  <a:rPr lang="zh-CN" altLang="en-US" sz="1400" dirty="0"/>
                  <a:t>：</a:t>
                </a:r>
                <a:endParaRPr lang="en-US" altLang="zh-CN" sz="1400" dirty="0"/>
              </a:p>
              <a:p>
                <a:pPr lvl="2" indent="0">
                  <a:buNone/>
                </a:pPr>
                <a:r>
                  <a:rPr lang="zh-CN" altLang="en-US" sz="1400" dirty="0"/>
                  <a:t> 主：</a:t>
                </a:r>
                <a:r>
                  <a:rPr lang="en-US" altLang="zh-CN" sz="1400" dirty="0"/>
                  <a:t>ZHJ  -&gt;</a:t>
                </a:r>
                <a:r>
                  <a:rPr lang="zh-CN" altLang="en-US" sz="1400" dirty="0"/>
                  <a:t> 备：</a:t>
                </a:r>
                <a:r>
                  <a:rPr lang="en-US" altLang="zh-CN" sz="1400" dirty="0"/>
                  <a:t>IFC</a:t>
                </a:r>
                <a:r>
                  <a:rPr lang="zh-CN" altLang="en-US" sz="1400" dirty="0"/>
                  <a:t>、</a:t>
                </a:r>
                <a:r>
                  <a:rPr lang="en-US" altLang="zh-CN" sz="1400" dirty="0"/>
                  <a:t>NHC    </a:t>
                </a:r>
                <a:r>
                  <a:rPr lang="zh-CN" altLang="en-US" sz="1400" dirty="0">
                    <a:solidFill>
                      <a:srgbClr val="FF0000"/>
                    </a:solidFill>
                  </a:rPr>
                  <a:t>两地三中心</a:t>
                </a:r>
                <a:endParaRPr lang="en-US" altLang="zh-CN" sz="1400" dirty="0">
                  <a:solidFill>
                    <a:srgbClr val="FF0000"/>
                  </a:solidFill>
                </a:endParaRPr>
              </a:p>
              <a:p>
                <a:pPr lvl="2" indent="0">
                  <a:buNone/>
                </a:pPr>
                <a:r>
                  <a:rPr lang="zh-CN" altLang="en-US" sz="1400" dirty="0"/>
                  <a:t> 主：</a:t>
                </a:r>
                <a:r>
                  <a:rPr lang="en-US" altLang="zh-CN" sz="1400" dirty="0"/>
                  <a:t>ZHJ  -&gt; </a:t>
                </a:r>
                <a:r>
                  <a:rPr lang="zh-CN" altLang="en-US" sz="1400" dirty="0"/>
                  <a:t>备：</a:t>
                </a:r>
                <a:r>
                  <a:rPr lang="en-US" altLang="zh-CN" sz="1400" dirty="0"/>
                  <a:t>IFC</a:t>
                </a:r>
              </a:p>
              <a:p>
                <a:pPr lvl="2" indent="0">
                  <a:buNone/>
                </a:pPr>
                <a:r>
                  <a:rPr lang="zh-CN" altLang="en-US" sz="1400" dirty="0"/>
                  <a:t> 主：</a:t>
                </a:r>
                <a:r>
                  <a:rPr lang="en-US" altLang="zh-CN" sz="1400" dirty="0"/>
                  <a:t>ZHJ  -&gt; </a:t>
                </a:r>
                <a:r>
                  <a:rPr lang="zh-CN" altLang="en-US" sz="1400" dirty="0"/>
                  <a:t>备：</a:t>
                </a:r>
                <a:r>
                  <a:rPr lang="en-US" altLang="zh-CN" sz="1400" dirty="0"/>
                  <a:t>NHC</a:t>
                </a:r>
              </a:p>
              <a:p>
                <a:pPr lvl="2" indent="0">
                  <a:buNone/>
                </a:pPr>
                <a:r>
                  <a:rPr lang="zh-CN" altLang="en-US" sz="1400" dirty="0"/>
                  <a:t> 主：</a:t>
                </a:r>
                <a:r>
                  <a:rPr lang="en-US" altLang="zh-CN" sz="1400" dirty="0"/>
                  <a:t>IFC    -&gt; </a:t>
                </a:r>
                <a:r>
                  <a:rPr lang="zh-CN" altLang="en-US" sz="1400" dirty="0"/>
                  <a:t>备：</a:t>
                </a:r>
                <a:r>
                  <a:rPr lang="en-US" altLang="zh-CN" sz="1400" dirty="0"/>
                  <a:t>NHC</a:t>
                </a:r>
              </a:p>
              <a:p>
                <a:pPr lvl="2" indent="0">
                  <a:buNone/>
                </a:pPr>
                <a:r>
                  <a:rPr lang="zh-CN" altLang="en-US" sz="1400" dirty="0"/>
                  <a:t> 主：</a:t>
                </a:r>
                <a:r>
                  <a:rPr lang="en-US" altLang="zh-CN" sz="1400" dirty="0"/>
                  <a:t>IFC    -&gt; </a:t>
                </a:r>
                <a:r>
                  <a:rPr lang="zh-CN" altLang="en-US" sz="1400" dirty="0"/>
                  <a:t>备：</a:t>
                </a:r>
                <a:r>
                  <a:rPr lang="en-US" altLang="zh-CN" sz="1400" dirty="0"/>
                  <a:t>ZHJ</a:t>
                </a:r>
              </a:p>
            </p:txBody>
          </p:sp>
        </p:grpSp>
        <p:cxnSp>
          <p:nvCxnSpPr>
            <p:cNvPr id="36" name="直接连接符 27">
              <a:extLst>
                <a:ext uri="{FF2B5EF4-FFF2-40B4-BE49-F238E27FC236}">
                  <a16:creationId xmlns:a16="http://schemas.microsoft.com/office/drawing/2014/main" id="{4583E00B-BAD5-4F77-80A5-843ACCBF4DDE}"/>
                </a:ext>
              </a:extLst>
            </p:cNvPr>
            <p:cNvCxnSpPr>
              <a:cxnSpLocks/>
            </p:cNvCxnSpPr>
            <p:nvPr/>
          </p:nvCxnSpPr>
          <p:spPr>
            <a:xfrm>
              <a:off x="669925" y="2611835"/>
              <a:ext cx="30972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28">
              <a:extLst>
                <a:ext uri="{FF2B5EF4-FFF2-40B4-BE49-F238E27FC236}">
                  <a16:creationId xmlns:a16="http://schemas.microsoft.com/office/drawing/2014/main" id="{FD848DB6-4C0F-4CEC-8860-4043C2559AF1}"/>
                </a:ext>
              </a:extLst>
            </p:cNvPr>
            <p:cNvCxnSpPr>
              <a:cxnSpLocks/>
            </p:cNvCxnSpPr>
            <p:nvPr/>
          </p:nvCxnSpPr>
          <p:spPr>
            <a:xfrm>
              <a:off x="639698" y="4697685"/>
              <a:ext cx="30972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38" name="îŝľîďè">
              <a:extLst>
                <a:ext uri="{FF2B5EF4-FFF2-40B4-BE49-F238E27FC236}">
                  <a16:creationId xmlns:a16="http://schemas.microsoft.com/office/drawing/2014/main" id="{6416AB5F-2F34-48AA-9E46-7E946E4BC0F8}"/>
                </a:ext>
              </a:extLst>
            </p:cNvPr>
            <p:cNvSpPr/>
            <p:nvPr/>
          </p:nvSpPr>
          <p:spPr bwMode="auto">
            <a:xfrm>
              <a:off x="7447748" y="3421076"/>
              <a:ext cx="464344" cy="464323"/>
            </a:xfrm>
            <a:custGeom>
              <a:avLst/>
              <a:gdLst>
                <a:gd name="connsiteX0" fmla="*/ 150396 w 464344"/>
                <a:gd name="connsiteY0" fmla="*/ 277596 h 464323"/>
                <a:gd name="connsiteX1" fmla="*/ 33343 w 464344"/>
                <a:gd name="connsiteY1" fmla="*/ 394650 h 464323"/>
                <a:gd name="connsiteX2" fmla="*/ 33472 w 464344"/>
                <a:gd name="connsiteY2" fmla="*/ 394757 h 464323"/>
                <a:gd name="connsiteX3" fmla="*/ 25604 w 464344"/>
                <a:gd name="connsiteY3" fmla="*/ 413137 h 464323"/>
                <a:gd name="connsiteX4" fmla="*/ 51207 w 464344"/>
                <a:gd name="connsiteY4" fmla="*/ 438719 h 464323"/>
                <a:gd name="connsiteX5" fmla="*/ 69566 w 464344"/>
                <a:gd name="connsiteY5" fmla="*/ 430851 h 464323"/>
                <a:gd name="connsiteX6" fmla="*/ 186598 w 464344"/>
                <a:gd name="connsiteY6" fmla="*/ 313841 h 464323"/>
                <a:gd name="connsiteX7" fmla="*/ 150396 w 464344"/>
                <a:gd name="connsiteY7" fmla="*/ 277596 h 464323"/>
                <a:gd name="connsiteX8" fmla="*/ 290354 w 464344"/>
                <a:gd name="connsiteY8" fmla="*/ 72231 h 464323"/>
                <a:gd name="connsiteX9" fmla="*/ 297651 w 464344"/>
                <a:gd name="connsiteY9" fmla="*/ 79481 h 464323"/>
                <a:gd name="connsiteX10" fmla="*/ 290354 w 464344"/>
                <a:gd name="connsiteY10" fmla="*/ 86730 h 464323"/>
                <a:gd name="connsiteX11" fmla="*/ 202723 w 464344"/>
                <a:gd name="connsiteY11" fmla="*/ 173726 h 464323"/>
                <a:gd name="connsiteX12" fmla="*/ 195421 w 464344"/>
                <a:gd name="connsiteY12" fmla="*/ 180975 h 464323"/>
                <a:gd name="connsiteX13" fmla="*/ 188118 w 464344"/>
                <a:gd name="connsiteY13" fmla="*/ 173726 h 464323"/>
                <a:gd name="connsiteX14" fmla="*/ 290354 w 464344"/>
                <a:gd name="connsiteY14" fmla="*/ 72231 h 464323"/>
                <a:gd name="connsiteX15" fmla="*/ 290194 w 464344"/>
                <a:gd name="connsiteY15" fmla="*/ 29022 h 464323"/>
                <a:gd name="connsiteX16" fmla="*/ 145086 w 464344"/>
                <a:gd name="connsiteY16" fmla="*/ 174129 h 464323"/>
                <a:gd name="connsiteX17" fmla="*/ 290194 w 464344"/>
                <a:gd name="connsiteY17" fmla="*/ 319237 h 464323"/>
                <a:gd name="connsiteX18" fmla="*/ 435301 w 464344"/>
                <a:gd name="connsiteY18" fmla="*/ 174129 h 464323"/>
                <a:gd name="connsiteX19" fmla="*/ 290194 w 464344"/>
                <a:gd name="connsiteY19" fmla="*/ 29022 h 464323"/>
                <a:gd name="connsiteX20" fmla="*/ 290194 w 464344"/>
                <a:gd name="connsiteY20" fmla="*/ 0 h 464323"/>
                <a:gd name="connsiteX21" fmla="*/ 464344 w 464344"/>
                <a:gd name="connsiteY21" fmla="*/ 174129 h 464323"/>
                <a:gd name="connsiteX22" fmla="*/ 290194 w 464344"/>
                <a:gd name="connsiteY22" fmla="*/ 348258 h 464323"/>
                <a:gd name="connsiteX23" fmla="*/ 208697 w 464344"/>
                <a:gd name="connsiteY23" fmla="*/ 327943 h 464323"/>
                <a:gd name="connsiteX24" fmla="*/ 87667 w 464344"/>
                <a:gd name="connsiteY24" fmla="*/ 448952 h 464323"/>
                <a:gd name="connsiteX25" fmla="*/ 87688 w 464344"/>
                <a:gd name="connsiteY25" fmla="*/ 448973 h 464323"/>
                <a:gd name="connsiteX26" fmla="*/ 51207 w 464344"/>
                <a:gd name="connsiteY26" fmla="*/ 464323 h 464323"/>
                <a:gd name="connsiteX27" fmla="*/ 0 w 464344"/>
                <a:gd name="connsiteY27" fmla="*/ 413137 h 464323"/>
                <a:gd name="connsiteX28" fmla="*/ 15328 w 464344"/>
                <a:gd name="connsiteY28" fmla="*/ 376635 h 464323"/>
                <a:gd name="connsiteX29" fmla="*/ 15242 w 464344"/>
                <a:gd name="connsiteY29" fmla="*/ 376527 h 464323"/>
                <a:gd name="connsiteX30" fmla="*/ 136315 w 464344"/>
                <a:gd name="connsiteY30" fmla="*/ 255475 h 464323"/>
                <a:gd name="connsiteX31" fmla="*/ 116065 w 464344"/>
                <a:gd name="connsiteY31" fmla="*/ 174129 h 464323"/>
                <a:gd name="connsiteX32" fmla="*/ 290194 w 464344"/>
                <a:gd name="connsiteY32" fmla="*/ 0 h 46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4344" h="464323">
                  <a:moveTo>
                    <a:pt x="150396" y="277596"/>
                  </a:moveTo>
                  <a:lnTo>
                    <a:pt x="33343" y="394650"/>
                  </a:lnTo>
                  <a:lnTo>
                    <a:pt x="33472" y="394757"/>
                  </a:lnTo>
                  <a:cubicBezTo>
                    <a:pt x="28635" y="399422"/>
                    <a:pt x="25604" y="405893"/>
                    <a:pt x="25604" y="413137"/>
                  </a:cubicBezTo>
                  <a:cubicBezTo>
                    <a:pt x="25604" y="427261"/>
                    <a:pt x="37062" y="438719"/>
                    <a:pt x="51207" y="438719"/>
                  </a:cubicBezTo>
                  <a:cubicBezTo>
                    <a:pt x="58430" y="438719"/>
                    <a:pt x="64901" y="435667"/>
                    <a:pt x="69566" y="430851"/>
                  </a:cubicBezTo>
                  <a:cubicBezTo>
                    <a:pt x="69566" y="430851"/>
                    <a:pt x="186598" y="313841"/>
                    <a:pt x="186598" y="313841"/>
                  </a:cubicBezTo>
                  <a:cubicBezTo>
                    <a:pt x="172818" y="303587"/>
                    <a:pt x="160629" y="291397"/>
                    <a:pt x="150396" y="277596"/>
                  </a:cubicBezTo>
                  <a:close/>
                  <a:moveTo>
                    <a:pt x="290354" y="72231"/>
                  </a:moveTo>
                  <a:cubicBezTo>
                    <a:pt x="294385" y="72231"/>
                    <a:pt x="297651" y="75478"/>
                    <a:pt x="297651" y="79481"/>
                  </a:cubicBezTo>
                  <a:cubicBezTo>
                    <a:pt x="297651" y="83478"/>
                    <a:pt x="294385" y="86730"/>
                    <a:pt x="290354" y="86730"/>
                  </a:cubicBezTo>
                  <a:cubicBezTo>
                    <a:pt x="241959" y="86730"/>
                    <a:pt x="202723" y="125687"/>
                    <a:pt x="202723" y="173726"/>
                  </a:cubicBezTo>
                  <a:cubicBezTo>
                    <a:pt x="202723" y="177723"/>
                    <a:pt x="199452" y="180975"/>
                    <a:pt x="195421" y="180975"/>
                  </a:cubicBezTo>
                  <a:cubicBezTo>
                    <a:pt x="191384" y="180975"/>
                    <a:pt x="188118" y="177723"/>
                    <a:pt x="188118" y="173726"/>
                  </a:cubicBezTo>
                  <a:cubicBezTo>
                    <a:pt x="188118" y="117667"/>
                    <a:pt x="233886" y="72231"/>
                    <a:pt x="290354" y="72231"/>
                  </a:cubicBezTo>
                  <a:close/>
                  <a:moveTo>
                    <a:pt x="290194" y="29022"/>
                  </a:moveTo>
                  <a:cubicBezTo>
                    <a:pt x="210073" y="29022"/>
                    <a:pt x="145086" y="93987"/>
                    <a:pt x="145086" y="174129"/>
                  </a:cubicBezTo>
                  <a:cubicBezTo>
                    <a:pt x="145086" y="254250"/>
                    <a:pt x="210073" y="319237"/>
                    <a:pt x="290194" y="319237"/>
                  </a:cubicBezTo>
                  <a:cubicBezTo>
                    <a:pt x="370336" y="319237"/>
                    <a:pt x="435301" y="254250"/>
                    <a:pt x="435301" y="174129"/>
                  </a:cubicBezTo>
                  <a:cubicBezTo>
                    <a:pt x="435301" y="93987"/>
                    <a:pt x="370336" y="29022"/>
                    <a:pt x="290194" y="29022"/>
                  </a:cubicBezTo>
                  <a:close/>
                  <a:moveTo>
                    <a:pt x="290194" y="0"/>
                  </a:moveTo>
                  <a:cubicBezTo>
                    <a:pt x="386373" y="0"/>
                    <a:pt x="464344" y="77950"/>
                    <a:pt x="464344" y="174129"/>
                  </a:cubicBezTo>
                  <a:cubicBezTo>
                    <a:pt x="464344" y="270287"/>
                    <a:pt x="386373" y="348258"/>
                    <a:pt x="290194" y="348258"/>
                  </a:cubicBezTo>
                  <a:cubicBezTo>
                    <a:pt x="260721" y="348258"/>
                    <a:pt x="233011" y="340863"/>
                    <a:pt x="208697" y="327943"/>
                  </a:cubicBezTo>
                  <a:lnTo>
                    <a:pt x="87667" y="448952"/>
                  </a:lnTo>
                  <a:lnTo>
                    <a:pt x="87688" y="448973"/>
                  </a:lnTo>
                  <a:cubicBezTo>
                    <a:pt x="78401" y="458454"/>
                    <a:pt x="65503" y="464323"/>
                    <a:pt x="51207" y="464323"/>
                  </a:cubicBezTo>
                  <a:cubicBezTo>
                    <a:pt x="22916" y="464323"/>
                    <a:pt x="0" y="441406"/>
                    <a:pt x="0" y="413137"/>
                  </a:cubicBezTo>
                  <a:cubicBezTo>
                    <a:pt x="0" y="398820"/>
                    <a:pt x="5891" y="385943"/>
                    <a:pt x="15328" y="376635"/>
                  </a:cubicBezTo>
                  <a:lnTo>
                    <a:pt x="15242" y="376527"/>
                  </a:lnTo>
                  <a:lnTo>
                    <a:pt x="136315" y="255475"/>
                  </a:lnTo>
                  <a:cubicBezTo>
                    <a:pt x="123438" y="231183"/>
                    <a:pt x="116065" y="203516"/>
                    <a:pt x="116065" y="174129"/>
                  </a:cubicBezTo>
                  <a:cubicBezTo>
                    <a:pt x="116065" y="77950"/>
                    <a:pt x="194036" y="0"/>
                    <a:pt x="290194" y="0"/>
                  </a:cubicBezTo>
                  <a:close/>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sp>
          <p:nvSpPr>
            <p:cNvPr id="39" name="ïšlîḓê">
              <a:extLst>
                <a:ext uri="{FF2B5EF4-FFF2-40B4-BE49-F238E27FC236}">
                  <a16:creationId xmlns:a16="http://schemas.microsoft.com/office/drawing/2014/main" id="{57342CA1-4B38-449E-A79F-6B746F08E1A8}"/>
                </a:ext>
              </a:extLst>
            </p:cNvPr>
            <p:cNvSpPr/>
            <p:nvPr/>
          </p:nvSpPr>
          <p:spPr bwMode="auto">
            <a:xfrm>
              <a:off x="4981292" y="4784473"/>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ctr">
              <a:normAutofit/>
            </a:bodyPr>
            <a:lstStyle/>
            <a:p>
              <a:pPr algn="ctr"/>
              <a:endParaRPr/>
            </a:p>
          </p:txBody>
        </p:sp>
      </p:grpSp>
      <p:sp>
        <p:nvSpPr>
          <p:cNvPr id="53" name="矩形 78">
            <a:extLst>
              <a:ext uri="{FF2B5EF4-FFF2-40B4-BE49-F238E27FC236}">
                <a16:creationId xmlns:a16="http://schemas.microsoft.com/office/drawing/2014/main" id="{A0820278-BC1A-4901-AA95-4C6E484E6958}"/>
              </a:ext>
            </a:extLst>
          </p:cNvPr>
          <p:cNvSpPr/>
          <p:nvPr/>
        </p:nvSpPr>
        <p:spPr>
          <a:xfrm>
            <a:off x="5024636" y="2756184"/>
            <a:ext cx="2113054" cy="1754326"/>
          </a:xfrm>
          <a:prstGeom prst="rect">
            <a:avLst/>
          </a:prstGeom>
        </p:spPr>
        <p:txBody>
          <a:bodyPr wrap="square">
            <a:spAutoFit/>
          </a:bodyPr>
          <a:lstStyle/>
          <a:p>
            <a:pPr algn="ctr"/>
            <a:r>
              <a:rPr lang="en-US" altLang="zh-CN" b="1" dirty="0">
                <a:solidFill>
                  <a:schemeClr val="bg1"/>
                </a:solidFill>
              </a:rPr>
              <a:t>OEM DBaaS</a:t>
            </a:r>
            <a:r>
              <a:rPr lang="zh-CN" altLang="en-US" b="1" dirty="0">
                <a:solidFill>
                  <a:schemeClr val="bg1"/>
                </a:solidFill>
              </a:rPr>
              <a:t>平台</a:t>
            </a:r>
            <a:endParaRPr lang="en-US" altLang="zh-CN" b="1" dirty="0">
              <a:solidFill>
                <a:schemeClr val="bg1"/>
              </a:solidFill>
            </a:endParaRPr>
          </a:p>
          <a:p>
            <a:pPr algn="ctr"/>
            <a:r>
              <a:rPr lang="zh-CN" altLang="en-US" b="1" dirty="0">
                <a:solidFill>
                  <a:schemeClr val="bg1"/>
                </a:solidFill>
              </a:rPr>
              <a:t>服务目录</a:t>
            </a:r>
            <a:endParaRPr lang="en-US" altLang="zh-CN" b="1" dirty="0">
              <a:solidFill>
                <a:schemeClr val="bg1"/>
              </a:solidFill>
            </a:endParaRPr>
          </a:p>
          <a:p>
            <a:pPr algn="ctr"/>
            <a:r>
              <a:rPr lang="zh-CN" altLang="en-US" b="1" dirty="0">
                <a:solidFill>
                  <a:schemeClr val="bg1"/>
                </a:solidFill>
              </a:rPr>
              <a:t>自服务门户</a:t>
            </a:r>
            <a:endParaRPr lang="en-US" altLang="zh-CN" b="1" dirty="0">
              <a:solidFill>
                <a:schemeClr val="bg1"/>
              </a:solidFill>
            </a:endParaRPr>
          </a:p>
          <a:p>
            <a:pPr algn="ctr"/>
            <a:r>
              <a:rPr lang="zh-CN" altLang="en-US" b="1" dirty="0">
                <a:solidFill>
                  <a:schemeClr val="bg1"/>
                </a:solidFill>
              </a:rPr>
              <a:t>资源池功能</a:t>
            </a:r>
            <a:endParaRPr lang="en-US" altLang="zh-CN" b="1" dirty="0">
              <a:solidFill>
                <a:schemeClr val="bg1"/>
              </a:solidFill>
            </a:endParaRPr>
          </a:p>
          <a:p>
            <a:pPr algn="ctr"/>
            <a:endParaRPr lang="en-US" altLang="zh-CN" b="1" dirty="0">
              <a:solidFill>
                <a:schemeClr val="bg1"/>
              </a:solidFill>
            </a:endParaRPr>
          </a:p>
          <a:p>
            <a:endParaRPr lang="zh-CN" altLang="en-US" b="1" dirty="0">
              <a:solidFill>
                <a:schemeClr val="bg1"/>
              </a:solidFill>
            </a:endParaRPr>
          </a:p>
        </p:txBody>
      </p:sp>
      <p:sp>
        <p:nvSpPr>
          <p:cNvPr id="55" name="頁尾版面配置區 3">
            <a:extLst>
              <a:ext uri="{FF2B5EF4-FFF2-40B4-BE49-F238E27FC236}">
                <a16:creationId xmlns:a16="http://schemas.microsoft.com/office/drawing/2014/main" id="{BF87F672-773A-4572-A672-66DB2D12FD86}"/>
              </a:ext>
            </a:extLst>
          </p:cNvPr>
          <p:cNvSpPr txBox="1">
            <a:spLocks/>
          </p:cNvSpPr>
          <p:nvPr/>
        </p:nvSpPr>
        <p:spPr>
          <a:xfrm>
            <a:off x="1339850" y="6514977"/>
            <a:ext cx="3792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56" name="投影片編號版面配置區 4">
            <a:extLst>
              <a:ext uri="{FF2B5EF4-FFF2-40B4-BE49-F238E27FC236}">
                <a16:creationId xmlns:a16="http://schemas.microsoft.com/office/drawing/2014/main" id="{6006074B-F0D4-403F-8999-8A1C04444B05}"/>
              </a:ext>
            </a:extLst>
          </p:cNvPr>
          <p:cNvSpPr>
            <a:spLocks noGrp="1"/>
          </p:cNvSpPr>
          <p:nvPr>
            <p:ph type="sldNum" sz="quarter" idx="4"/>
          </p:nvPr>
        </p:nvSpPr>
        <p:spPr>
          <a:xfrm>
            <a:off x="761287" y="6507623"/>
            <a:ext cx="578563" cy="365125"/>
          </a:xfrm>
        </p:spPr>
        <p:txBody>
          <a:bodyPr/>
          <a:lstStyle/>
          <a:p>
            <a:fld id="{D440507A-669E-A943-A4A7-E531D638091A}" type="slidenum">
              <a:rPr lang="en-US" smtClean="0">
                <a:solidFill>
                  <a:srgbClr val="4E3629">
                    <a:tint val="75000"/>
                  </a:srgbClr>
                </a:solidFill>
              </a:rPr>
              <a:pPr/>
              <a:t>14</a:t>
            </a:fld>
            <a:endParaRPr lang="en-US" dirty="0">
              <a:solidFill>
                <a:srgbClr val="4E3629">
                  <a:tint val="75000"/>
                </a:srgbClr>
              </a:solidFill>
            </a:endParaRPr>
          </a:p>
        </p:txBody>
      </p:sp>
    </p:spTree>
    <p:extLst>
      <p:ext uri="{BB962C8B-B14F-4D97-AF65-F5344CB8AC3E}">
        <p14:creationId xmlns:p14="http://schemas.microsoft.com/office/powerpoint/2010/main" val="3728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圆角矩形 30">
            <a:extLst>
              <a:ext uri="{FF2B5EF4-FFF2-40B4-BE49-F238E27FC236}">
                <a16:creationId xmlns:a16="http://schemas.microsoft.com/office/drawing/2014/main" id="{AA4094B7-B2DE-4400-886F-55918C5B045D}"/>
              </a:ext>
            </a:extLst>
          </p:cNvPr>
          <p:cNvSpPr/>
          <p:nvPr/>
        </p:nvSpPr>
        <p:spPr bwMode="gray">
          <a:xfrm>
            <a:off x="415960" y="937365"/>
            <a:ext cx="6297872" cy="2711179"/>
          </a:xfrm>
          <a:prstGeom prst="roundRect">
            <a:avLst>
              <a:gd name="adj" fmla="val 2004"/>
            </a:avLst>
          </a:prstGeom>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endParaRPr lang="zh-CN" altLang="en-US" sz="2400" b="0" i="0" u="none" strike="noStrike" dirty="0">
              <a:solidFill>
                <a:srgbClr val="000000"/>
              </a:solidFill>
              <a:effectLst/>
              <a:latin typeface="Calibri" panose="020F0502020204030204" pitchFamily="34" charset="0"/>
            </a:endParaRPr>
          </a:p>
        </p:txBody>
      </p:sp>
      <p:sp>
        <p:nvSpPr>
          <p:cNvPr id="4" name="标题 4">
            <a:extLst>
              <a:ext uri="{FF2B5EF4-FFF2-40B4-BE49-F238E27FC236}">
                <a16:creationId xmlns:a16="http://schemas.microsoft.com/office/drawing/2014/main" id="{9C37C8DD-A007-F1CB-8182-898C3EF9953F}"/>
              </a:ext>
            </a:extLst>
          </p:cNvPr>
          <p:cNvSpPr txBox="1">
            <a:spLocks/>
          </p:cNvSpPr>
          <p:nvPr/>
        </p:nvSpPr>
        <p:spPr>
          <a:xfrm>
            <a:off x="139124" y="344489"/>
            <a:ext cx="7079136" cy="36933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r>
              <a:rPr lang="en-US" altLang="zh-CN" dirty="0"/>
              <a:t>HSBC DBaaS </a:t>
            </a:r>
            <a:r>
              <a:rPr kumimoji="1" lang="en-US" altLang="zh-CN" dirty="0"/>
              <a:t>Exadata </a:t>
            </a:r>
            <a:r>
              <a:rPr lang="zh-CN" altLang="en-US" dirty="0"/>
              <a:t>资源池拓扑</a:t>
            </a:r>
            <a:endParaRPr kumimoji="1" lang="zh-CN" altLang="en-US" dirty="0"/>
          </a:p>
        </p:txBody>
      </p:sp>
      <p:sp>
        <p:nvSpPr>
          <p:cNvPr id="51" name="圆角矩形 30">
            <a:extLst>
              <a:ext uri="{FF2B5EF4-FFF2-40B4-BE49-F238E27FC236}">
                <a16:creationId xmlns:a16="http://schemas.microsoft.com/office/drawing/2014/main" id="{CCE70980-7F7A-4B80-9A49-8252288AA9FE}"/>
              </a:ext>
            </a:extLst>
          </p:cNvPr>
          <p:cNvSpPr/>
          <p:nvPr/>
        </p:nvSpPr>
        <p:spPr bwMode="gray">
          <a:xfrm>
            <a:off x="8102159" y="944653"/>
            <a:ext cx="3677259" cy="3068956"/>
          </a:xfrm>
          <a:prstGeom prst="roundRect">
            <a:avLst>
              <a:gd name="adj" fmla="val 2004"/>
            </a:avLst>
          </a:prstGeom>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zh-CN" altLang="en-US" sz="2400" dirty="0">
              <a:solidFill>
                <a:schemeClr val="bg1"/>
              </a:solidFill>
              <a:latin typeface="Oracle Sans" panose="020B0503020204020204" pitchFamily="34" charset="0"/>
              <a:cs typeface="Oracle Sans" panose="020B0503020204020204" pitchFamily="34" charset="0"/>
            </a:endParaRPr>
          </a:p>
        </p:txBody>
      </p:sp>
      <p:sp>
        <p:nvSpPr>
          <p:cNvPr id="53" name="手杖形箭头 52">
            <a:extLst>
              <a:ext uri="{FF2B5EF4-FFF2-40B4-BE49-F238E27FC236}">
                <a16:creationId xmlns:a16="http://schemas.microsoft.com/office/drawing/2014/main" id="{556D442E-6C5A-49F5-89B8-EA0E303B50CB}"/>
              </a:ext>
            </a:extLst>
          </p:cNvPr>
          <p:cNvSpPr/>
          <p:nvPr/>
        </p:nvSpPr>
        <p:spPr bwMode="gray">
          <a:xfrm>
            <a:off x="4152550" y="1074890"/>
            <a:ext cx="4897998" cy="338136"/>
          </a:xfrm>
          <a:prstGeom prst="uturnArrow">
            <a:avLst>
              <a:gd name="adj1" fmla="val 34330"/>
              <a:gd name="adj2" fmla="val 25000"/>
              <a:gd name="adj3" fmla="val 32966"/>
              <a:gd name="adj4" fmla="val 43750"/>
              <a:gd name="adj5" fmla="val 90842"/>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zh-CN" altLang="en-US" sz="2400" dirty="0">
              <a:solidFill>
                <a:schemeClr val="bg1"/>
              </a:solidFill>
              <a:latin typeface="Oracle Sans" panose="020B0503020204020204" pitchFamily="34" charset="0"/>
              <a:cs typeface="Oracle Sans" panose="020B0503020204020204" pitchFamily="34" charset="0"/>
            </a:endParaRPr>
          </a:p>
        </p:txBody>
      </p:sp>
      <p:cxnSp>
        <p:nvCxnSpPr>
          <p:cNvPr id="56" name="直接连接符 21">
            <a:extLst>
              <a:ext uri="{FF2B5EF4-FFF2-40B4-BE49-F238E27FC236}">
                <a16:creationId xmlns:a16="http://schemas.microsoft.com/office/drawing/2014/main" id="{8FE265E4-8718-4AC1-AF97-39DFF24B7403}"/>
              </a:ext>
            </a:extLst>
          </p:cNvPr>
          <p:cNvCxnSpPr>
            <a:cxnSpLocks/>
          </p:cNvCxnSpPr>
          <p:nvPr/>
        </p:nvCxnSpPr>
        <p:spPr>
          <a:xfrm>
            <a:off x="4679987" y="1135024"/>
            <a:ext cx="4027785" cy="0"/>
          </a:xfrm>
          <a:prstGeom prst="line">
            <a:avLst/>
          </a:prstGeom>
          <a:ln>
            <a:tailEnd type="none"/>
          </a:ln>
        </p:spPr>
        <p:style>
          <a:lnRef idx="2">
            <a:schemeClr val="accent4"/>
          </a:lnRef>
          <a:fillRef idx="0">
            <a:schemeClr val="accent4"/>
          </a:fillRef>
          <a:effectRef idx="1">
            <a:schemeClr val="accent4"/>
          </a:effectRef>
          <a:fontRef idx="minor">
            <a:schemeClr val="tx1"/>
          </a:fontRef>
        </p:style>
      </p:cxnSp>
      <p:sp>
        <p:nvSpPr>
          <p:cNvPr id="58" name="文本框 54">
            <a:extLst>
              <a:ext uri="{FF2B5EF4-FFF2-40B4-BE49-F238E27FC236}">
                <a16:creationId xmlns:a16="http://schemas.microsoft.com/office/drawing/2014/main" id="{5834FF93-E6FD-446A-B425-BF4F9765C96B}"/>
              </a:ext>
            </a:extLst>
          </p:cNvPr>
          <p:cNvSpPr txBox="1"/>
          <p:nvPr/>
        </p:nvSpPr>
        <p:spPr>
          <a:xfrm>
            <a:off x="1400002" y="1017182"/>
            <a:ext cx="1165387" cy="235683"/>
          </a:xfrm>
          <a:prstGeom prst="rect">
            <a:avLst/>
          </a:prstGeom>
          <a:noFill/>
        </p:spPr>
        <p:txBody>
          <a:bodyPr wrap="none" lIns="0" tIns="0" rIns="0" bIns="0" rtlCol="0" anchor="ctr">
            <a:noAutofit/>
          </a:bodyPr>
          <a:lstStyle/>
          <a:p>
            <a:pPr algn="ctr">
              <a:lnSpc>
                <a:spcPct val="90000"/>
              </a:lnSpc>
            </a:pPr>
            <a:r>
              <a:rPr lang="en-US" altLang="zh-CN" sz="1400" b="1" dirty="0">
                <a:solidFill>
                  <a:schemeClr val="accent5">
                    <a:lumMod val="50000"/>
                  </a:schemeClr>
                </a:solidFill>
                <a:latin typeface="Oracle Sans" panose="020B0503020204020204" pitchFamily="34" charset="0"/>
                <a:cs typeface="Oracle Sans" panose="020B0503020204020204" pitchFamily="34" charset="0"/>
              </a:rPr>
              <a:t>ZHJ</a:t>
            </a:r>
            <a:r>
              <a:rPr lang="zh-CN" altLang="en-US" sz="1400" b="1" dirty="0">
                <a:solidFill>
                  <a:schemeClr val="accent5">
                    <a:lumMod val="50000"/>
                  </a:schemeClr>
                </a:solidFill>
                <a:latin typeface="Oracle Sans" panose="020B0503020204020204" pitchFamily="34" charset="0"/>
                <a:cs typeface="Oracle Sans" panose="020B0503020204020204" pitchFamily="34" charset="0"/>
              </a:rPr>
              <a:t>生产域数据库</a:t>
            </a:r>
          </a:p>
        </p:txBody>
      </p:sp>
      <p:sp>
        <p:nvSpPr>
          <p:cNvPr id="103" name="文本框 46">
            <a:extLst>
              <a:ext uri="{FF2B5EF4-FFF2-40B4-BE49-F238E27FC236}">
                <a16:creationId xmlns:a16="http://schemas.microsoft.com/office/drawing/2014/main" id="{C208797F-8A6E-47E9-89AE-7E42D25DC915}"/>
              </a:ext>
            </a:extLst>
          </p:cNvPr>
          <p:cNvSpPr txBox="1"/>
          <p:nvPr/>
        </p:nvSpPr>
        <p:spPr>
          <a:xfrm>
            <a:off x="6839738" y="998711"/>
            <a:ext cx="825491" cy="24524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oAutofit/>
          </a:bodyPr>
          <a:lstStyle/>
          <a:p>
            <a:pPr algn="ctr">
              <a:lnSpc>
                <a:spcPct val="90000"/>
              </a:lnSpc>
            </a:pPr>
            <a:r>
              <a:rPr lang="en-US" altLang="zh-CN" sz="1400" dirty="0">
                <a:latin typeface="Oracle Sans" panose="020B0503020204020204" pitchFamily="34" charset="0"/>
                <a:cs typeface="Oracle Sans" panose="020B0503020204020204" pitchFamily="34" charset="0"/>
              </a:rPr>
              <a:t>IP</a:t>
            </a:r>
            <a:r>
              <a:rPr lang="zh-CN" altLang="en-US" sz="1400" dirty="0">
                <a:latin typeface="Oracle Sans" panose="020B0503020204020204" pitchFamily="34" charset="0"/>
                <a:cs typeface="Oracle Sans" panose="020B0503020204020204" pitchFamily="34" charset="0"/>
              </a:rPr>
              <a:t>网络</a:t>
            </a:r>
          </a:p>
        </p:txBody>
      </p:sp>
      <p:pic>
        <p:nvPicPr>
          <p:cNvPr id="107" name="Picture 106">
            <a:extLst>
              <a:ext uri="{FF2B5EF4-FFF2-40B4-BE49-F238E27FC236}">
                <a16:creationId xmlns:a16="http://schemas.microsoft.com/office/drawing/2014/main" id="{DF3AB6F6-B5C8-4294-8F67-D7C886C36C19}"/>
              </a:ext>
            </a:extLst>
          </p:cNvPr>
          <p:cNvPicPr>
            <a:picLocks noChangeAspect="1"/>
          </p:cNvPicPr>
          <p:nvPr/>
        </p:nvPicPr>
        <p:blipFill>
          <a:blip r:embed="rId3"/>
          <a:stretch>
            <a:fillRect/>
          </a:stretch>
        </p:blipFill>
        <p:spPr>
          <a:xfrm>
            <a:off x="5790997" y="1195159"/>
            <a:ext cx="766943" cy="1447712"/>
          </a:xfrm>
          <a:prstGeom prst="rect">
            <a:avLst/>
          </a:prstGeom>
        </p:spPr>
      </p:pic>
      <p:sp>
        <p:nvSpPr>
          <p:cNvPr id="108" name="右箭头 48">
            <a:extLst>
              <a:ext uri="{FF2B5EF4-FFF2-40B4-BE49-F238E27FC236}">
                <a16:creationId xmlns:a16="http://schemas.microsoft.com/office/drawing/2014/main" id="{D9192480-D65F-44DC-9FB3-CBAA151C8E63}"/>
              </a:ext>
            </a:extLst>
          </p:cNvPr>
          <p:cNvSpPr/>
          <p:nvPr/>
        </p:nvSpPr>
        <p:spPr bwMode="gray">
          <a:xfrm>
            <a:off x="4794020" y="1657673"/>
            <a:ext cx="847725" cy="238655"/>
          </a:xfrm>
          <a:prstGeom prst="rightArrow">
            <a:avLst>
              <a:gd name="adj1" fmla="val 55182"/>
              <a:gd name="adj2" fmla="val 50000"/>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000" dirty="0">
                <a:solidFill>
                  <a:schemeClr val="bg1"/>
                </a:solidFill>
                <a:latin typeface="Oracle Sans" panose="020B0503020204020204" pitchFamily="34" charset="0"/>
                <a:cs typeface="Oracle Sans" panose="020B0503020204020204" pitchFamily="34" charset="0"/>
              </a:rPr>
              <a:t> </a:t>
            </a:r>
            <a:r>
              <a:rPr lang="zh-CN" altLang="en-US" sz="1000" dirty="0">
                <a:solidFill>
                  <a:schemeClr val="bg1"/>
                </a:solidFill>
                <a:latin typeface="Oracle Sans" panose="020B0503020204020204" pitchFamily="34" charset="0"/>
                <a:cs typeface="Oracle Sans" panose="020B0503020204020204" pitchFamily="34" charset="0"/>
              </a:rPr>
              <a:t>数据备份</a:t>
            </a:r>
          </a:p>
        </p:txBody>
      </p:sp>
      <p:sp>
        <p:nvSpPr>
          <p:cNvPr id="109" name="圆角矩形 43">
            <a:extLst>
              <a:ext uri="{FF2B5EF4-FFF2-40B4-BE49-F238E27FC236}">
                <a16:creationId xmlns:a16="http://schemas.microsoft.com/office/drawing/2014/main" id="{87962A95-9B5A-49E6-8D49-4947EF15F3FD}"/>
              </a:ext>
            </a:extLst>
          </p:cNvPr>
          <p:cNvSpPr/>
          <p:nvPr/>
        </p:nvSpPr>
        <p:spPr bwMode="gray">
          <a:xfrm>
            <a:off x="5611717" y="2079803"/>
            <a:ext cx="1020047" cy="441994"/>
          </a:xfrm>
          <a:prstGeom prst="roundRect">
            <a:avLst>
              <a:gd name="adj" fmla="val 6373"/>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72000" tIns="45720" rIns="72000" bIns="45720" numCol="1" spcCol="0" rtlCol="0" fromWordArt="0" anchor="ctr" anchorCtr="0" forceAA="0" compatLnSpc="1">
            <a:prstTxWarp prst="textNoShape">
              <a:avLst/>
            </a:prstTxWarp>
            <a:noAutofit/>
          </a:bodyPr>
          <a:lstStyle/>
          <a:p>
            <a:pPr>
              <a:lnSpc>
                <a:spcPct val="90000"/>
              </a:lnSpc>
            </a:pPr>
            <a:r>
              <a:rPr lang="zh-CN" altLang="en-US" sz="1200" dirty="0">
                <a:solidFill>
                  <a:schemeClr val="tx1"/>
                </a:solidFill>
                <a:latin typeface="Oracle Sans" panose="020B0503020204020204" pitchFamily="34" charset="0"/>
                <a:cs typeface="Oracle Sans" panose="020B0503020204020204" pitchFamily="34" charset="0"/>
              </a:rPr>
              <a:t>数据备份平台</a:t>
            </a:r>
            <a:endParaRPr lang="en-US" altLang="zh-CN" sz="1200" dirty="0">
              <a:solidFill>
                <a:schemeClr val="tx1"/>
              </a:solidFill>
              <a:latin typeface="Oracle Sans" panose="020B0503020204020204" pitchFamily="34" charset="0"/>
              <a:cs typeface="Oracle Sans" panose="020B0503020204020204" pitchFamily="34" charset="0"/>
            </a:endParaRPr>
          </a:p>
          <a:p>
            <a:pPr algn="ctr">
              <a:lnSpc>
                <a:spcPct val="90000"/>
              </a:lnSpc>
            </a:pPr>
            <a:r>
              <a:rPr lang="zh-CN" altLang="en-US" sz="1200" dirty="0">
                <a:latin typeface="Oracle Sans" panose="020B0503020204020204" pitchFamily="34" charset="0"/>
                <a:cs typeface="Oracle Sans" panose="020B0503020204020204" pitchFamily="34" charset="0"/>
              </a:rPr>
              <a:t>（原有）</a:t>
            </a:r>
          </a:p>
        </p:txBody>
      </p:sp>
      <p:sp>
        <p:nvSpPr>
          <p:cNvPr id="110" name="圆角矩形 30">
            <a:extLst>
              <a:ext uri="{FF2B5EF4-FFF2-40B4-BE49-F238E27FC236}">
                <a16:creationId xmlns:a16="http://schemas.microsoft.com/office/drawing/2014/main" id="{1CBD28EF-C8E3-444C-BFA3-5E035C44A441}"/>
              </a:ext>
            </a:extLst>
          </p:cNvPr>
          <p:cNvSpPr/>
          <p:nvPr/>
        </p:nvSpPr>
        <p:spPr bwMode="gray">
          <a:xfrm>
            <a:off x="8098781" y="4149043"/>
            <a:ext cx="3677259" cy="2601647"/>
          </a:xfrm>
          <a:prstGeom prst="roundRect">
            <a:avLst>
              <a:gd name="adj" fmla="val 2004"/>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zh-CN" altLang="en-US" sz="1200" dirty="0">
              <a:solidFill>
                <a:schemeClr val="accent1"/>
              </a:solidFill>
              <a:latin typeface="Oracle Sans" panose="020B0503020204020204" pitchFamily="34" charset="0"/>
              <a:cs typeface="Oracle Sans" panose="020B0503020204020204" pitchFamily="34" charset="0"/>
            </a:endParaRPr>
          </a:p>
        </p:txBody>
      </p:sp>
      <p:sp>
        <p:nvSpPr>
          <p:cNvPr id="112" name="Arrow: Bent-Up 111">
            <a:extLst>
              <a:ext uri="{FF2B5EF4-FFF2-40B4-BE49-F238E27FC236}">
                <a16:creationId xmlns:a16="http://schemas.microsoft.com/office/drawing/2014/main" id="{939B443D-2977-44AF-9C17-7D53A14F74C9}"/>
              </a:ext>
            </a:extLst>
          </p:cNvPr>
          <p:cNvSpPr/>
          <p:nvPr/>
        </p:nvSpPr>
        <p:spPr>
          <a:xfrm rot="5400000">
            <a:off x="5865119" y="3112019"/>
            <a:ext cx="4363650" cy="519334"/>
          </a:xfrm>
          <a:prstGeom prst="bentUpArrow">
            <a:avLst/>
          </a:prstGeom>
          <a:solidFill>
            <a:srgbClr val="99ADA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zh-CN" altLang="en-US" sz="2400">
              <a:latin typeface="Oracle Sans" panose="020B0503020204020204" pitchFamily="34" charset="0"/>
              <a:cs typeface="Oracle Sans" panose="020B0503020204020204" pitchFamily="34" charset="0"/>
            </a:endParaRPr>
          </a:p>
        </p:txBody>
      </p:sp>
      <p:sp>
        <p:nvSpPr>
          <p:cNvPr id="113" name="矩形 42">
            <a:extLst>
              <a:ext uri="{FF2B5EF4-FFF2-40B4-BE49-F238E27FC236}">
                <a16:creationId xmlns:a16="http://schemas.microsoft.com/office/drawing/2014/main" id="{BE0BC1D4-8ECE-49A1-A642-0A4FA76C6D54}"/>
              </a:ext>
            </a:extLst>
          </p:cNvPr>
          <p:cNvSpPr/>
          <p:nvPr/>
        </p:nvSpPr>
        <p:spPr>
          <a:xfrm>
            <a:off x="6837411" y="3262917"/>
            <a:ext cx="974947" cy="230832"/>
          </a:xfrm>
          <a:prstGeom prst="rect">
            <a:avLst/>
          </a:prstGeom>
        </p:spPr>
        <p:txBody>
          <a:bodyPr wrap="square">
            <a:spAutoFit/>
          </a:bodyPr>
          <a:lstStyle/>
          <a:p>
            <a:pPr lvl="0" algn="ctr">
              <a:lnSpc>
                <a:spcPct val="90000"/>
              </a:lnSpc>
            </a:pPr>
            <a:r>
              <a:rPr lang="en-US" altLang="zh-CN" sz="1000" b="1" dirty="0">
                <a:solidFill>
                  <a:schemeClr val="accent5">
                    <a:lumMod val="50000"/>
                  </a:schemeClr>
                </a:solidFill>
                <a:latin typeface="Oracle Sans" panose="020B0503020204020204" pitchFamily="34" charset="0"/>
                <a:cs typeface="Oracle Sans" panose="020B0503020204020204" pitchFamily="34" charset="0"/>
              </a:rPr>
              <a:t>ADG</a:t>
            </a:r>
            <a:r>
              <a:rPr lang="zh-CN" altLang="en-US" sz="1000" b="1" dirty="0">
                <a:solidFill>
                  <a:schemeClr val="accent5">
                    <a:lumMod val="50000"/>
                  </a:schemeClr>
                </a:solidFill>
                <a:latin typeface="Oracle Sans" panose="020B0503020204020204" pitchFamily="34" charset="0"/>
                <a:cs typeface="Oracle Sans" panose="020B0503020204020204" pitchFamily="34" charset="0"/>
              </a:rPr>
              <a:t>数据复制</a:t>
            </a:r>
            <a:endParaRPr lang="en-US" altLang="zh-CN" sz="1000" b="1" dirty="0">
              <a:solidFill>
                <a:schemeClr val="accent5">
                  <a:lumMod val="50000"/>
                </a:schemeClr>
              </a:solidFill>
              <a:latin typeface="Oracle Sans" panose="020B0503020204020204" pitchFamily="34" charset="0"/>
              <a:cs typeface="Oracle Sans" panose="020B0503020204020204" pitchFamily="34" charset="0"/>
            </a:endParaRPr>
          </a:p>
        </p:txBody>
      </p:sp>
      <p:sp>
        <p:nvSpPr>
          <p:cNvPr id="145" name="矩形 42">
            <a:extLst>
              <a:ext uri="{FF2B5EF4-FFF2-40B4-BE49-F238E27FC236}">
                <a16:creationId xmlns:a16="http://schemas.microsoft.com/office/drawing/2014/main" id="{2673178B-5EF8-44E7-8A25-CC59B73AB9B3}"/>
              </a:ext>
            </a:extLst>
          </p:cNvPr>
          <p:cNvSpPr/>
          <p:nvPr/>
        </p:nvSpPr>
        <p:spPr>
          <a:xfrm>
            <a:off x="7847459" y="713821"/>
            <a:ext cx="1165386" cy="230832"/>
          </a:xfrm>
          <a:prstGeom prst="rect">
            <a:avLst/>
          </a:prstGeom>
        </p:spPr>
        <p:txBody>
          <a:bodyPr wrap="square">
            <a:spAutoFit/>
          </a:bodyPr>
          <a:lstStyle/>
          <a:p>
            <a:pPr lvl="0" algn="ctr">
              <a:lnSpc>
                <a:spcPct val="90000"/>
              </a:lnSpc>
            </a:pPr>
            <a:r>
              <a:rPr lang="en-US" altLang="zh-CN" sz="1000" b="1" dirty="0">
                <a:solidFill>
                  <a:schemeClr val="accent5">
                    <a:lumMod val="50000"/>
                  </a:schemeClr>
                </a:solidFill>
                <a:latin typeface="Oracle Sans" panose="020B0503020204020204" pitchFamily="34" charset="0"/>
                <a:cs typeface="Oracle Sans" panose="020B0503020204020204" pitchFamily="34" charset="0"/>
              </a:rPr>
              <a:t>ADG</a:t>
            </a:r>
            <a:r>
              <a:rPr lang="zh-CN" altLang="en-US" sz="1000" b="1" dirty="0">
                <a:solidFill>
                  <a:schemeClr val="accent5">
                    <a:lumMod val="50000"/>
                  </a:schemeClr>
                </a:solidFill>
                <a:latin typeface="Oracle Sans" panose="020B0503020204020204" pitchFamily="34" charset="0"/>
                <a:cs typeface="Oracle Sans" panose="020B0503020204020204" pitchFamily="34" charset="0"/>
              </a:rPr>
              <a:t>数据复制</a:t>
            </a:r>
            <a:endParaRPr lang="en-US" altLang="zh-CN" sz="1000" b="1" dirty="0">
              <a:solidFill>
                <a:schemeClr val="accent5">
                  <a:lumMod val="50000"/>
                </a:schemeClr>
              </a:solidFill>
              <a:latin typeface="Oracle Sans" panose="020B0503020204020204" pitchFamily="34" charset="0"/>
              <a:cs typeface="Oracle Sans" panose="020B0503020204020204" pitchFamily="34" charset="0"/>
            </a:endParaRPr>
          </a:p>
        </p:txBody>
      </p:sp>
      <p:pic>
        <p:nvPicPr>
          <p:cNvPr id="148" name="Picture 147">
            <a:extLst>
              <a:ext uri="{FF2B5EF4-FFF2-40B4-BE49-F238E27FC236}">
                <a16:creationId xmlns:a16="http://schemas.microsoft.com/office/drawing/2014/main" id="{715F57D3-68C2-4880-A824-18829847119B}"/>
              </a:ext>
            </a:extLst>
          </p:cNvPr>
          <p:cNvPicPr>
            <a:picLocks noChangeAspect="1"/>
          </p:cNvPicPr>
          <p:nvPr/>
        </p:nvPicPr>
        <p:blipFill>
          <a:blip r:embed="rId3"/>
          <a:stretch>
            <a:fillRect/>
          </a:stretch>
        </p:blipFill>
        <p:spPr>
          <a:xfrm>
            <a:off x="10817208" y="1010736"/>
            <a:ext cx="766943" cy="1447712"/>
          </a:xfrm>
          <a:prstGeom prst="rect">
            <a:avLst/>
          </a:prstGeom>
        </p:spPr>
      </p:pic>
      <p:sp>
        <p:nvSpPr>
          <p:cNvPr id="149" name="右箭头 48">
            <a:extLst>
              <a:ext uri="{FF2B5EF4-FFF2-40B4-BE49-F238E27FC236}">
                <a16:creationId xmlns:a16="http://schemas.microsoft.com/office/drawing/2014/main" id="{F59CD34B-87F1-4DB5-A360-865B2F53B360}"/>
              </a:ext>
            </a:extLst>
          </p:cNvPr>
          <p:cNvSpPr/>
          <p:nvPr/>
        </p:nvSpPr>
        <p:spPr bwMode="gray">
          <a:xfrm>
            <a:off x="9664108" y="1537397"/>
            <a:ext cx="847725" cy="238655"/>
          </a:xfrm>
          <a:prstGeom prst="rightArrow">
            <a:avLst>
              <a:gd name="adj1" fmla="val 55182"/>
              <a:gd name="adj2" fmla="val 50000"/>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zh-CN" sz="1000" dirty="0">
                <a:solidFill>
                  <a:schemeClr val="bg1"/>
                </a:solidFill>
                <a:latin typeface="Oracle Sans" panose="020B0503020204020204" pitchFamily="34" charset="0"/>
                <a:cs typeface="Oracle Sans" panose="020B0503020204020204" pitchFamily="34" charset="0"/>
              </a:rPr>
              <a:t> </a:t>
            </a:r>
            <a:r>
              <a:rPr lang="zh-CN" altLang="en-US" sz="1000" dirty="0">
                <a:solidFill>
                  <a:schemeClr val="bg1"/>
                </a:solidFill>
                <a:latin typeface="Oracle Sans" panose="020B0503020204020204" pitchFamily="34" charset="0"/>
                <a:cs typeface="Oracle Sans" panose="020B0503020204020204" pitchFamily="34" charset="0"/>
              </a:rPr>
              <a:t>数据备份</a:t>
            </a:r>
          </a:p>
        </p:txBody>
      </p:sp>
      <p:sp>
        <p:nvSpPr>
          <p:cNvPr id="150" name="圆角矩形 43">
            <a:extLst>
              <a:ext uri="{FF2B5EF4-FFF2-40B4-BE49-F238E27FC236}">
                <a16:creationId xmlns:a16="http://schemas.microsoft.com/office/drawing/2014/main" id="{78874A76-F5D0-4966-9173-D4ACE4E5E0DB}"/>
              </a:ext>
            </a:extLst>
          </p:cNvPr>
          <p:cNvSpPr/>
          <p:nvPr/>
        </p:nvSpPr>
        <p:spPr bwMode="gray">
          <a:xfrm>
            <a:off x="10637928" y="1895380"/>
            <a:ext cx="1020047" cy="441994"/>
          </a:xfrm>
          <a:prstGeom prst="roundRect">
            <a:avLst>
              <a:gd name="adj" fmla="val 6373"/>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72000" tIns="45720" rIns="72000" bIns="45720" numCol="1" spcCol="0" rtlCol="0" fromWordArt="0" anchor="ctr" anchorCtr="0" forceAA="0" compatLnSpc="1">
            <a:prstTxWarp prst="textNoShape">
              <a:avLst/>
            </a:prstTxWarp>
            <a:noAutofit/>
          </a:bodyPr>
          <a:lstStyle/>
          <a:p>
            <a:pPr>
              <a:lnSpc>
                <a:spcPct val="90000"/>
              </a:lnSpc>
            </a:pPr>
            <a:r>
              <a:rPr lang="zh-CN" altLang="en-US" sz="1200" dirty="0">
                <a:solidFill>
                  <a:schemeClr val="tx1"/>
                </a:solidFill>
                <a:latin typeface="Oracle Sans" panose="020B0503020204020204" pitchFamily="34" charset="0"/>
                <a:cs typeface="Oracle Sans" panose="020B0503020204020204" pitchFamily="34" charset="0"/>
              </a:rPr>
              <a:t>数据备份平台</a:t>
            </a:r>
            <a:endParaRPr lang="en-US" altLang="zh-CN" sz="1200" dirty="0">
              <a:solidFill>
                <a:schemeClr val="tx1"/>
              </a:solidFill>
              <a:latin typeface="Oracle Sans" panose="020B0503020204020204" pitchFamily="34" charset="0"/>
              <a:cs typeface="Oracle Sans" panose="020B0503020204020204" pitchFamily="34" charset="0"/>
            </a:endParaRPr>
          </a:p>
          <a:p>
            <a:pPr algn="ctr">
              <a:lnSpc>
                <a:spcPct val="90000"/>
              </a:lnSpc>
            </a:pPr>
            <a:r>
              <a:rPr lang="zh-CN" altLang="en-US" sz="1200" dirty="0">
                <a:latin typeface="Oracle Sans" panose="020B0503020204020204" pitchFamily="34" charset="0"/>
                <a:cs typeface="Oracle Sans" panose="020B0503020204020204" pitchFamily="34" charset="0"/>
              </a:rPr>
              <a:t>（原有）</a:t>
            </a:r>
          </a:p>
        </p:txBody>
      </p:sp>
      <p:sp>
        <p:nvSpPr>
          <p:cNvPr id="156" name="文本框 54">
            <a:extLst>
              <a:ext uri="{FF2B5EF4-FFF2-40B4-BE49-F238E27FC236}">
                <a16:creationId xmlns:a16="http://schemas.microsoft.com/office/drawing/2014/main" id="{55FF0F3D-46BD-4E5A-BF70-DFDA83CA3C9D}"/>
              </a:ext>
            </a:extLst>
          </p:cNvPr>
          <p:cNvSpPr txBox="1"/>
          <p:nvPr/>
        </p:nvSpPr>
        <p:spPr>
          <a:xfrm>
            <a:off x="9589200" y="1034370"/>
            <a:ext cx="1165387" cy="235683"/>
          </a:xfrm>
          <a:prstGeom prst="rect">
            <a:avLst/>
          </a:prstGeom>
          <a:noFill/>
        </p:spPr>
        <p:txBody>
          <a:bodyPr wrap="none" lIns="0" tIns="0" rIns="0" bIns="0" rtlCol="0" anchor="ctr">
            <a:noAutofit/>
          </a:bodyPr>
          <a:lstStyle/>
          <a:p>
            <a:pPr algn="ctr">
              <a:lnSpc>
                <a:spcPct val="90000"/>
              </a:lnSpc>
            </a:pPr>
            <a:r>
              <a:rPr lang="en-US" altLang="zh-CN" sz="1400" b="1" dirty="0">
                <a:solidFill>
                  <a:schemeClr val="accent5">
                    <a:lumMod val="50000"/>
                  </a:schemeClr>
                </a:solidFill>
                <a:latin typeface="Oracle Sans" panose="020B0503020204020204" pitchFamily="34" charset="0"/>
                <a:cs typeface="Oracle Sans" panose="020B0503020204020204" pitchFamily="34" charset="0"/>
              </a:rPr>
              <a:t>IFC</a:t>
            </a:r>
            <a:r>
              <a:rPr lang="zh-CN" altLang="en-US" sz="1400" b="1" dirty="0">
                <a:solidFill>
                  <a:schemeClr val="accent5">
                    <a:lumMod val="50000"/>
                  </a:schemeClr>
                </a:solidFill>
                <a:latin typeface="Oracle Sans" panose="020B0503020204020204" pitchFamily="34" charset="0"/>
                <a:cs typeface="Oracle Sans" panose="020B0503020204020204" pitchFamily="34" charset="0"/>
              </a:rPr>
              <a:t>生产域数据库</a:t>
            </a:r>
          </a:p>
        </p:txBody>
      </p:sp>
      <p:sp>
        <p:nvSpPr>
          <p:cNvPr id="159" name="文本框 54">
            <a:extLst>
              <a:ext uri="{FF2B5EF4-FFF2-40B4-BE49-F238E27FC236}">
                <a16:creationId xmlns:a16="http://schemas.microsoft.com/office/drawing/2014/main" id="{EDA33BBF-29BE-425D-9973-71D497FB36B4}"/>
              </a:ext>
            </a:extLst>
          </p:cNvPr>
          <p:cNvSpPr txBox="1"/>
          <p:nvPr/>
        </p:nvSpPr>
        <p:spPr>
          <a:xfrm>
            <a:off x="10087970" y="4247446"/>
            <a:ext cx="1165387" cy="235683"/>
          </a:xfrm>
          <a:prstGeom prst="rect">
            <a:avLst/>
          </a:prstGeom>
          <a:noFill/>
        </p:spPr>
        <p:txBody>
          <a:bodyPr wrap="none" lIns="0" tIns="0" rIns="0" bIns="0" rtlCol="0" anchor="ctr">
            <a:noAutofit/>
          </a:bodyPr>
          <a:lstStyle/>
          <a:p>
            <a:pPr algn="ctr">
              <a:lnSpc>
                <a:spcPct val="90000"/>
              </a:lnSpc>
            </a:pPr>
            <a:r>
              <a:rPr lang="en-US" altLang="zh-CN" sz="1400" b="1" dirty="0">
                <a:solidFill>
                  <a:schemeClr val="accent5">
                    <a:lumMod val="50000"/>
                  </a:schemeClr>
                </a:solidFill>
                <a:latin typeface="Oracle Sans" panose="020B0503020204020204" pitchFamily="34" charset="0"/>
                <a:cs typeface="Oracle Sans" panose="020B0503020204020204" pitchFamily="34" charset="0"/>
              </a:rPr>
              <a:t>NHC</a:t>
            </a:r>
            <a:r>
              <a:rPr lang="zh-CN" altLang="en-US" sz="1400" b="1" dirty="0">
                <a:solidFill>
                  <a:schemeClr val="accent5">
                    <a:lumMod val="50000"/>
                  </a:schemeClr>
                </a:solidFill>
                <a:latin typeface="Oracle Sans" panose="020B0503020204020204" pitchFamily="34" charset="0"/>
                <a:cs typeface="Oracle Sans" panose="020B0503020204020204" pitchFamily="34" charset="0"/>
              </a:rPr>
              <a:t>生产域</a:t>
            </a:r>
            <a:r>
              <a:rPr lang="en-US" altLang="zh-CN" sz="1400" b="1" dirty="0">
                <a:solidFill>
                  <a:schemeClr val="accent5">
                    <a:lumMod val="50000"/>
                  </a:schemeClr>
                </a:solidFill>
                <a:latin typeface="Oracle Sans" panose="020B0503020204020204" pitchFamily="34" charset="0"/>
                <a:cs typeface="Oracle Sans" panose="020B0503020204020204" pitchFamily="34" charset="0"/>
              </a:rPr>
              <a:t>\UAT</a:t>
            </a:r>
            <a:r>
              <a:rPr lang="zh-CN" altLang="en-US" sz="1400" b="1" dirty="0">
                <a:solidFill>
                  <a:schemeClr val="accent5">
                    <a:lumMod val="50000"/>
                  </a:schemeClr>
                </a:solidFill>
                <a:latin typeface="Oracle Sans" panose="020B0503020204020204" pitchFamily="34" charset="0"/>
                <a:cs typeface="Oracle Sans" panose="020B0503020204020204" pitchFamily="34" charset="0"/>
              </a:rPr>
              <a:t>数据库</a:t>
            </a:r>
          </a:p>
        </p:txBody>
      </p:sp>
      <p:pic>
        <p:nvPicPr>
          <p:cNvPr id="160" name="图片 13">
            <a:extLst>
              <a:ext uri="{FF2B5EF4-FFF2-40B4-BE49-F238E27FC236}">
                <a16:creationId xmlns:a16="http://schemas.microsoft.com/office/drawing/2014/main" id="{F8FF1AEF-EED3-4A15-B05C-A626EBA819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0580" y="4270368"/>
            <a:ext cx="646251" cy="2121030"/>
          </a:xfrm>
          <a:prstGeom prst="rect">
            <a:avLst/>
          </a:prstGeom>
        </p:spPr>
      </p:pic>
      <p:graphicFrame>
        <p:nvGraphicFramePr>
          <p:cNvPr id="6" name="Table 5">
            <a:extLst>
              <a:ext uri="{FF2B5EF4-FFF2-40B4-BE49-F238E27FC236}">
                <a16:creationId xmlns:a16="http://schemas.microsoft.com/office/drawing/2014/main" id="{EF0C0CF9-DEC6-4257-8E22-0BB4A92674B4}"/>
              </a:ext>
            </a:extLst>
          </p:cNvPr>
          <p:cNvGraphicFramePr>
            <a:graphicFrameLocks noGrp="1"/>
          </p:cNvGraphicFramePr>
          <p:nvPr>
            <p:extLst>
              <p:ext uri="{D42A27DB-BD31-4B8C-83A1-F6EECF244321}">
                <p14:modId xmlns:p14="http://schemas.microsoft.com/office/powerpoint/2010/main" val="2886835099"/>
              </p:ext>
            </p:extLst>
          </p:nvPr>
        </p:nvGraphicFramePr>
        <p:xfrm>
          <a:off x="403744" y="3792827"/>
          <a:ext cx="7079136" cy="2857500"/>
        </p:xfrm>
        <a:graphic>
          <a:graphicData uri="http://schemas.openxmlformats.org/drawingml/2006/table">
            <a:tbl>
              <a:tblPr>
                <a:tableStyleId>{073A0DAA-6AF3-43AB-8588-CEC1D06C72B9}</a:tableStyleId>
              </a:tblPr>
              <a:tblGrid>
                <a:gridCol w="393510">
                  <a:extLst>
                    <a:ext uri="{9D8B030D-6E8A-4147-A177-3AD203B41FA5}">
                      <a16:colId xmlns:a16="http://schemas.microsoft.com/office/drawing/2014/main" val="123247851"/>
                    </a:ext>
                  </a:extLst>
                </a:gridCol>
                <a:gridCol w="702466">
                  <a:extLst>
                    <a:ext uri="{9D8B030D-6E8A-4147-A177-3AD203B41FA5}">
                      <a16:colId xmlns:a16="http://schemas.microsoft.com/office/drawing/2014/main" val="1233195412"/>
                    </a:ext>
                  </a:extLst>
                </a:gridCol>
                <a:gridCol w="415000">
                  <a:extLst>
                    <a:ext uri="{9D8B030D-6E8A-4147-A177-3AD203B41FA5}">
                      <a16:colId xmlns:a16="http://schemas.microsoft.com/office/drawing/2014/main" val="3501018698"/>
                    </a:ext>
                  </a:extLst>
                </a:gridCol>
                <a:gridCol w="486562">
                  <a:extLst>
                    <a:ext uri="{9D8B030D-6E8A-4147-A177-3AD203B41FA5}">
                      <a16:colId xmlns:a16="http://schemas.microsoft.com/office/drawing/2014/main" val="412191255"/>
                    </a:ext>
                  </a:extLst>
                </a:gridCol>
                <a:gridCol w="604007">
                  <a:extLst>
                    <a:ext uri="{9D8B030D-6E8A-4147-A177-3AD203B41FA5}">
                      <a16:colId xmlns:a16="http://schemas.microsoft.com/office/drawing/2014/main" val="3159273154"/>
                    </a:ext>
                  </a:extLst>
                </a:gridCol>
                <a:gridCol w="494951">
                  <a:extLst>
                    <a:ext uri="{9D8B030D-6E8A-4147-A177-3AD203B41FA5}">
                      <a16:colId xmlns:a16="http://schemas.microsoft.com/office/drawing/2014/main" val="3258972916"/>
                    </a:ext>
                  </a:extLst>
                </a:gridCol>
                <a:gridCol w="864066">
                  <a:extLst>
                    <a:ext uri="{9D8B030D-6E8A-4147-A177-3AD203B41FA5}">
                      <a16:colId xmlns:a16="http://schemas.microsoft.com/office/drawing/2014/main" val="2631308023"/>
                    </a:ext>
                  </a:extLst>
                </a:gridCol>
                <a:gridCol w="796954">
                  <a:extLst>
                    <a:ext uri="{9D8B030D-6E8A-4147-A177-3AD203B41FA5}">
                      <a16:colId xmlns:a16="http://schemas.microsoft.com/office/drawing/2014/main" val="1978824447"/>
                    </a:ext>
                  </a:extLst>
                </a:gridCol>
                <a:gridCol w="545284">
                  <a:extLst>
                    <a:ext uri="{9D8B030D-6E8A-4147-A177-3AD203B41FA5}">
                      <a16:colId xmlns:a16="http://schemas.microsoft.com/office/drawing/2014/main" val="2136430106"/>
                    </a:ext>
                  </a:extLst>
                </a:gridCol>
                <a:gridCol w="511729">
                  <a:extLst>
                    <a:ext uri="{9D8B030D-6E8A-4147-A177-3AD203B41FA5}">
                      <a16:colId xmlns:a16="http://schemas.microsoft.com/office/drawing/2014/main" val="2071659404"/>
                    </a:ext>
                  </a:extLst>
                </a:gridCol>
                <a:gridCol w="601877">
                  <a:extLst>
                    <a:ext uri="{9D8B030D-6E8A-4147-A177-3AD203B41FA5}">
                      <a16:colId xmlns:a16="http://schemas.microsoft.com/office/drawing/2014/main" val="918257757"/>
                    </a:ext>
                  </a:extLst>
                </a:gridCol>
                <a:gridCol w="662730">
                  <a:extLst>
                    <a:ext uri="{9D8B030D-6E8A-4147-A177-3AD203B41FA5}">
                      <a16:colId xmlns:a16="http://schemas.microsoft.com/office/drawing/2014/main" val="3294457103"/>
                    </a:ext>
                  </a:extLst>
                </a:gridCol>
              </a:tblGrid>
              <a:tr h="238125">
                <a:tc gridSpan="12">
                  <a:txBody>
                    <a:bodyPr/>
                    <a:lstStyle/>
                    <a:p>
                      <a:pPr algn="ctr" fontAlgn="ctr"/>
                      <a:r>
                        <a:rPr lang="en-US" sz="1000" b="1" u="none" strike="noStrike" dirty="0">
                          <a:solidFill>
                            <a:schemeClr val="bg1"/>
                          </a:solidFill>
                          <a:effectLst/>
                        </a:rPr>
                        <a:t>Exadata</a:t>
                      </a:r>
                      <a:r>
                        <a:rPr lang="zh-CN" altLang="en-US" sz="1000" b="1" u="none" strike="noStrike" dirty="0">
                          <a:solidFill>
                            <a:schemeClr val="bg1"/>
                          </a:solidFill>
                          <a:effectLst/>
                        </a:rPr>
                        <a:t>配置  </a:t>
                      </a:r>
                      <a:r>
                        <a:rPr lang="en-US" sz="1000" b="1" u="none" strike="noStrike" dirty="0">
                          <a:solidFill>
                            <a:schemeClr val="bg1"/>
                          </a:solidFill>
                          <a:effectLst/>
                        </a:rPr>
                        <a:t>X9M-2  1/4  </a:t>
                      </a:r>
                      <a:r>
                        <a:rPr lang="zh-CN" altLang="en-US" sz="1000" b="1" u="none" strike="noStrike" dirty="0">
                          <a:solidFill>
                            <a:schemeClr val="bg1"/>
                          </a:solidFill>
                          <a:effectLst/>
                        </a:rPr>
                        <a:t>高容量</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chemeClr val="accent2">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0805157"/>
                  </a:ext>
                </a:extLst>
              </a:tr>
              <a:tr h="238125">
                <a:tc>
                  <a:txBody>
                    <a:bodyPr/>
                    <a:lstStyle/>
                    <a:p>
                      <a:pPr algn="ctr" fontAlgn="ctr"/>
                      <a:r>
                        <a:rPr lang="en-US" sz="1000" b="1" u="none" strike="noStrike" dirty="0">
                          <a:solidFill>
                            <a:schemeClr val="bg1"/>
                          </a:solidFill>
                          <a:effectLst/>
                        </a:rPr>
                        <a:t>SITE</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计算节点</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en-US" sz="1000" b="1" u="none" strike="noStrike" dirty="0">
                          <a:solidFill>
                            <a:schemeClr val="bg1"/>
                          </a:solidFill>
                          <a:effectLst/>
                        </a:rPr>
                        <a:t>CPUs</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内存</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存储节点</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冗余</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总容量</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磁盘组</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u="none" strike="noStrike" dirty="0">
                          <a:solidFill>
                            <a:schemeClr val="bg1"/>
                          </a:solidFill>
                          <a:effectLst/>
                        </a:rPr>
                        <a:t>容量比例</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大小 </a:t>
                      </a:r>
                      <a:r>
                        <a:rPr lang="en-US" altLang="zh-CN" sz="1000" b="1" u="none" strike="noStrike" dirty="0">
                          <a:solidFill>
                            <a:schemeClr val="bg1"/>
                          </a:solidFill>
                          <a:effectLst/>
                        </a:rPr>
                        <a:t>TB</a:t>
                      </a:r>
                      <a:r>
                        <a:rPr lang="zh-CN" altLang="en-US" sz="1000" b="1" u="none" strike="noStrike" dirty="0">
                          <a:solidFill>
                            <a:schemeClr val="bg1"/>
                          </a:solidFill>
                          <a:effectLst/>
                        </a:rPr>
                        <a:t> </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en-US" sz="1000" b="1" u="none" strike="noStrike" dirty="0">
                          <a:solidFill>
                            <a:schemeClr val="bg1"/>
                          </a:solidFill>
                          <a:effectLst/>
                        </a:rPr>
                        <a:t> </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extLst>
                  <a:ext uri="{0D108BD9-81ED-4DB2-BD59-A6C34878D82A}">
                    <a16:rowId xmlns:a16="http://schemas.microsoft.com/office/drawing/2014/main" val="2468768051"/>
                  </a:ext>
                </a:extLst>
              </a:tr>
              <a:tr h="190500">
                <a:tc rowSpan="2">
                  <a:txBody>
                    <a:bodyPr/>
                    <a:lstStyle/>
                    <a:p>
                      <a:pPr algn="ctr" fontAlgn="ctr"/>
                      <a:r>
                        <a:rPr lang="en-US" sz="1000" u="none" strike="noStrike" dirty="0">
                          <a:effectLst/>
                        </a:rPr>
                        <a:t>ZHJ</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2</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256</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a:effectLst/>
                        </a:rPr>
                        <a:t>2TB</a:t>
                      </a:r>
                      <a:endParaRPr lang="en-US" sz="10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zh-CN" altLang="en-US" sz="1000" u="none" strike="noStrike">
                          <a:effectLst/>
                        </a:rPr>
                        <a:t>高冗余</a:t>
                      </a:r>
                      <a:endParaRPr lang="zh-CN" altLang="en-US" sz="10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a:effectLst/>
                        </a:rPr>
                        <a:t>12*18=216TB</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DATA1</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8</a:t>
                      </a:r>
                      <a:r>
                        <a:rPr lang="zh-CN" altLang="en-US" sz="1000" u="none" strike="noStrike" dirty="0">
                          <a:effectLst/>
                        </a:rPr>
                        <a:t>比</a:t>
                      </a:r>
                      <a:r>
                        <a:rPr lang="en-US" altLang="zh-CN" sz="1000" u="none" strike="noStrike" dirty="0">
                          <a:effectLst/>
                        </a:rPr>
                        <a:t>2</a:t>
                      </a:r>
                    </a:p>
                  </a:txBody>
                  <a:tcPr marL="9525" marR="9525" marT="9525" marB="0" anchor="ctr"/>
                </a:tc>
                <a:tc>
                  <a:txBody>
                    <a:bodyPr/>
                    <a:lstStyle/>
                    <a:p>
                      <a:pPr algn="ctr" fontAlgn="ctr"/>
                      <a:r>
                        <a:rPr lang="en-US" sz="1000" u="none" strike="noStrike" dirty="0">
                          <a:effectLst/>
                        </a:rPr>
                        <a:t>157</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1250342681"/>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u="none" strike="noStrike" dirty="0">
                          <a:effectLst/>
                        </a:rPr>
                        <a:t>RECO1</a:t>
                      </a:r>
                      <a:endParaRPr lang="en-US" sz="10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pPr algn="ctr" fontAlgn="ctr"/>
                      <a:r>
                        <a:rPr lang="en-US" sz="1000" u="none" strike="noStrike" dirty="0">
                          <a:effectLst/>
                        </a:rPr>
                        <a:t>39.312</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39</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542323306"/>
                  </a:ext>
                </a:extLst>
              </a:tr>
              <a:tr h="190500">
                <a:tc rowSpan="2">
                  <a:txBody>
                    <a:bodyPr/>
                    <a:lstStyle/>
                    <a:p>
                      <a:pPr algn="ctr" fontAlgn="ctr"/>
                      <a:r>
                        <a:rPr lang="en-US" sz="1000" u="none" strike="noStrike">
                          <a:effectLst/>
                        </a:rPr>
                        <a:t>IFC</a:t>
                      </a:r>
                      <a:endParaRPr lang="en-US" sz="10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256</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2TB</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3</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zh-CN" altLang="en-US" sz="1000" u="none" strike="noStrike" dirty="0">
                          <a:effectLst/>
                        </a:rPr>
                        <a:t>高冗余</a:t>
                      </a:r>
                      <a:endParaRPr lang="zh-CN" alt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12*18=216TB</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DATA1</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dirty="0">
                          <a:effectLst/>
                        </a:rPr>
                        <a:t>8</a:t>
                      </a:r>
                      <a:r>
                        <a:rPr lang="zh-CN" altLang="en-US" sz="1000" u="none" strike="noStrike" dirty="0">
                          <a:effectLst/>
                        </a:rPr>
                        <a:t>比</a:t>
                      </a:r>
                      <a:r>
                        <a:rPr lang="en-US" altLang="zh-CN" sz="1000" u="none" strike="noStrike" dirty="0">
                          <a:effectLst/>
                        </a:rPr>
                        <a:t>2</a:t>
                      </a:r>
                    </a:p>
                  </a:txBody>
                  <a:tcPr marL="9525" marR="9525" marT="9525" marB="0" anchor="ctr"/>
                </a:tc>
                <a:tc>
                  <a:txBody>
                    <a:bodyPr/>
                    <a:lstStyle/>
                    <a:p>
                      <a:pPr algn="ctr" fontAlgn="ctr"/>
                      <a:r>
                        <a:rPr lang="en-US" sz="1000" u="none" strike="noStrike" dirty="0">
                          <a:effectLst/>
                        </a:rPr>
                        <a:t>157</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507340279"/>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u="none" strike="noStrike" dirty="0">
                          <a:effectLst/>
                        </a:rPr>
                        <a:t>RECO1</a:t>
                      </a:r>
                      <a:endParaRPr lang="en-US" sz="10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pPr algn="ctr" fontAlgn="ct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39</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2911271703"/>
                  </a:ext>
                </a:extLst>
              </a:tr>
              <a:tr h="238125">
                <a:tc>
                  <a:txBody>
                    <a:bodyPr/>
                    <a:lstStyle/>
                    <a:p>
                      <a:pPr algn="ctr" fontAlgn="ctr"/>
                      <a:r>
                        <a:rPr lang="en-US" sz="1000" b="1" u="none" strike="noStrike" dirty="0">
                          <a:solidFill>
                            <a:schemeClr val="bg1"/>
                          </a:solidFill>
                          <a:effectLst/>
                        </a:rPr>
                        <a:t>SITE</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计算节点</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en-US" sz="1000" b="1" u="none" strike="noStrike" dirty="0">
                          <a:solidFill>
                            <a:schemeClr val="bg1"/>
                          </a:solidFill>
                          <a:effectLst/>
                        </a:rPr>
                        <a:t>CPUs</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a:solidFill>
                            <a:schemeClr val="bg1"/>
                          </a:solidFill>
                          <a:effectLst/>
                        </a:rPr>
                        <a:t>内存</a:t>
                      </a:r>
                      <a:endParaRPr lang="zh-CN" altLang="en-US" sz="1000" b="1" i="0" u="none" strike="noStrike">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存储节点</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冗余</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总容量</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en-US" sz="1000" b="1" u="none" strike="noStrike" dirty="0">
                          <a:solidFill>
                            <a:schemeClr val="bg1"/>
                          </a:solidFill>
                          <a:effectLst/>
                        </a:rPr>
                        <a:t>KVMs</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容量比例</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容量</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en-US" sz="1000" b="1" u="none" strike="noStrike" dirty="0">
                          <a:solidFill>
                            <a:schemeClr val="bg1"/>
                          </a:solidFill>
                          <a:effectLst/>
                        </a:rPr>
                        <a:t>CPUs</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内存</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extLst>
                  <a:ext uri="{0D108BD9-81ED-4DB2-BD59-A6C34878D82A}">
                    <a16:rowId xmlns:a16="http://schemas.microsoft.com/office/drawing/2014/main" val="4190189737"/>
                  </a:ext>
                </a:extLst>
              </a:tr>
              <a:tr h="190500">
                <a:tc rowSpan="2">
                  <a:txBody>
                    <a:bodyPr/>
                    <a:lstStyle/>
                    <a:p>
                      <a:pPr algn="ctr" fontAlgn="ctr"/>
                      <a:r>
                        <a:rPr lang="en-US" sz="1000" u="none" strike="noStrike" dirty="0">
                          <a:effectLst/>
                        </a:rPr>
                        <a:t>NHC</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256</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2TB</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3</a:t>
                      </a:r>
                      <a:endParaRPr 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zh-CN" altLang="en-US" sz="1000" u="none" strike="noStrike" dirty="0">
                          <a:effectLst/>
                        </a:rPr>
                        <a:t>高冗余</a:t>
                      </a:r>
                      <a:endParaRPr lang="zh-CN" altLang="en-US" sz="10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12*18=216TB</a:t>
                      </a:r>
                      <a:endParaRPr lang="en-US" sz="1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zh-CN" altLang="en-US" sz="1000" u="none" strike="noStrike">
                          <a:effectLst/>
                        </a:rPr>
                        <a:t>生产环境</a:t>
                      </a:r>
                      <a:endParaRPr lang="zh-CN" altLang="en-US" sz="1000" b="0" i="0" u="none" strike="noStrike">
                        <a:solidFill>
                          <a:srgbClr val="FF0000"/>
                        </a:solidFill>
                        <a:effectLst/>
                        <a:latin typeface="Calibri" panose="020F0502020204030204" pitchFamily="34" charset="0"/>
                      </a:endParaRPr>
                    </a:p>
                  </a:txBody>
                  <a:tcPr marL="9525" marR="9525" marT="9525" marB="0" anchor="ctr"/>
                </a:tc>
                <a:tc rowSpan="2">
                  <a:txBody>
                    <a:bodyPr/>
                    <a:lstStyle/>
                    <a:p>
                      <a:pPr algn="ctr" fontAlgn="ctr"/>
                      <a:r>
                        <a:rPr lang="en-US" sz="1000" u="none" strike="noStrike" dirty="0">
                          <a:effectLst/>
                        </a:rPr>
                        <a:t>7</a:t>
                      </a:r>
                      <a:r>
                        <a:rPr lang="zh-CN" altLang="en-US" sz="1000" u="none" strike="noStrike" dirty="0">
                          <a:effectLst/>
                        </a:rPr>
                        <a:t>比</a:t>
                      </a:r>
                      <a:r>
                        <a:rPr lang="en-US" sz="1000" u="none" strike="noStrike" dirty="0">
                          <a:effectLst/>
                        </a:rPr>
                        <a:t>3</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59</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124</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1T</a:t>
                      </a:r>
                      <a:endParaRPr lang="en-US" sz="10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5352423"/>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00" u="none" strike="noStrike" dirty="0">
                          <a:solidFill>
                            <a:srgbClr val="FF0000"/>
                          </a:solidFill>
                          <a:effectLst/>
                        </a:rPr>
                        <a:t>UAT</a:t>
                      </a:r>
                      <a:r>
                        <a:rPr lang="zh-CN" altLang="en-US" sz="1000" u="none" strike="noStrike" dirty="0">
                          <a:solidFill>
                            <a:srgbClr val="FF0000"/>
                          </a:solidFill>
                          <a:effectLst/>
                        </a:rPr>
                        <a:t>环境</a:t>
                      </a:r>
                      <a:endParaRPr lang="zh-CN" altLang="en-US" sz="1000" b="0" i="0" u="none" strike="noStrike" dirty="0">
                        <a:solidFill>
                          <a:srgbClr val="FF0000"/>
                        </a:solidFill>
                        <a:effectLst/>
                        <a:latin typeface="Calibri" panose="020F0502020204030204" pitchFamily="34" charset="0"/>
                      </a:endParaRPr>
                    </a:p>
                  </a:txBody>
                  <a:tcPr marL="9525" marR="9525" marT="9525" marB="0" anchor="ctr"/>
                </a:tc>
                <a:tc vMerge="1">
                  <a:txBody>
                    <a:bodyPr/>
                    <a:lstStyle/>
                    <a:p>
                      <a:pPr algn="ctr" fontAlgn="ct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138</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124</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1T</a:t>
                      </a:r>
                      <a:endParaRPr lang="en-US" sz="10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4645454"/>
                  </a:ext>
                </a:extLst>
              </a:tr>
              <a:tr h="238125">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1000" b="1" u="none" strike="noStrike" dirty="0">
                          <a:solidFill>
                            <a:schemeClr val="bg1"/>
                          </a:solidFill>
                          <a:effectLst/>
                        </a:rPr>
                        <a:t>KVMs</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u="none" strike="noStrike" dirty="0">
                          <a:solidFill>
                            <a:schemeClr val="bg1"/>
                          </a:solidFill>
                          <a:effectLst/>
                        </a:rPr>
                        <a:t>容量比例</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00" b="1" u="none" strike="noStrike" dirty="0">
                          <a:solidFill>
                            <a:schemeClr val="bg1"/>
                          </a:solidFill>
                          <a:effectLst/>
                        </a:rPr>
                        <a:t>容量</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磁盘组</a:t>
                      </a:r>
                      <a:endParaRPr lang="zh-CN" alt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tc>
                  <a:txBody>
                    <a:bodyPr/>
                    <a:lstStyle/>
                    <a:p>
                      <a:pPr algn="ctr" fontAlgn="ctr"/>
                      <a:r>
                        <a:rPr lang="zh-CN" altLang="en-US" sz="1000" b="1" u="none" strike="noStrike" dirty="0">
                          <a:solidFill>
                            <a:schemeClr val="bg1"/>
                          </a:solidFill>
                          <a:effectLst/>
                        </a:rPr>
                        <a:t>大小</a:t>
                      </a:r>
                      <a:r>
                        <a:rPr lang="en-US" altLang="zh-CN" sz="1000" b="1" u="none" strike="noStrike" dirty="0">
                          <a:solidFill>
                            <a:schemeClr val="bg1"/>
                          </a:solidFill>
                          <a:effectLst/>
                        </a:rPr>
                        <a:t> TB</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41817E"/>
                    </a:solidFill>
                  </a:tcPr>
                </a:tc>
                <a:extLst>
                  <a:ext uri="{0D108BD9-81ED-4DB2-BD59-A6C34878D82A}">
                    <a16:rowId xmlns:a16="http://schemas.microsoft.com/office/drawing/2014/main" val="2112583010"/>
                  </a:ext>
                </a:extLst>
              </a:tr>
              <a:tr h="190500">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zh-CN" altLang="en-US" sz="1000" u="none" strike="noStrike" dirty="0">
                          <a:effectLst/>
                        </a:rPr>
                        <a:t>生产环境</a:t>
                      </a:r>
                      <a:endParaRPr lang="zh-CN" alt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effectLst/>
                        </a:rPr>
                        <a:t>8</a:t>
                      </a:r>
                      <a:r>
                        <a:rPr lang="zh-CN" altLang="en-US" sz="1000" u="none" strike="noStrike" dirty="0">
                          <a:effectLst/>
                        </a:rPr>
                        <a:t>比</a:t>
                      </a:r>
                      <a:r>
                        <a:rPr lang="en-US" altLang="zh-CN" sz="1000" u="none" strike="noStrike" dirty="0">
                          <a:effectLst/>
                        </a:rPr>
                        <a:t>2</a:t>
                      </a:r>
                      <a:endParaRPr lang="en-US" altLang="zh-CN"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59</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DATA1</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42</a:t>
                      </a:r>
                      <a:endParaRPr lang="en-US" sz="10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34027727"/>
                  </a:ext>
                </a:extLst>
              </a:tr>
              <a:tr h="190500">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l" fontAlgn="b"/>
                      <a:endParaRPr lang="en-US" sz="1000" b="0" i="0" u="none" strike="noStrike" dirty="0">
                        <a:solidFill>
                          <a:srgbClr val="FF0000"/>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1000" u="none" strike="noStrike">
                          <a:effectLst/>
                        </a:rPr>
                        <a:t> </a:t>
                      </a:r>
                      <a:endParaRPr lang="en-US" sz="10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 </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 </a:t>
                      </a:r>
                      <a:endParaRPr lang="en-US" sz="10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RECO1</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effectLst/>
                        </a:rPr>
                        <a:t>11</a:t>
                      </a:r>
                      <a:endParaRPr lang="en-US" sz="10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78017439"/>
                  </a:ext>
                </a:extLst>
              </a:tr>
              <a:tr h="190500">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000" u="none" strike="noStrike" dirty="0">
                          <a:solidFill>
                            <a:srgbClr val="FF0000"/>
                          </a:solidFill>
                          <a:effectLst/>
                        </a:rPr>
                        <a:t>UAT</a:t>
                      </a:r>
                      <a:r>
                        <a:rPr lang="zh-CN" altLang="en-US" sz="1000" u="none" strike="noStrike" dirty="0">
                          <a:solidFill>
                            <a:srgbClr val="FF0000"/>
                          </a:solidFill>
                          <a:effectLst/>
                        </a:rPr>
                        <a:t>环境</a:t>
                      </a:r>
                      <a:endParaRPr lang="zh-CN" alt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00" u="none" strike="noStrike" dirty="0">
                          <a:solidFill>
                            <a:srgbClr val="FF0000"/>
                          </a:solidFill>
                          <a:effectLst/>
                        </a:rPr>
                        <a:t>9</a:t>
                      </a:r>
                      <a:r>
                        <a:rPr lang="zh-CN" altLang="en-US" sz="1000" u="none" strike="noStrike" dirty="0">
                          <a:solidFill>
                            <a:srgbClr val="FF0000"/>
                          </a:solidFill>
                          <a:effectLst/>
                        </a:rPr>
                        <a:t>比</a:t>
                      </a:r>
                      <a:r>
                        <a:rPr lang="en-US" altLang="zh-CN" sz="1000" u="none" strike="noStrike" dirty="0">
                          <a:solidFill>
                            <a:srgbClr val="FF0000"/>
                          </a:solidFill>
                          <a:effectLst/>
                        </a:rPr>
                        <a:t>1</a:t>
                      </a:r>
                      <a:endParaRPr lang="en-US" altLang="zh-CN"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dirty="0">
                          <a:solidFill>
                            <a:srgbClr val="FF0000"/>
                          </a:solidFill>
                          <a:effectLst/>
                        </a:rPr>
                        <a:t>138</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DATA2</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113</a:t>
                      </a:r>
                      <a:endParaRPr lang="en-US" sz="10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5469331"/>
                  </a:ext>
                </a:extLst>
              </a:tr>
              <a:tr h="190500">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l" fontAlgn="ctr"/>
                      <a:endParaRPr lang="en-US" sz="1000" b="0" i="0" u="none" strike="noStrike" dirty="0">
                        <a:solidFill>
                          <a:srgbClr val="000000"/>
                        </a:solidFill>
                        <a:effectLst/>
                        <a:latin typeface="Calibri" panose="020F0502020204030204" pitchFamily="34" charset="0"/>
                      </a:endParaRPr>
                    </a:p>
                  </a:txBody>
                  <a:tcPr marL="9525" marR="9525" marT="9525" marB="0" anchor="ctr">
                    <a:solidFill>
                      <a:schemeClr val="bg1"/>
                    </a:solidFill>
                  </a:tcPr>
                </a:tc>
                <a:tc>
                  <a:txBody>
                    <a:bodyPr/>
                    <a:lstStyle/>
                    <a:p>
                      <a:pPr algn="ctr" fontAlgn="ctr"/>
                      <a:r>
                        <a:rPr lang="en-US" sz="1000" u="none" strike="noStrike">
                          <a:solidFill>
                            <a:srgbClr val="FF0000"/>
                          </a:solidFill>
                          <a:effectLst/>
                        </a:rPr>
                        <a:t> </a:t>
                      </a:r>
                      <a:endParaRPr lang="en-US" sz="10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solidFill>
                            <a:srgbClr val="FF0000"/>
                          </a:solidFill>
                          <a:effectLst/>
                        </a:rPr>
                        <a:t> </a:t>
                      </a:r>
                      <a:endParaRPr lang="en-US" sz="10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solidFill>
                            <a:srgbClr val="FF0000"/>
                          </a:solidFill>
                          <a:effectLst/>
                        </a:rPr>
                        <a:t> </a:t>
                      </a:r>
                      <a:endParaRPr lang="en-US" sz="10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RECO2</a:t>
                      </a:r>
                      <a:endParaRPr lang="en-US" sz="10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1000" u="none" strike="noStrike" dirty="0">
                          <a:solidFill>
                            <a:srgbClr val="FF0000"/>
                          </a:solidFill>
                          <a:effectLst/>
                        </a:rPr>
                        <a:t>13</a:t>
                      </a:r>
                      <a:endParaRPr lang="en-US" sz="1000" b="0" i="0" u="none" strike="noStrike" dirty="0">
                        <a:solidFill>
                          <a:srgbClr val="FF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09759706"/>
                  </a:ext>
                </a:extLst>
              </a:tr>
            </a:tbl>
          </a:graphicData>
        </a:graphic>
      </p:graphicFrame>
      <p:sp>
        <p:nvSpPr>
          <p:cNvPr id="161" name="TextBox 160">
            <a:extLst>
              <a:ext uri="{FF2B5EF4-FFF2-40B4-BE49-F238E27FC236}">
                <a16:creationId xmlns:a16="http://schemas.microsoft.com/office/drawing/2014/main" id="{9F890A71-5510-4CC4-86C8-9BC994E48DEB}"/>
              </a:ext>
            </a:extLst>
          </p:cNvPr>
          <p:cNvSpPr txBox="1"/>
          <p:nvPr/>
        </p:nvSpPr>
        <p:spPr>
          <a:xfrm>
            <a:off x="8456965" y="5259623"/>
            <a:ext cx="873482" cy="341632"/>
          </a:xfrm>
          <a:prstGeom prst="rect">
            <a:avLst/>
          </a:prstGeom>
          <a:noFill/>
        </p:spPr>
        <p:txBody>
          <a:bodyPr wrap="square">
            <a:spAutoFit/>
          </a:bodyPr>
          <a:lstStyle/>
          <a:p>
            <a:pPr algn="ctr">
              <a:lnSpc>
                <a:spcPct val="90000"/>
              </a:lnSpc>
            </a:pPr>
            <a:r>
              <a:rPr lang="en-US" altLang="zh-CN" sz="1800" b="1" dirty="0">
                <a:solidFill>
                  <a:schemeClr val="accent1">
                    <a:lumMod val="75000"/>
                  </a:schemeClr>
                </a:solidFill>
                <a:latin typeface="Oracle Sans" panose="020B0503020204020204" pitchFamily="34" charset="0"/>
                <a:cs typeface="Oracle Sans" panose="020B0503020204020204" pitchFamily="34" charset="0"/>
              </a:rPr>
              <a:t>PROD</a:t>
            </a:r>
            <a:endParaRPr lang="zh-CN" altLang="en-US" sz="1800" dirty="0">
              <a:solidFill>
                <a:schemeClr val="accent1">
                  <a:lumMod val="75000"/>
                </a:schemeClr>
              </a:solidFill>
              <a:latin typeface="Oracle Sans" panose="020B0503020204020204" pitchFamily="34" charset="0"/>
              <a:cs typeface="Oracle Sans" panose="020B0503020204020204" pitchFamily="34" charset="0"/>
            </a:endParaRPr>
          </a:p>
        </p:txBody>
      </p:sp>
      <p:sp>
        <p:nvSpPr>
          <p:cNvPr id="162" name="TextBox 161">
            <a:extLst>
              <a:ext uri="{FF2B5EF4-FFF2-40B4-BE49-F238E27FC236}">
                <a16:creationId xmlns:a16="http://schemas.microsoft.com/office/drawing/2014/main" id="{0654DDC9-473E-4ADD-9F42-3036930C8B0D}"/>
              </a:ext>
            </a:extLst>
          </p:cNvPr>
          <p:cNvSpPr txBox="1"/>
          <p:nvPr/>
        </p:nvSpPr>
        <p:spPr>
          <a:xfrm>
            <a:off x="8436285" y="5847031"/>
            <a:ext cx="873482" cy="341632"/>
          </a:xfrm>
          <a:prstGeom prst="rect">
            <a:avLst/>
          </a:prstGeom>
          <a:noFill/>
        </p:spPr>
        <p:txBody>
          <a:bodyPr wrap="square">
            <a:spAutoFit/>
          </a:bodyPr>
          <a:lstStyle/>
          <a:p>
            <a:pPr algn="ctr">
              <a:lnSpc>
                <a:spcPct val="90000"/>
              </a:lnSpc>
            </a:pPr>
            <a:r>
              <a:rPr lang="en-US" altLang="zh-CN" sz="1800" b="1" dirty="0">
                <a:solidFill>
                  <a:schemeClr val="accent1">
                    <a:lumMod val="75000"/>
                  </a:schemeClr>
                </a:solidFill>
                <a:latin typeface="Oracle Sans" panose="020B0503020204020204" pitchFamily="34" charset="0"/>
                <a:cs typeface="Oracle Sans" panose="020B0503020204020204" pitchFamily="34" charset="0"/>
              </a:rPr>
              <a:t>UAT</a:t>
            </a:r>
            <a:endParaRPr lang="zh-CN" altLang="en-US" sz="1800" dirty="0">
              <a:solidFill>
                <a:schemeClr val="accent1">
                  <a:lumMod val="75000"/>
                </a:schemeClr>
              </a:solidFill>
              <a:latin typeface="Oracle Sans" panose="020B0503020204020204" pitchFamily="34" charset="0"/>
              <a:cs typeface="Oracle Sans" panose="020B0503020204020204" pitchFamily="34" charset="0"/>
            </a:endParaRPr>
          </a:p>
        </p:txBody>
      </p:sp>
      <p:graphicFrame>
        <p:nvGraphicFramePr>
          <p:cNvPr id="8" name="Table 7">
            <a:extLst>
              <a:ext uri="{FF2B5EF4-FFF2-40B4-BE49-F238E27FC236}">
                <a16:creationId xmlns:a16="http://schemas.microsoft.com/office/drawing/2014/main" id="{6C1314A4-A3C1-44DD-AF30-78026568A8AC}"/>
              </a:ext>
            </a:extLst>
          </p:cNvPr>
          <p:cNvGraphicFramePr>
            <a:graphicFrameLocks noGrp="1"/>
          </p:cNvGraphicFramePr>
          <p:nvPr>
            <p:extLst>
              <p:ext uri="{D42A27DB-BD31-4B8C-83A1-F6EECF244321}">
                <p14:modId xmlns:p14="http://schemas.microsoft.com/office/powerpoint/2010/main" val="3200637391"/>
              </p:ext>
            </p:extLst>
          </p:nvPr>
        </p:nvGraphicFramePr>
        <p:xfrm>
          <a:off x="9620253" y="4616496"/>
          <a:ext cx="2083597" cy="1752600"/>
        </p:xfrm>
        <a:graphic>
          <a:graphicData uri="http://schemas.openxmlformats.org/drawingml/2006/table">
            <a:tbl>
              <a:tblPr>
                <a:tableStyleId>{073A0DAA-6AF3-43AB-8588-CEC1D06C72B9}</a:tableStyleId>
              </a:tblPr>
              <a:tblGrid>
                <a:gridCol w="841264">
                  <a:extLst>
                    <a:ext uri="{9D8B030D-6E8A-4147-A177-3AD203B41FA5}">
                      <a16:colId xmlns:a16="http://schemas.microsoft.com/office/drawing/2014/main" val="757848997"/>
                    </a:ext>
                  </a:extLst>
                </a:gridCol>
                <a:gridCol w="465018">
                  <a:extLst>
                    <a:ext uri="{9D8B030D-6E8A-4147-A177-3AD203B41FA5}">
                      <a16:colId xmlns:a16="http://schemas.microsoft.com/office/drawing/2014/main" val="539897699"/>
                    </a:ext>
                  </a:extLst>
                </a:gridCol>
                <a:gridCol w="777315">
                  <a:extLst>
                    <a:ext uri="{9D8B030D-6E8A-4147-A177-3AD203B41FA5}">
                      <a16:colId xmlns:a16="http://schemas.microsoft.com/office/drawing/2014/main" val="2498340591"/>
                    </a:ext>
                  </a:extLst>
                </a:gridCol>
              </a:tblGrid>
              <a:tr h="0">
                <a:tc>
                  <a:txBody>
                    <a:bodyPr/>
                    <a:lstStyle/>
                    <a:p>
                      <a:pPr algn="ctr" fontAlgn="ctr"/>
                      <a:r>
                        <a:rPr lang="en-US" sz="1050" b="1" u="none" strike="noStrike" dirty="0">
                          <a:solidFill>
                            <a:schemeClr val="bg1"/>
                          </a:solidFill>
                          <a:effectLst/>
                        </a:rPr>
                        <a:t>CORE-BANKING</a:t>
                      </a:r>
                      <a:endParaRPr lang="en-US" sz="105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u="none" strike="noStrike" dirty="0">
                          <a:solidFill>
                            <a:schemeClr val="bg1"/>
                          </a:solidFill>
                          <a:effectLst/>
                        </a:rPr>
                        <a:t>CDBs</a:t>
                      </a:r>
                      <a:endParaRPr lang="en-US" sz="105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u="none" strike="noStrike" dirty="0">
                          <a:solidFill>
                            <a:schemeClr val="bg1"/>
                          </a:solidFill>
                          <a:effectLst/>
                        </a:rPr>
                        <a:t>PDBs</a:t>
                      </a:r>
                      <a:endParaRPr lang="en-US" sz="105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extLst>
                  <a:ext uri="{0D108BD9-81ED-4DB2-BD59-A6C34878D82A}">
                    <a16:rowId xmlns:a16="http://schemas.microsoft.com/office/drawing/2014/main" val="2904219043"/>
                  </a:ext>
                </a:extLst>
              </a:tr>
              <a:tr h="84773">
                <a:tc>
                  <a:txBody>
                    <a:bodyPr/>
                    <a:lstStyle/>
                    <a:p>
                      <a:pPr algn="ctr" fontAlgn="ctr"/>
                      <a:r>
                        <a:rPr lang="zh-CN" altLang="en-US" sz="1050" u="none" strike="noStrike" dirty="0">
                          <a:effectLst/>
                        </a:rPr>
                        <a:t>备库</a:t>
                      </a:r>
                      <a:endParaRPr lang="en-US" sz="105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sz="1050" b="0" i="0" u="none" strike="noStrike" dirty="0">
                          <a:solidFill>
                            <a:srgbClr val="000000"/>
                          </a:solidFill>
                          <a:effectLst/>
                          <a:latin typeface="Calibri" panose="020F0502020204030204" pitchFamily="34" charset="0"/>
                        </a:rPr>
                        <a:t>10</a:t>
                      </a:r>
                    </a:p>
                  </a:txBody>
                  <a:tcPr marL="9525" marR="9525" marT="9525" marB="0" anchor="ctr">
                    <a:solidFill>
                      <a:schemeClr val="accent3">
                        <a:lumMod val="20000"/>
                        <a:lumOff val="80000"/>
                      </a:schemeClr>
                    </a:solidFill>
                  </a:tcPr>
                </a:tc>
                <a:tc>
                  <a:txBody>
                    <a:bodyPr/>
                    <a:lstStyle/>
                    <a:p>
                      <a:pPr algn="ctr" fontAlgn="ctr"/>
                      <a:r>
                        <a:rPr lang="en-US" sz="1050" u="none" strike="noStrike" dirty="0">
                          <a:effectLst/>
                        </a:rPr>
                        <a:t>10</a:t>
                      </a:r>
                      <a:endParaRPr lang="en-US" sz="105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831733400"/>
                  </a:ext>
                </a:extLst>
              </a:tr>
              <a:tr h="88583">
                <a:tc>
                  <a:txBody>
                    <a:bodyPr/>
                    <a:lstStyle/>
                    <a:p>
                      <a:pPr algn="ctr" fontAlgn="ctr"/>
                      <a:r>
                        <a:rPr lang="en-US" altLang="zh-CN" sz="1100" b="1" i="0" u="none" strike="noStrike" dirty="0">
                          <a:solidFill>
                            <a:schemeClr val="bg1"/>
                          </a:solidFill>
                          <a:effectLst/>
                          <a:latin typeface="Calibri" panose="020F0502020204030204" pitchFamily="34" charset="0"/>
                        </a:rPr>
                        <a:t>YBT</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662620661"/>
                  </a:ext>
                </a:extLst>
              </a:tr>
              <a:tr h="0">
                <a:tc>
                  <a:txBody>
                    <a:bodyPr/>
                    <a:lstStyle/>
                    <a:p>
                      <a:pPr algn="ctr" fontAlgn="ctr"/>
                      <a:r>
                        <a:rPr lang="zh-CN" altLang="en-US" sz="1100" b="0" i="0" u="none" strike="noStrike" dirty="0">
                          <a:solidFill>
                            <a:srgbClr val="000000"/>
                          </a:solidFill>
                          <a:effectLst/>
                          <a:latin typeface="Calibri" panose="020F0502020204030204" pitchFamily="34" charset="0"/>
                        </a:rPr>
                        <a:t>备库</a:t>
                      </a:r>
                    </a:p>
                  </a:txBody>
                  <a:tcPr marL="9525" marR="9525" marT="9525" marB="0" anchor="ctr">
                    <a:solidFill>
                      <a:schemeClr val="accent3">
                        <a:lumMod val="20000"/>
                        <a:lumOff val="80000"/>
                      </a:schemeClr>
                    </a:solidFill>
                  </a:tcP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ctr" fontAlgn="ctr"/>
                      <a:r>
                        <a:rPr lang="en-US" altLang="zh-CN"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4217267742"/>
                  </a:ext>
                </a:extLst>
              </a:tr>
              <a:tr h="0">
                <a:tc>
                  <a:txBody>
                    <a:bodyPr/>
                    <a:lstStyle/>
                    <a:p>
                      <a:pPr algn="ctr" fontAlgn="ctr"/>
                      <a:r>
                        <a:rPr lang="en-US" sz="1050" b="1" u="none" strike="noStrike" dirty="0">
                          <a:solidFill>
                            <a:schemeClr val="bg1"/>
                          </a:solidFill>
                          <a:effectLst/>
                        </a:rPr>
                        <a:t>UAT</a:t>
                      </a:r>
                      <a:r>
                        <a:rPr lang="zh-CN" altLang="en-US" sz="1050" b="1" u="none" strike="noStrike" dirty="0">
                          <a:solidFill>
                            <a:schemeClr val="bg1"/>
                          </a:solidFill>
                          <a:effectLst/>
                        </a:rPr>
                        <a:t>环境</a:t>
                      </a:r>
                      <a:endParaRPr lang="zh-CN" altLang="en-US" sz="1050" b="1" i="0" u="none" strike="noStrike" dirty="0">
                        <a:solidFill>
                          <a:schemeClr val="bg1"/>
                        </a:solidFill>
                        <a:effectLst/>
                        <a:latin typeface="Calibri" panose="020F0502020204030204" pitchFamily="34" charset="0"/>
                      </a:endParaRPr>
                    </a:p>
                  </a:txBody>
                  <a:tcPr marL="9525" marR="9525" marT="9525" marB="0" anchor="ctr">
                    <a:solidFill>
                      <a:srgbClr val="7030A0"/>
                    </a:solidFill>
                  </a:tcPr>
                </a:tc>
                <a:tc>
                  <a:txBody>
                    <a:bodyPr/>
                    <a:lstStyle/>
                    <a:p>
                      <a:pPr algn="ctr" fontAlgn="ctr"/>
                      <a:r>
                        <a:rPr lang="en-US" sz="1050" b="1" u="none" strike="noStrike" dirty="0">
                          <a:solidFill>
                            <a:schemeClr val="bg1"/>
                          </a:solidFill>
                          <a:effectLst/>
                        </a:rPr>
                        <a:t>CDBs</a:t>
                      </a:r>
                      <a:endParaRPr lang="en-US" sz="1050" b="1" i="0" u="none" strike="noStrike" dirty="0">
                        <a:solidFill>
                          <a:schemeClr val="bg1"/>
                        </a:solidFill>
                        <a:effectLst/>
                        <a:latin typeface="Calibri" panose="020F0502020204030204" pitchFamily="34" charset="0"/>
                      </a:endParaRPr>
                    </a:p>
                  </a:txBody>
                  <a:tcPr marL="9525" marR="9525" marT="9525" marB="0" anchor="ctr">
                    <a:solidFill>
                      <a:srgbClr val="7030A0"/>
                    </a:solidFill>
                  </a:tcPr>
                </a:tc>
                <a:tc>
                  <a:txBody>
                    <a:bodyPr/>
                    <a:lstStyle/>
                    <a:p>
                      <a:pPr algn="ctr" fontAlgn="ctr"/>
                      <a:r>
                        <a:rPr lang="en-US" sz="1050" b="1" u="none" strike="noStrike" dirty="0">
                          <a:solidFill>
                            <a:schemeClr val="bg1"/>
                          </a:solidFill>
                          <a:effectLst/>
                        </a:rPr>
                        <a:t>PDBs</a:t>
                      </a:r>
                      <a:endParaRPr lang="en-US" sz="1050" b="1" i="0" u="none" strike="noStrike" dirty="0">
                        <a:solidFill>
                          <a:schemeClr val="bg1"/>
                        </a:solidFill>
                        <a:effectLst/>
                        <a:latin typeface="Calibri" panose="020F0502020204030204" pitchFamily="34" charset="0"/>
                      </a:endParaRPr>
                    </a:p>
                  </a:txBody>
                  <a:tcPr marL="9525" marR="9525" marT="9525" marB="0" anchor="ctr">
                    <a:solidFill>
                      <a:srgbClr val="7030A0"/>
                    </a:solidFill>
                  </a:tcPr>
                </a:tc>
                <a:extLst>
                  <a:ext uri="{0D108BD9-81ED-4DB2-BD59-A6C34878D82A}">
                    <a16:rowId xmlns:a16="http://schemas.microsoft.com/office/drawing/2014/main" val="1735503098"/>
                  </a:ext>
                </a:extLst>
              </a:tr>
              <a:tr h="190500">
                <a:tc>
                  <a:txBody>
                    <a:bodyPr/>
                    <a:lstStyle/>
                    <a:p>
                      <a:pPr algn="ctr" fontAlgn="ctr"/>
                      <a:r>
                        <a:rPr lang="en-US" sz="1050" u="none" strike="noStrike" dirty="0">
                          <a:effectLst/>
                        </a:rPr>
                        <a:t>UCNH0064</a:t>
                      </a:r>
                      <a:endParaRPr lang="en-US" sz="105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u="none" strike="noStrike" dirty="0">
                          <a:effectLst/>
                        </a:rPr>
                        <a:t>10 (Abacus)</a:t>
                      </a:r>
                      <a:endParaRPr lang="en-US" sz="10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79720604"/>
                  </a:ext>
                </a:extLst>
              </a:tr>
              <a:tr h="209550">
                <a:tc>
                  <a:txBody>
                    <a:bodyPr/>
                    <a:lstStyle/>
                    <a:p>
                      <a:pPr algn="ctr" fontAlgn="ctr"/>
                      <a:r>
                        <a:rPr lang="en-US" sz="1050" u="none" strike="noStrike" dirty="0">
                          <a:effectLst/>
                        </a:rPr>
                        <a:t>UCNH0065</a:t>
                      </a:r>
                      <a:endParaRPr lang="en-US" sz="105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50" u="none" strike="noStrike" dirty="0">
                          <a:effectLst/>
                        </a:rPr>
                        <a:t>6</a:t>
                      </a:r>
                      <a:endParaRPr lang="en-US" sz="10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81733188"/>
                  </a:ext>
                </a:extLst>
              </a:tr>
              <a:tr h="9525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u="none" strike="noStrike" dirty="0">
                          <a:effectLst/>
                        </a:rPr>
                        <a:t>UCNH0066</a:t>
                      </a:r>
                      <a:endParaRPr lang="en-US" sz="105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5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050" b="0" i="0" u="none" strike="noStrike" dirty="0">
                          <a:solidFill>
                            <a:srgbClr val="000000"/>
                          </a:solidFill>
                          <a:effectLst/>
                          <a:latin typeface="Calibri" panose="020F0502020204030204" pitchFamily="34" charset="0"/>
                        </a:rPr>
                        <a:t>24 </a:t>
                      </a:r>
                      <a:r>
                        <a:rPr lang="en-US" sz="1050" u="none" strike="noStrike" dirty="0">
                          <a:effectLst/>
                        </a:rPr>
                        <a:t>(Abacus)</a:t>
                      </a:r>
                    </a:p>
                    <a:p>
                      <a:pPr algn="ctr" fontAlgn="ctr"/>
                      <a:r>
                        <a:rPr lang="en-US" altLang="zh-CN" sz="1050" b="0" i="0" u="none" strike="noStrike" dirty="0">
                          <a:solidFill>
                            <a:srgbClr val="000000"/>
                          </a:solidFill>
                          <a:effectLst/>
                          <a:latin typeface="Calibri" panose="020F0502020204030204" pitchFamily="34" charset="0"/>
                        </a:rPr>
                        <a:t>OB </a:t>
                      </a:r>
                      <a:r>
                        <a:rPr lang="zh-CN" altLang="en-US" sz="1050" b="0" i="0" u="none" strike="noStrike" dirty="0">
                          <a:solidFill>
                            <a:srgbClr val="000000"/>
                          </a:solidFill>
                          <a:effectLst/>
                          <a:latin typeface="Calibri" panose="020F0502020204030204" pitchFamily="34" charset="0"/>
                        </a:rPr>
                        <a:t>性能测试</a:t>
                      </a:r>
                      <a:endParaRPr lang="en-US" sz="105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3215776"/>
                  </a:ext>
                </a:extLst>
              </a:tr>
            </a:tbl>
          </a:graphicData>
        </a:graphic>
      </p:graphicFrame>
      <p:graphicFrame>
        <p:nvGraphicFramePr>
          <p:cNvPr id="9" name="Table 8">
            <a:extLst>
              <a:ext uri="{FF2B5EF4-FFF2-40B4-BE49-F238E27FC236}">
                <a16:creationId xmlns:a16="http://schemas.microsoft.com/office/drawing/2014/main" id="{5E946CDF-EC01-4887-9713-BE383FCF3FD2}"/>
              </a:ext>
            </a:extLst>
          </p:cNvPr>
          <p:cNvGraphicFramePr>
            <a:graphicFrameLocks noGrp="1"/>
          </p:cNvGraphicFramePr>
          <p:nvPr>
            <p:extLst>
              <p:ext uri="{D42A27DB-BD31-4B8C-83A1-F6EECF244321}">
                <p14:modId xmlns:p14="http://schemas.microsoft.com/office/powerpoint/2010/main" val="2636204378"/>
              </p:ext>
            </p:extLst>
          </p:nvPr>
        </p:nvGraphicFramePr>
        <p:xfrm>
          <a:off x="769718" y="1309233"/>
          <a:ext cx="2501900" cy="699135"/>
        </p:xfrm>
        <a:graphic>
          <a:graphicData uri="http://schemas.openxmlformats.org/drawingml/2006/table">
            <a:tbl>
              <a:tblPr>
                <a:tableStyleId>{073A0DAA-6AF3-43AB-8588-CEC1D06C72B9}</a:tableStyleId>
              </a:tblPr>
              <a:tblGrid>
                <a:gridCol w="761034">
                  <a:extLst>
                    <a:ext uri="{9D8B030D-6E8A-4147-A177-3AD203B41FA5}">
                      <a16:colId xmlns:a16="http://schemas.microsoft.com/office/drawing/2014/main" val="1778906044"/>
                    </a:ext>
                  </a:extLst>
                </a:gridCol>
                <a:gridCol w="789573">
                  <a:extLst>
                    <a:ext uri="{9D8B030D-6E8A-4147-A177-3AD203B41FA5}">
                      <a16:colId xmlns:a16="http://schemas.microsoft.com/office/drawing/2014/main" val="1459491828"/>
                    </a:ext>
                  </a:extLst>
                </a:gridCol>
                <a:gridCol w="951293">
                  <a:extLst>
                    <a:ext uri="{9D8B030D-6E8A-4147-A177-3AD203B41FA5}">
                      <a16:colId xmlns:a16="http://schemas.microsoft.com/office/drawing/2014/main" val="662171592"/>
                    </a:ext>
                  </a:extLst>
                </a:gridCol>
              </a:tblGrid>
              <a:tr h="190500">
                <a:tc>
                  <a:txBody>
                    <a:bodyPr/>
                    <a:lstStyle/>
                    <a:p>
                      <a:pPr algn="ctr" fontAlgn="ctr"/>
                      <a:r>
                        <a:rPr lang="en-US" sz="1100" b="1" u="none" strike="noStrike" dirty="0">
                          <a:solidFill>
                            <a:schemeClr val="bg1"/>
                          </a:solidFill>
                          <a:effectLst/>
                        </a:rPr>
                        <a:t>CORE-BANKING</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extLst>
                  <a:ext uri="{0D108BD9-81ED-4DB2-BD59-A6C34878D82A}">
                    <a16:rowId xmlns:a16="http://schemas.microsoft.com/office/drawing/2014/main" val="1203088976"/>
                  </a:ext>
                </a:extLst>
              </a:tr>
              <a:tr h="95250">
                <a:tc>
                  <a:txBody>
                    <a:bodyPr/>
                    <a:lstStyle/>
                    <a:p>
                      <a:pPr algn="ctr" fontAlgn="ctr"/>
                      <a:r>
                        <a:rPr lang="zh-CN" altLang="en-US" sz="1100" b="0" i="0" u="none" strike="noStrike" dirty="0">
                          <a:solidFill>
                            <a:srgbClr val="000000"/>
                          </a:solidFill>
                          <a:effectLst/>
                          <a:latin typeface="Calibri" panose="020F0502020204030204" pitchFamily="34" charset="0"/>
                        </a:rPr>
                        <a:t>主库</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1737187135"/>
                  </a:ext>
                </a:extLst>
              </a:tr>
              <a:tr h="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a:solidFill>
                            <a:srgbClr val="000000"/>
                          </a:solidFill>
                          <a:effectLst/>
                          <a:latin typeface="Calibri" panose="020F0502020204030204" pitchFamily="34" charset="0"/>
                        </a:rPr>
                        <a:t>备库</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1545196776"/>
                  </a:ext>
                </a:extLst>
              </a:tr>
            </a:tbl>
          </a:graphicData>
        </a:graphic>
      </p:graphicFrame>
      <p:graphicFrame>
        <p:nvGraphicFramePr>
          <p:cNvPr id="163" name="Table 162">
            <a:extLst>
              <a:ext uri="{FF2B5EF4-FFF2-40B4-BE49-F238E27FC236}">
                <a16:creationId xmlns:a16="http://schemas.microsoft.com/office/drawing/2014/main" id="{C2673B9E-DBD9-4C49-B32A-22375B254E83}"/>
              </a:ext>
            </a:extLst>
          </p:cNvPr>
          <p:cNvGraphicFramePr>
            <a:graphicFrameLocks noGrp="1"/>
          </p:cNvGraphicFramePr>
          <p:nvPr>
            <p:extLst>
              <p:ext uri="{D42A27DB-BD31-4B8C-83A1-F6EECF244321}">
                <p14:modId xmlns:p14="http://schemas.microsoft.com/office/powerpoint/2010/main" val="2806192096"/>
              </p:ext>
            </p:extLst>
          </p:nvPr>
        </p:nvGraphicFramePr>
        <p:xfrm>
          <a:off x="9589661" y="2366121"/>
          <a:ext cx="2096534" cy="712470"/>
        </p:xfrm>
        <a:graphic>
          <a:graphicData uri="http://schemas.openxmlformats.org/drawingml/2006/table">
            <a:tbl>
              <a:tblPr>
                <a:tableStyleId>{073A0DAA-6AF3-43AB-8588-CEC1D06C72B9}</a:tableStyleId>
              </a:tblPr>
              <a:tblGrid>
                <a:gridCol w="697577">
                  <a:extLst>
                    <a:ext uri="{9D8B030D-6E8A-4147-A177-3AD203B41FA5}">
                      <a16:colId xmlns:a16="http://schemas.microsoft.com/office/drawing/2014/main" val="1778906044"/>
                    </a:ext>
                  </a:extLst>
                </a:gridCol>
                <a:gridCol w="687898">
                  <a:extLst>
                    <a:ext uri="{9D8B030D-6E8A-4147-A177-3AD203B41FA5}">
                      <a16:colId xmlns:a16="http://schemas.microsoft.com/office/drawing/2014/main" val="1459491828"/>
                    </a:ext>
                  </a:extLst>
                </a:gridCol>
                <a:gridCol w="711059">
                  <a:extLst>
                    <a:ext uri="{9D8B030D-6E8A-4147-A177-3AD203B41FA5}">
                      <a16:colId xmlns:a16="http://schemas.microsoft.com/office/drawing/2014/main" val="662171592"/>
                    </a:ext>
                  </a:extLst>
                </a:gridCol>
              </a:tblGrid>
              <a:tr h="190500">
                <a:tc>
                  <a:txBody>
                    <a:bodyPr/>
                    <a:lstStyle/>
                    <a:p>
                      <a:pPr algn="ctr" fontAlgn="ctr"/>
                      <a:r>
                        <a:rPr lang="en-US" sz="1100" b="1" u="none" strike="noStrike" dirty="0">
                          <a:solidFill>
                            <a:schemeClr val="bg1"/>
                          </a:solidFill>
                          <a:effectLst/>
                        </a:rPr>
                        <a:t>CORE-BANKING</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2">
                        <a:lumMod val="50000"/>
                      </a:schemeClr>
                    </a:solidFill>
                  </a:tcPr>
                </a:tc>
                <a:extLst>
                  <a:ext uri="{0D108BD9-81ED-4DB2-BD59-A6C34878D82A}">
                    <a16:rowId xmlns:a16="http://schemas.microsoft.com/office/drawing/2014/main" val="1203088976"/>
                  </a:ext>
                </a:extLst>
              </a:tr>
              <a:tr h="190500">
                <a:tc>
                  <a:txBody>
                    <a:bodyPr/>
                    <a:lstStyle/>
                    <a:p>
                      <a:pPr algn="ctr" fontAlgn="ctr"/>
                      <a:r>
                        <a:rPr lang="zh-CN" altLang="en-US" sz="1100" b="0" i="0" u="none" strike="noStrike" dirty="0">
                          <a:solidFill>
                            <a:srgbClr val="000000"/>
                          </a:solidFill>
                          <a:effectLst/>
                          <a:latin typeface="Calibri" panose="020F0502020204030204" pitchFamily="34" charset="0"/>
                        </a:rPr>
                        <a:t>主库</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tc>
                <a:extLst>
                  <a:ext uri="{0D108BD9-81ED-4DB2-BD59-A6C34878D82A}">
                    <a16:rowId xmlns:a16="http://schemas.microsoft.com/office/drawing/2014/main" val="1737187135"/>
                  </a:ext>
                </a:extLst>
              </a:tr>
              <a:tr h="95250">
                <a:tc>
                  <a:txBody>
                    <a:bodyPr/>
                    <a:lstStyle/>
                    <a:p>
                      <a:pPr algn="ctr" fontAlgn="ctr"/>
                      <a:r>
                        <a:rPr lang="zh-CN" altLang="en-US" sz="1100" u="none" strike="noStrike" dirty="0">
                          <a:effectLst/>
                        </a:rPr>
                        <a:t>备库</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382832863"/>
                  </a:ext>
                </a:extLst>
              </a:tr>
            </a:tbl>
          </a:graphicData>
        </a:graphic>
      </p:graphicFrame>
      <p:graphicFrame>
        <p:nvGraphicFramePr>
          <p:cNvPr id="164" name="Table 163">
            <a:extLst>
              <a:ext uri="{FF2B5EF4-FFF2-40B4-BE49-F238E27FC236}">
                <a16:creationId xmlns:a16="http://schemas.microsoft.com/office/drawing/2014/main" id="{B8D6670B-8E67-4CB6-8130-1A7C885D5B5C}"/>
              </a:ext>
            </a:extLst>
          </p:cNvPr>
          <p:cNvGraphicFramePr>
            <a:graphicFrameLocks noGrp="1"/>
          </p:cNvGraphicFramePr>
          <p:nvPr>
            <p:extLst>
              <p:ext uri="{D42A27DB-BD31-4B8C-83A1-F6EECF244321}">
                <p14:modId xmlns:p14="http://schemas.microsoft.com/office/powerpoint/2010/main" val="1788536853"/>
              </p:ext>
            </p:extLst>
          </p:nvPr>
        </p:nvGraphicFramePr>
        <p:xfrm>
          <a:off x="788760" y="3203454"/>
          <a:ext cx="2501900" cy="381000"/>
        </p:xfrm>
        <a:graphic>
          <a:graphicData uri="http://schemas.openxmlformats.org/drawingml/2006/table">
            <a:tbl>
              <a:tblPr>
                <a:tableStyleId>{073A0DAA-6AF3-43AB-8588-CEC1D06C72B9}</a:tableStyleId>
              </a:tblPr>
              <a:tblGrid>
                <a:gridCol w="761034">
                  <a:extLst>
                    <a:ext uri="{9D8B030D-6E8A-4147-A177-3AD203B41FA5}">
                      <a16:colId xmlns:a16="http://schemas.microsoft.com/office/drawing/2014/main" val="1778906044"/>
                    </a:ext>
                  </a:extLst>
                </a:gridCol>
                <a:gridCol w="789573">
                  <a:extLst>
                    <a:ext uri="{9D8B030D-6E8A-4147-A177-3AD203B41FA5}">
                      <a16:colId xmlns:a16="http://schemas.microsoft.com/office/drawing/2014/main" val="1459491828"/>
                    </a:ext>
                  </a:extLst>
                </a:gridCol>
                <a:gridCol w="951293">
                  <a:extLst>
                    <a:ext uri="{9D8B030D-6E8A-4147-A177-3AD203B41FA5}">
                      <a16:colId xmlns:a16="http://schemas.microsoft.com/office/drawing/2014/main" val="662171592"/>
                    </a:ext>
                  </a:extLst>
                </a:gridCol>
              </a:tblGrid>
              <a:tr h="190500">
                <a:tc>
                  <a:txBody>
                    <a:bodyPr/>
                    <a:lstStyle/>
                    <a:p>
                      <a:pPr algn="ctr" fontAlgn="ctr"/>
                      <a:r>
                        <a:rPr lang="en-US" altLang="zh-CN" sz="1100" b="1" u="none" strike="noStrike" dirty="0">
                          <a:solidFill>
                            <a:schemeClr val="bg1"/>
                          </a:solidFill>
                          <a:effectLst/>
                        </a:rPr>
                        <a:t>LVT</a:t>
                      </a:r>
                      <a:endParaRPr lang="en-US" sz="1100" b="1" i="0" u="none" strike="noStrike" dirty="0">
                        <a:solidFill>
                          <a:schemeClr val="bg1"/>
                        </a:solidFill>
                        <a:effectLst/>
                        <a:latin typeface="Calibri" panose="020F0502020204030204" pitchFamily="34" charset="0"/>
                      </a:endParaRPr>
                    </a:p>
                  </a:txBody>
                  <a:tcPr marL="9525" marR="9525" marT="9525" marB="0" anchor="ctr">
                    <a:solidFill>
                      <a:srgbClr val="0070C0"/>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rgbClr val="0070C0"/>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rgbClr val="0070C0"/>
                    </a:solidFill>
                  </a:tcPr>
                </a:tc>
                <a:extLst>
                  <a:ext uri="{0D108BD9-81ED-4DB2-BD59-A6C34878D82A}">
                    <a16:rowId xmlns:a16="http://schemas.microsoft.com/office/drawing/2014/main" val="1203088976"/>
                  </a:ext>
                </a:extLst>
              </a:tr>
              <a:tr h="190500">
                <a:tc>
                  <a:txBody>
                    <a:bodyPr/>
                    <a:lstStyle/>
                    <a:p>
                      <a:pPr algn="ctr" fontAlgn="ctr"/>
                      <a:r>
                        <a:rPr lang="zh-CN" altLang="en-US" sz="1100" u="none" strike="noStrike" dirty="0">
                          <a:effectLst/>
                        </a:rPr>
                        <a:t>生产</a:t>
                      </a:r>
                      <a:endParaRPr lang="zh-CN" alt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7187135"/>
                  </a:ext>
                </a:extLst>
              </a:tr>
            </a:tbl>
          </a:graphicData>
        </a:graphic>
      </p:graphicFrame>
      <p:sp>
        <p:nvSpPr>
          <p:cNvPr id="204" name="Right Brace 203">
            <a:extLst>
              <a:ext uri="{FF2B5EF4-FFF2-40B4-BE49-F238E27FC236}">
                <a16:creationId xmlns:a16="http://schemas.microsoft.com/office/drawing/2014/main" id="{FE2EE1B0-46F5-4F41-867C-ABD38FAFB849}"/>
              </a:ext>
            </a:extLst>
          </p:cNvPr>
          <p:cNvSpPr/>
          <p:nvPr/>
        </p:nvSpPr>
        <p:spPr>
          <a:xfrm>
            <a:off x="3515233" y="1377569"/>
            <a:ext cx="326382" cy="1982172"/>
          </a:xfrm>
          <a:prstGeom prst="rightBrace">
            <a:avLst>
              <a:gd name="adj1" fmla="val 36502"/>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 name="Picture 204">
            <a:extLst>
              <a:ext uri="{FF2B5EF4-FFF2-40B4-BE49-F238E27FC236}">
                <a16:creationId xmlns:a16="http://schemas.microsoft.com/office/drawing/2014/main" id="{E734756D-4910-45BA-9B4E-FC9425A8B1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72027" y="1409257"/>
            <a:ext cx="785343" cy="1962429"/>
          </a:xfrm>
          <a:prstGeom prst="rect">
            <a:avLst/>
          </a:prstGeom>
        </p:spPr>
      </p:pic>
      <p:pic>
        <p:nvPicPr>
          <p:cNvPr id="206" name="Picture 205">
            <a:extLst>
              <a:ext uri="{FF2B5EF4-FFF2-40B4-BE49-F238E27FC236}">
                <a16:creationId xmlns:a16="http://schemas.microsoft.com/office/drawing/2014/main" id="{F02C1A81-3CD3-4014-9919-505EF01D03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70580" y="1408415"/>
            <a:ext cx="785343" cy="1962429"/>
          </a:xfrm>
          <a:prstGeom prst="rect">
            <a:avLst/>
          </a:prstGeom>
        </p:spPr>
      </p:pic>
      <p:sp>
        <p:nvSpPr>
          <p:cNvPr id="210" name="頁尾版面配置區 3">
            <a:extLst>
              <a:ext uri="{FF2B5EF4-FFF2-40B4-BE49-F238E27FC236}">
                <a16:creationId xmlns:a16="http://schemas.microsoft.com/office/drawing/2014/main" id="{A1B4A7ED-127A-4C61-AE15-DF4DE2B6EFEF}"/>
              </a:ext>
            </a:extLst>
          </p:cNvPr>
          <p:cNvSpPr txBox="1">
            <a:spLocks/>
          </p:cNvSpPr>
          <p:nvPr/>
        </p:nvSpPr>
        <p:spPr>
          <a:xfrm>
            <a:off x="1339850" y="6514977"/>
            <a:ext cx="3792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211" name="投影片編號版面配置區 4">
            <a:extLst>
              <a:ext uri="{FF2B5EF4-FFF2-40B4-BE49-F238E27FC236}">
                <a16:creationId xmlns:a16="http://schemas.microsoft.com/office/drawing/2014/main" id="{B3DA9920-5334-461C-B6FA-BF57CF0F1335}"/>
              </a:ext>
            </a:extLst>
          </p:cNvPr>
          <p:cNvSpPr>
            <a:spLocks noGrp="1"/>
          </p:cNvSpPr>
          <p:nvPr>
            <p:ph type="sldNum" sz="quarter" idx="4"/>
          </p:nvPr>
        </p:nvSpPr>
        <p:spPr>
          <a:xfrm>
            <a:off x="761287" y="6507623"/>
            <a:ext cx="578563" cy="365125"/>
          </a:xfrm>
        </p:spPr>
        <p:txBody>
          <a:bodyPr/>
          <a:lstStyle/>
          <a:p>
            <a:fld id="{D440507A-669E-A943-A4A7-E531D638091A}" type="slidenum">
              <a:rPr lang="en-US" smtClean="0">
                <a:solidFill>
                  <a:srgbClr val="4E3629">
                    <a:tint val="75000"/>
                  </a:srgbClr>
                </a:solidFill>
              </a:rPr>
              <a:pPr/>
              <a:t>15</a:t>
            </a:fld>
            <a:endParaRPr lang="en-US" dirty="0">
              <a:solidFill>
                <a:srgbClr val="4E3629">
                  <a:tint val="75000"/>
                </a:srgbClr>
              </a:solidFill>
            </a:endParaRPr>
          </a:p>
        </p:txBody>
      </p:sp>
      <p:sp>
        <p:nvSpPr>
          <p:cNvPr id="35" name="TextBox 34">
            <a:extLst>
              <a:ext uri="{FF2B5EF4-FFF2-40B4-BE49-F238E27FC236}">
                <a16:creationId xmlns:a16="http://schemas.microsoft.com/office/drawing/2014/main" id="{FC1F52AD-0612-4291-ADF5-4FEBB00D65D1}"/>
              </a:ext>
            </a:extLst>
          </p:cNvPr>
          <p:cNvSpPr txBox="1"/>
          <p:nvPr/>
        </p:nvSpPr>
        <p:spPr>
          <a:xfrm>
            <a:off x="8006069" y="6400228"/>
            <a:ext cx="1714841" cy="341632"/>
          </a:xfrm>
          <a:prstGeom prst="rect">
            <a:avLst/>
          </a:prstGeom>
          <a:noFill/>
        </p:spPr>
        <p:txBody>
          <a:bodyPr wrap="square">
            <a:spAutoFit/>
          </a:bodyPr>
          <a:lstStyle/>
          <a:p>
            <a:pPr algn="ctr">
              <a:lnSpc>
                <a:spcPct val="90000"/>
              </a:lnSpc>
            </a:pPr>
            <a:r>
              <a:rPr lang="en-US" altLang="zh-CN" sz="1800" b="1" dirty="0">
                <a:solidFill>
                  <a:srgbClr val="FF0000"/>
                </a:solidFill>
                <a:latin typeface="Oracle Sans" panose="020B0503020204020204" pitchFamily="34" charset="0"/>
                <a:cs typeface="Oracle Sans" panose="020B0503020204020204" pitchFamily="34" charset="0"/>
              </a:rPr>
              <a:t>UAT:40 PDBs</a:t>
            </a:r>
            <a:endParaRPr lang="zh-CN" altLang="en-US" sz="1800" dirty="0">
              <a:solidFill>
                <a:srgbClr val="FF0000"/>
              </a:solidFill>
              <a:latin typeface="Oracle Sans" panose="020B0503020204020204" pitchFamily="34" charset="0"/>
              <a:cs typeface="Oracle Sans" panose="020B0503020204020204" pitchFamily="34" charset="0"/>
            </a:endParaRPr>
          </a:p>
        </p:txBody>
      </p:sp>
      <p:graphicFrame>
        <p:nvGraphicFramePr>
          <p:cNvPr id="36" name="Table 35">
            <a:extLst>
              <a:ext uri="{FF2B5EF4-FFF2-40B4-BE49-F238E27FC236}">
                <a16:creationId xmlns:a16="http://schemas.microsoft.com/office/drawing/2014/main" id="{550AFDF9-92F7-4CC1-8D44-9B3624F8D2B2}"/>
              </a:ext>
            </a:extLst>
          </p:cNvPr>
          <p:cNvGraphicFramePr>
            <a:graphicFrameLocks noGrp="1"/>
          </p:cNvGraphicFramePr>
          <p:nvPr>
            <p:extLst>
              <p:ext uri="{D42A27DB-BD31-4B8C-83A1-F6EECF244321}">
                <p14:modId xmlns:p14="http://schemas.microsoft.com/office/powerpoint/2010/main" val="2274565082"/>
              </p:ext>
            </p:extLst>
          </p:nvPr>
        </p:nvGraphicFramePr>
        <p:xfrm>
          <a:off x="778941" y="2105997"/>
          <a:ext cx="2501900" cy="544830"/>
        </p:xfrm>
        <a:graphic>
          <a:graphicData uri="http://schemas.openxmlformats.org/drawingml/2006/table">
            <a:tbl>
              <a:tblPr>
                <a:tableStyleId>{073A0DAA-6AF3-43AB-8588-CEC1D06C72B9}</a:tableStyleId>
              </a:tblPr>
              <a:tblGrid>
                <a:gridCol w="761034">
                  <a:extLst>
                    <a:ext uri="{9D8B030D-6E8A-4147-A177-3AD203B41FA5}">
                      <a16:colId xmlns:a16="http://schemas.microsoft.com/office/drawing/2014/main" val="1778906044"/>
                    </a:ext>
                  </a:extLst>
                </a:gridCol>
                <a:gridCol w="789573">
                  <a:extLst>
                    <a:ext uri="{9D8B030D-6E8A-4147-A177-3AD203B41FA5}">
                      <a16:colId xmlns:a16="http://schemas.microsoft.com/office/drawing/2014/main" val="1459491828"/>
                    </a:ext>
                  </a:extLst>
                </a:gridCol>
                <a:gridCol w="951293">
                  <a:extLst>
                    <a:ext uri="{9D8B030D-6E8A-4147-A177-3AD203B41FA5}">
                      <a16:colId xmlns:a16="http://schemas.microsoft.com/office/drawing/2014/main" val="662171592"/>
                    </a:ext>
                  </a:extLst>
                </a:gridCol>
              </a:tblGrid>
              <a:tr h="190500">
                <a:tc>
                  <a:txBody>
                    <a:bodyPr/>
                    <a:lstStyle/>
                    <a:p>
                      <a:pPr algn="ctr" fontAlgn="ctr"/>
                      <a:r>
                        <a:rPr lang="en-US" altLang="zh-CN" sz="1100" b="1" u="none" strike="noStrike" dirty="0">
                          <a:solidFill>
                            <a:schemeClr val="bg1"/>
                          </a:solidFill>
                          <a:effectLst/>
                        </a:rPr>
                        <a:t>DBaaS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5">
                        <a:lumMod val="75000"/>
                      </a:schemeClr>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5">
                        <a:lumMod val="75000"/>
                      </a:schemeClr>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5">
                        <a:lumMod val="75000"/>
                      </a:schemeClr>
                    </a:solidFill>
                  </a:tcPr>
                </a:tc>
                <a:extLst>
                  <a:ext uri="{0D108BD9-81ED-4DB2-BD59-A6C34878D82A}">
                    <a16:rowId xmlns:a16="http://schemas.microsoft.com/office/drawing/2014/main" val="1203088976"/>
                  </a:ext>
                </a:extLst>
              </a:tr>
              <a:tr h="95250">
                <a:tc>
                  <a:txBody>
                    <a:bodyPr/>
                    <a:lstStyle/>
                    <a:p>
                      <a:pPr algn="ctr" fontAlgn="ctr"/>
                      <a:r>
                        <a:rPr lang="en-US" altLang="zh-CN" sz="1100" b="0" i="0" u="none" strike="noStrike" dirty="0">
                          <a:solidFill>
                            <a:srgbClr val="000000"/>
                          </a:solidFill>
                          <a:effectLst/>
                          <a:latin typeface="Calibri" panose="020F0502020204030204" pitchFamily="34" charset="0"/>
                        </a:rPr>
                        <a:t>HBCN</a:t>
                      </a:r>
                      <a:r>
                        <a:rPr lang="zh-CN" altLang="en-US" sz="1100" b="0" i="0" u="none" strike="noStrike" dirty="0">
                          <a:solidFill>
                            <a:srgbClr val="000000"/>
                          </a:solidFill>
                          <a:effectLst/>
                          <a:latin typeface="Calibri" panose="020F0502020204030204" pitchFamily="34" charset="0"/>
                        </a:rPr>
                        <a:t>主库</a:t>
                      </a: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zh-CN" altLang="en-US" sz="1100" u="none" strike="noStrike" dirty="0">
                          <a:effectLst/>
                        </a:rPr>
                        <a:t>计划 </a:t>
                      </a:r>
                      <a:r>
                        <a:rPr lang="en-US" altLang="zh-CN"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7187135"/>
                  </a:ext>
                </a:extLst>
              </a:tr>
              <a:tr h="0">
                <a:tc>
                  <a:txBody>
                    <a:bodyPr/>
                    <a:lstStyle/>
                    <a:p>
                      <a:pPr algn="ctr" fontAlgn="ctr"/>
                      <a:r>
                        <a:rPr lang="en-US" altLang="zh-CN" sz="1100" b="0" i="0" u="none" strike="noStrike" dirty="0">
                          <a:solidFill>
                            <a:srgbClr val="000000"/>
                          </a:solidFill>
                          <a:effectLst/>
                          <a:latin typeface="Calibri" panose="020F0502020204030204" pitchFamily="34" charset="0"/>
                        </a:rPr>
                        <a:t>HACN</a:t>
                      </a:r>
                      <a:r>
                        <a:rPr lang="zh-CN" altLang="en-US" sz="1100" b="0" i="0" u="none" strike="noStrike" dirty="0">
                          <a:solidFill>
                            <a:srgbClr val="000000"/>
                          </a:solidFill>
                          <a:effectLst/>
                          <a:latin typeface="Calibri" panose="020F0502020204030204" pitchFamily="34" charset="0"/>
                        </a:rPr>
                        <a:t>主库</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zh-CN" altLang="en-US" sz="1100" b="0" i="0" u="none" strike="noStrike" dirty="0">
                          <a:solidFill>
                            <a:srgbClr val="000000"/>
                          </a:solidFill>
                          <a:effectLst/>
                          <a:latin typeface="Calibri" panose="020F0502020204030204" pitchFamily="34" charset="0"/>
                        </a:rPr>
                        <a:t>计划 </a:t>
                      </a:r>
                      <a:r>
                        <a:rPr lang="en-US" altLang="zh-CN" sz="1100" b="0" i="0" u="none" strike="noStrike" dirty="0">
                          <a:solidFill>
                            <a:srgbClr val="000000"/>
                          </a:solidFill>
                          <a:effectLst/>
                          <a:latin typeface="Calibri" panose="020F0502020204030204" pitchFamily="34" charset="0"/>
                        </a:rPr>
                        <a:t>10</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86484092"/>
                  </a:ext>
                </a:extLst>
              </a:tr>
            </a:tbl>
          </a:graphicData>
        </a:graphic>
      </p:graphicFrame>
      <p:graphicFrame>
        <p:nvGraphicFramePr>
          <p:cNvPr id="37" name="Table 36">
            <a:extLst>
              <a:ext uri="{FF2B5EF4-FFF2-40B4-BE49-F238E27FC236}">
                <a16:creationId xmlns:a16="http://schemas.microsoft.com/office/drawing/2014/main" id="{DDDE5F55-A9C7-4423-888A-4DD39C9651F7}"/>
              </a:ext>
            </a:extLst>
          </p:cNvPr>
          <p:cNvGraphicFramePr>
            <a:graphicFrameLocks noGrp="1"/>
          </p:cNvGraphicFramePr>
          <p:nvPr>
            <p:extLst>
              <p:ext uri="{D42A27DB-BD31-4B8C-83A1-F6EECF244321}">
                <p14:modId xmlns:p14="http://schemas.microsoft.com/office/powerpoint/2010/main" val="3049288202"/>
              </p:ext>
            </p:extLst>
          </p:nvPr>
        </p:nvGraphicFramePr>
        <p:xfrm>
          <a:off x="794216" y="2724825"/>
          <a:ext cx="2501900" cy="381000"/>
        </p:xfrm>
        <a:graphic>
          <a:graphicData uri="http://schemas.openxmlformats.org/drawingml/2006/table">
            <a:tbl>
              <a:tblPr>
                <a:tableStyleId>{073A0DAA-6AF3-43AB-8588-CEC1D06C72B9}</a:tableStyleId>
              </a:tblPr>
              <a:tblGrid>
                <a:gridCol w="761034">
                  <a:extLst>
                    <a:ext uri="{9D8B030D-6E8A-4147-A177-3AD203B41FA5}">
                      <a16:colId xmlns:a16="http://schemas.microsoft.com/office/drawing/2014/main" val="1778906044"/>
                    </a:ext>
                  </a:extLst>
                </a:gridCol>
                <a:gridCol w="789573">
                  <a:extLst>
                    <a:ext uri="{9D8B030D-6E8A-4147-A177-3AD203B41FA5}">
                      <a16:colId xmlns:a16="http://schemas.microsoft.com/office/drawing/2014/main" val="1459491828"/>
                    </a:ext>
                  </a:extLst>
                </a:gridCol>
                <a:gridCol w="951293">
                  <a:extLst>
                    <a:ext uri="{9D8B030D-6E8A-4147-A177-3AD203B41FA5}">
                      <a16:colId xmlns:a16="http://schemas.microsoft.com/office/drawing/2014/main" val="662171592"/>
                    </a:ext>
                  </a:extLst>
                </a:gridCol>
              </a:tblGrid>
              <a:tr h="190500">
                <a:tc>
                  <a:txBody>
                    <a:bodyPr/>
                    <a:lstStyle/>
                    <a:p>
                      <a:pPr algn="ctr" fontAlgn="ctr"/>
                      <a:r>
                        <a:rPr lang="en-US" altLang="zh-CN" sz="1100" b="1" i="0" u="none" strike="noStrike" dirty="0">
                          <a:solidFill>
                            <a:schemeClr val="bg1"/>
                          </a:solidFill>
                          <a:effectLst/>
                          <a:latin typeface="Calibri" panose="020F0502020204030204" pitchFamily="34" charset="0"/>
                        </a:rPr>
                        <a:t>YBT</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1203088976"/>
                  </a:ext>
                </a:extLst>
              </a:tr>
              <a:tr h="190500">
                <a:tc>
                  <a:txBody>
                    <a:bodyPr/>
                    <a:lstStyle/>
                    <a:p>
                      <a:pPr algn="ctr" fontAlgn="ctr"/>
                      <a:r>
                        <a:rPr lang="zh-CN" altLang="en-US" sz="1100" u="none" strike="noStrike" dirty="0">
                          <a:effectLst/>
                        </a:rPr>
                        <a:t>主库</a:t>
                      </a:r>
                      <a:endParaRPr lang="zh-CN" alt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7187135"/>
                  </a:ext>
                </a:extLst>
              </a:tr>
            </a:tbl>
          </a:graphicData>
        </a:graphic>
      </p:graphicFrame>
      <p:graphicFrame>
        <p:nvGraphicFramePr>
          <p:cNvPr id="38" name="Table 37">
            <a:extLst>
              <a:ext uri="{FF2B5EF4-FFF2-40B4-BE49-F238E27FC236}">
                <a16:creationId xmlns:a16="http://schemas.microsoft.com/office/drawing/2014/main" id="{B845C808-43ED-4EBE-9F10-9E67776CCF47}"/>
              </a:ext>
            </a:extLst>
          </p:cNvPr>
          <p:cNvGraphicFramePr>
            <a:graphicFrameLocks noGrp="1"/>
          </p:cNvGraphicFramePr>
          <p:nvPr>
            <p:extLst>
              <p:ext uri="{D42A27DB-BD31-4B8C-83A1-F6EECF244321}">
                <p14:modId xmlns:p14="http://schemas.microsoft.com/office/powerpoint/2010/main" val="1146044583"/>
              </p:ext>
            </p:extLst>
          </p:nvPr>
        </p:nvGraphicFramePr>
        <p:xfrm>
          <a:off x="9604309" y="3061335"/>
          <a:ext cx="2067237" cy="544830"/>
        </p:xfrm>
        <a:graphic>
          <a:graphicData uri="http://schemas.openxmlformats.org/drawingml/2006/table">
            <a:tbl>
              <a:tblPr>
                <a:tableStyleId>{073A0DAA-6AF3-43AB-8588-CEC1D06C72B9}</a:tableStyleId>
              </a:tblPr>
              <a:tblGrid>
                <a:gridCol w="761034">
                  <a:extLst>
                    <a:ext uri="{9D8B030D-6E8A-4147-A177-3AD203B41FA5}">
                      <a16:colId xmlns:a16="http://schemas.microsoft.com/office/drawing/2014/main" val="1778906044"/>
                    </a:ext>
                  </a:extLst>
                </a:gridCol>
                <a:gridCol w="632959">
                  <a:extLst>
                    <a:ext uri="{9D8B030D-6E8A-4147-A177-3AD203B41FA5}">
                      <a16:colId xmlns:a16="http://schemas.microsoft.com/office/drawing/2014/main" val="1459491828"/>
                    </a:ext>
                  </a:extLst>
                </a:gridCol>
                <a:gridCol w="673244">
                  <a:extLst>
                    <a:ext uri="{9D8B030D-6E8A-4147-A177-3AD203B41FA5}">
                      <a16:colId xmlns:a16="http://schemas.microsoft.com/office/drawing/2014/main" val="662171592"/>
                    </a:ext>
                  </a:extLst>
                </a:gridCol>
              </a:tblGrid>
              <a:tr h="190500">
                <a:tc>
                  <a:txBody>
                    <a:bodyPr/>
                    <a:lstStyle/>
                    <a:p>
                      <a:pPr algn="ctr" fontAlgn="ctr"/>
                      <a:r>
                        <a:rPr lang="en-US" altLang="zh-CN" sz="1100" b="1" u="none" strike="noStrike" dirty="0">
                          <a:solidFill>
                            <a:schemeClr val="bg1"/>
                          </a:solidFill>
                          <a:effectLst/>
                        </a:rPr>
                        <a:t>DBaaS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5">
                        <a:lumMod val="75000"/>
                      </a:schemeClr>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5">
                        <a:lumMod val="75000"/>
                      </a:schemeClr>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5">
                        <a:lumMod val="75000"/>
                      </a:schemeClr>
                    </a:solidFill>
                  </a:tcPr>
                </a:tc>
                <a:extLst>
                  <a:ext uri="{0D108BD9-81ED-4DB2-BD59-A6C34878D82A}">
                    <a16:rowId xmlns:a16="http://schemas.microsoft.com/office/drawing/2014/main" val="1203088976"/>
                  </a:ext>
                </a:extLst>
              </a:tr>
              <a:tr h="88583">
                <a:tc>
                  <a:txBody>
                    <a:bodyPr/>
                    <a:lstStyle/>
                    <a:p>
                      <a:pPr algn="ctr" fontAlgn="ctr"/>
                      <a:r>
                        <a:rPr lang="en-US" altLang="zh-CN" sz="1100" b="0" i="0" u="none" strike="noStrike" dirty="0">
                          <a:solidFill>
                            <a:srgbClr val="000000"/>
                          </a:solidFill>
                          <a:effectLst/>
                          <a:latin typeface="Calibri" panose="020F0502020204030204" pitchFamily="34" charset="0"/>
                        </a:rPr>
                        <a:t>HBCN</a:t>
                      </a:r>
                      <a:r>
                        <a:rPr lang="zh-CN" altLang="en-US" sz="1100" b="0" i="0" u="none" strike="noStrike" dirty="0">
                          <a:solidFill>
                            <a:srgbClr val="000000"/>
                          </a:solidFill>
                          <a:effectLst/>
                          <a:latin typeface="Calibri" panose="020F0502020204030204" pitchFamily="34" charset="0"/>
                        </a:rPr>
                        <a:t>备库</a:t>
                      </a: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altLang="zh-CN"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7187135"/>
                  </a:ext>
                </a:extLst>
              </a:tr>
              <a:tr h="0">
                <a:tc>
                  <a:txBody>
                    <a:bodyPr/>
                    <a:lstStyle/>
                    <a:p>
                      <a:pPr algn="ctr" fontAlgn="ctr"/>
                      <a:r>
                        <a:rPr lang="en-US" altLang="zh-CN" sz="1100" b="0" i="0" u="none" strike="noStrike" dirty="0">
                          <a:solidFill>
                            <a:srgbClr val="000000"/>
                          </a:solidFill>
                          <a:effectLst/>
                          <a:latin typeface="Calibri" panose="020F0502020204030204" pitchFamily="34" charset="0"/>
                        </a:rPr>
                        <a:t>HACN</a:t>
                      </a:r>
                      <a:r>
                        <a:rPr lang="zh-CN" altLang="en-US" sz="1100" b="0" i="0" u="none" strike="noStrike" dirty="0">
                          <a:solidFill>
                            <a:srgbClr val="000000"/>
                          </a:solidFill>
                          <a:effectLst/>
                          <a:latin typeface="Calibri" panose="020F0502020204030204" pitchFamily="34" charset="0"/>
                        </a:rPr>
                        <a:t>主库</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zh-CN" altLang="en-US" sz="1100" b="0" i="0" u="none" strike="noStrike" dirty="0">
                          <a:solidFill>
                            <a:srgbClr val="000000"/>
                          </a:solidFill>
                          <a:effectLst/>
                          <a:latin typeface="Calibri" panose="020F0502020204030204" pitchFamily="34" charset="0"/>
                        </a:rPr>
                        <a:t> </a:t>
                      </a:r>
                      <a:r>
                        <a:rPr lang="en-US" altLang="zh-CN" sz="1100" b="0" i="0" u="none" strike="noStrike" dirty="0">
                          <a:solidFill>
                            <a:srgbClr val="000000"/>
                          </a:solidFill>
                          <a:effectLst/>
                          <a:latin typeface="Calibri" panose="020F0502020204030204" pitchFamily="34" charset="0"/>
                        </a:rPr>
                        <a:t>10</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4593521"/>
                  </a:ext>
                </a:extLst>
              </a:tr>
            </a:tbl>
          </a:graphicData>
        </a:graphic>
      </p:graphicFrame>
      <p:graphicFrame>
        <p:nvGraphicFramePr>
          <p:cNvPr id="39" name="Table 38">
            <a:extLst>
              <a:ext uri="{FF2B5EF4-FFF2-40B4-BE49-F238E27FC236}">
                <a16:creationId xmlns:a16="http://schemas.microsoft.com/office/drawing/2014/main" id="{6DC9F0B0-B127-4147-BBF9-8ED221B5B4A7}"/>
              </a:ext>
            </a:extLst>
          </p:cNvPr>
          <p:cNvGraphicFramePr>
            <a:graphicFrameLocks noGrp="1"/>
          </p:cNvGraphicFramePr>
          <p:nvPr>
            <p:extLst>
              <p:ext uri="{D42A27DB-BD31-4B8C-83A1-F6EECF244321}">
                <p14:modId xmlns:p14="http://schemas.microsoft.com/office/powerpoint/2010/main" val="2026602651"/>
              </p:ext>
            </p:extLst>
          </p:nvPr>
        </p:nvGraphicFramePr>
        <p:xfrm>
          <a:off x="9604309" y="3604145"/>
          <a:ext cx="2064777" cy="393412"/>
        </p:xfrm>
        <a:graphic>
          <a:graphicData uri="http://schemas.openxmlformats.org/drawingml/2006/table">
            <a:tbl>
              <a:tblPr>
                <a:tableStyleId>{073A0DAA-6AF3-43AB-8588-CEC1D06C72B9}</a:tableStyleId>
              </a:tblPr>
              <a:tblGrid>
                <a:gridCol w="777792">
                  <a:extLst>
                    <a:ext uri="{9D8B030D-6E8A-4147-A177-3AD203B41FA5}">
                      <a16:colId xmlns:a16="http://schemas.microsoft.com/office/drawing/2014/main" val="1778906044"/>
                    </a:ext>
                  </a:extLst>
                </a:gridCol>
                <a:gridCol w="603792">
                  <a:extLst>
                    <a:ext uri="{9D8B030D-6E8A-4147-A177-3AD203B41FA5}">
                      <a16:colId xmlns:a16="http://schemas.microsoft.com/office/drawing/2014/main" val="1459491828"/>
                    </a:ext>
                  </a:extLst>
                </a:gridCol>
                <a:gridCol w="683193">
                  <a:extLst>
                    <a:ext uri="{9D8B030D-6E8A-4147-A177-3AD203B41FA5}">
                      <a16:colId xmlns:a16="http://schemas.microsoft.com/office/drawing/2014/main" val="662171592"/>
                    </a:ext>
                  </a:extLst>
                </a:gridCol>
              </a:tblGrid>
              <a:tr h="202912">
                <a:tc>
                  <a:txBody>
                    <a:bodyPr/>
                    <a:lstStyle/>
                    <a:p>
                      <a:pPr algn="ctr" fontAlgn="ctr"/>
                      <a:r>
                        <a:rPr lang="en-US" altLang="zh-CN" sz="1100" b="1" i="0" u="none" strike="noStrike" dirty="0">
                          <a:solidFill>
                            <a:schemeClr val="bg1"/>
                          </a:solidFill>
                          <a:effectLst/>
                          <a:latin typeface="Calibri" panose="020F0502020204030204" pitchFamily="34" charset="0"/>
                        </a:rPr>
                        <a:t>YBT</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n-US" sz="1100" b="1" u="none" strike="noStrike" dirty="0">
                          <a:solidFill>
                            <a:schemeClr val="bg1"/>
                          </a:solidFill>
                          <a:effectLst/>
                        </a:rPr>
                        <a:t>CDBs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n-US" sz="1100" b="1" u="none" strike="noStrike" dirty="0">
                          <a:solidFill>
                            <a:schemeClr val="bg1"/>
                          </a:solidFill>
                          <a:effectLst/>
                        </a:rPr>
                        <a:t>PDBs</a:t>
                      </a:r>
                      <a:endParaRPr lang="en-US" sz="11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extLst>
                  <a:ext uri="{0D108BD9-81ED-4DB2-BD59-A6C34878D82A}">
                    <a16:rowId xmlns:a16="http://schemas.microsoft.com/office/drawing/2014/main" val="1203088976"/>
                  </a:ext>
                </a:extLst>
              </a:tr>
              <a:tr h="190500">
                <a:tc>
                  <a:txBody>
                    <a:bodyPr/>
                    <a:lstStyle/>
                    <a:p>
                      <a:pPr algn="ctr" fontAlgn="ctr"/>
                      <a:r>
                        <a:rPr lang="zh-CN" altLang="en-US" sz="1100" u="none" strike="noStrike" dirty="0">
                          <a:effectLst/>
                        </a:rPr>
                        <a:t>备库</a:t>
                      </a:r>
                      <a:endParaRPr lang="zh-CN" alt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37187135"/>
                  </a:ext>
                </a:extLst>
              </a:tr>
            </a:tbl>
          </a:graphicData>
        </a:graphic>
      </p:graphicFrame>
    </p:spTree>
    <p:extLst>
      <p:ext uri="{BB962C8B-B14F-4D97-AF65-F5344CB8AC3E}">
        <p14:creationId xmlns:p14="http://schemas.microsoft.com/office/powerpoint/2010/main" val="97208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F12FA560-77B9-0259-E8D6-15DA1FE1A4EF}"/>
              </a:ext>
            </a:extLst>
          </p:cNvPr>
          <p:cNvSpPr>
            <a:spLocks noGrp="1"/>
          </p:cNvSpPr>
          <p:nvPr>
            <p:ph type="title"/>
          </p:nvPr>
        </p:nvSpPr>
        <p:spPr>
          <a:xfrm>
            <a:off x="135496" y="148785"/>
            <a:ext cx="8814918" cy="369332"/>
          </a:xfrm>
        </p:spPr>
        <p:txBody>
          <a:bodyPr/>
          <a:lstStyle/>
          <a:p>
            <a:r>
              <a:rPr kumimoji="1" lang="en-US" altLang="zh-CN" sz="2400" b="1" dirty="0">
                <a:latin typeface="+mn-ea"/>
                <a:ea typeface="+mn-ea"/>
              </a:rPr>
              <a:t>HSBC- DBaaS </a:t>
            </a:r>
            <a:r>
              <a:rPr kumimoji="1" lang="zh-CN" altLang="en-US" sz="2400" b="1" dirty="0">
                <a:latin typeface="+mn-ea"/>
                <a:ea typeface="+mn-ea"/>
              </a:rPr>
              <a:t>资源池规划</a:t>
            </a:r>
          </a:p>
        </p:txBody>
      </p:sp>
      <p:pic>
        <p:nvPicPr>
          <p:cNvPr id="4" name="Picture 3" descr="A screenshot of a computer&#10;&#10;Description automatically generated">
            <a:extLst>
              <a:ext uri="{FF2B5EF4-FFF2-40B4-BE49-F238E27FC236}">
                <a16:creationId xmlns:a16="http://schemas.microsoft.com/office/drawing/2014/main" id="{3E6F5668-E319-41BB-9AC1-D842482AD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5" y="1032967"/>
            <a:ext cx="12192000" cy="4792065"/>
          </a:xfrm>
          <a:prstGeom prst="rect">
            <a:avLst/>
          </a:prstGeom>
        </p:spPr>
      </p:pic>
    </p:spTree>
    <p:extLst>
      <p:ext uri="{BB962C8B-B14F-4D97-AF65-F5344CB8AC3E}">
        <p14:creationId xmlns:p14="http://schemas.microsoft.com/office/powerpoint/2010/main" val="413399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9FC5502-3009-D4EE-CC28-8D7A4D2C7924}"/>
              </a:ext>
            </a:extLst>
          </p:cNvPr>
          <p:cNvSpPr>
            <a:spLocks noGrp="1"/>
          </p:cNvSpPr>
          <p:nvPr>
            <p:ph type="ftr" sz="quarter" idx="3"/>
          </p:nvPr>
        </p:nvSpPr>
        <p:spPr/>
        <p:txBody>
          <a:bodyPr/>
          <a:lstStyle/>
          <a:p>
            <a:r>
              <a:rPr lang="en-US"/>
              <a:t>Copyright © 2020, Oracle and/or its affiliates  |  Confidential: Internal</a:t>
            </a:r>
            <a:endParaRPr lang="en-US" dirty="0"/>
          </a:p>
        </p:txBody>
      </p:sp>
      <p:sp>
        <p:nvSpPr>
          <p:cNvPr id="3" name="灯片编号占位符 2">
            <a:extLst>
              <a:ext uri="{FF2B5EF4-FFF2-40B4-BE49-F238E27FC236}">
                <a16:creationId xmlns:a16="http://schemas.microsoft.com/office/drawing/2014/main" id="{A7538265-371F-E5FF-205C-CE6B7D465EA9}"/>
              </a:ext>
            </a:extLst>
          </p:cNvPr>
          <p:cNvSpPr>
            <a:spLocks noGrp="1"/>
          </p:cNvSpPr>
          <p:nvPr>
            <p:ph type="sldNum" sz="quarter" idx="4"/>
          </p:nvPr>
        </p:nvSpPr>
        <p:spPr/>
        <p:txBody>
          <a:bodyPr/>
          <a:lstStyle/>
          <a:p>
            <a:fld id="{345D60D9-5372-5F40-9443-0F9AE5BDC3C8}" type="slidenum">
              <a:rPr lang="en-US" smtClean="0"/>
              <a:pPr/>
              <a:t>17</a:t>
            </a:fld>
            <a:endParaRPr lang="en-US" dirty="0"/>
          </a:p>
        </p:txBody>
      </p:sp>
      <p:graphicFrame>
        <p:nvGraphicFramePr>
          <p:cNvPr id="4" name="Table 3">
            <a:extLst>
              <a:ext uri="{FF2B5EF4-FFF2-40B4-BE49-F238E27FC236}">
                <a16:creationId xmlns:a16="http://schemas.microsoft.com/office/drawing/2014/main" id="{2CC2B194-0BF7-4310-B3CA-49DCB1DB8298}"/>
              </a:ext>
            </a:extLst>
          </p:cNvPr>
          <p:cNvGraphicFramePr>
            <a:graphicFrameLocks noGrp="1"/>
          </p:cNvGraphicFramePr>
          <p:nvPr>
            <p:extLst>
              <p:ext uri="{D42A27DB-BD31-4B8C-83A1-F6EECF244321}">
                <p14:modId xmlns:p14="http://schemas.microsoft.com/office/powerpoint/2010/main" val="1058921230"/>
              </p:ext>
            </p:extLst>
          </p:nvPr>
        </p:nvGraphicFramePr>
        <p:xfrm>
          <a:off x="0" y="0"/>
          <a:ext cx="12192000" cy="6950170"/>
        </p:xfrm>
        <a:graphic>
          <a:graphicData uri="http://schemas.openxmlformats.org/drawingml/2006/table">
            <a:tbl>
              <a:tblPr>
                <a:tableStyleId>{5C22544A-7EE6-4342-B048-85BDC9FD1C3A}</a:tableStyleId>
              </a:tblPr>
              <a:tblGrid>
                <a:gridCol w="226503">
                  <a:extLst>
                    <a:ext uri="{9D8B030D-6E8A-4147-A177-3AD203B41FA5}">
                      <a16:colId xmlns:a16="http://schemas.microsoft.com/office/drawing/2014/main" val="2785988862"/>
                    </a:ext>
                  </a:extLst>
                </a:gridCol>
                <a:gridCol w="1166069">
                  <a:extLst>
                    <a:ext uri="{9D8B030D-6E8A-4147-A177-3AD203B41FA5}">
                      <a16:colId xmlns:a16="http://schemas.microsoft.com/office/drawing/2014/main" val="2962704290"/>
                    </a:ext>
                  </a:extLst>
                </a:gridCol>
                <a:gridCol w="1484852">
                  <a:extLst>
                    <a:ext uri="{9D8B030D-6E8A-4147-A177-3AD203B41FA5}">
                      <a16:colId xmlns:a16="http://schemas.microsoft.com/office/drawing/2014/main" val="3707132159"/>
                    </a:ext>
                  </a:extLst>
                </a:gridCol>
                <a:gridCol w="1166070">
                  <a:extLst>
                    <a:ext uri="{9D8B030D-6E8A-4147-A177-3AD203B41FA5}">
                      <a16:colId xmlns:a16="http://schemas.microsoft.com/office/drawing/2014/main" val="2286453490"/>
                    </a:ext>
                  </a:extLst>
                </a:gridCol>
                <a:gridCol w="4884544">
                  <a:extLst>
                    <a:ext uri="{9D8B030D-6E8A-4147-A177-3AD203B41FA5}">
                      <a16:colId xmlns:a16="http://schemas.microsoft.com/office/drawing/2014/main" val="2461103122"/>
                    </a:ext>
                  </a:extLst>
                </a:gridCol>
                <a:gridCol w="3263962">
                  <a:extLst>
                    <a:ext uri="{9D8B030D-6E8A-4147-A177-3AD203B41FA5}">
                      <a16:colId xmlns:a16="http://schemas.microsoft.com/office/drawing/2014/main" val="1130498476"/>
                    </a:ext>
                  </a:extLst>
                </a:gridCol>
              </a:tblGrid>
              <a:tr h="250902">
                <a:tc>
                  <a:txBody>
                    <a:bodyPr/>
                    <a:lstStyle/>
                    <a:p>
                      <a:pPr algn="ctr" fontAlgn="ctr"/>
                      <a:endParaRPr lang="zh-CN" altLang="en-US" sz="1400" b="1" i="0" u="none" strike="noStrike" dirty="0">
                        <a:solidFill>
                          <a:srgbClr val="000000"/>
                        </a:solidFill>
                        <a:effectLst/>
                        <a:latin typeface="Calibri" panose="020F0502020204030204" pitchFamily="34" charset="0"/>
                      </a:endParaRPr>
                    </a:p>
                  </a:txBody>
                  <a:tcPr marL="4457" marR="4457" marT="4457" marB="0" anchor="ctr">
                    <a:solidFill>
                      <a:srgbClr val="0070C0"/>
                    </a:solidFill>
                  </a:tcPr>
                </a:tc>
                <a:tc>
                  <a:txBody>
                    <a:bodyPr/>
                    <a:lstStyle/>
                    <a:p>
                      <a:pPr algn="ctr" fontAlgn="ctr"/>
                      <a:r>
                        <a:rPr lang="zh-CN" altLang="en-US" sz="1600" b="1" u="none" strike="noStrike" dirty="0">
                          <a:effectLst/>
                        </a:rPr>
                        <a:t>项目</a:t>
                      </a:r>
                      <a:endParaRPr lang="zh-CN" altLang="en-US" sz="1600" b="1" i="0" u="none" strike="noStrike" dirty="0">
                        <a:solidFill>
                          <a:srgbClr val="000000"/>
                        </a:solidFill>
                        <a:effectLst/>
                        <a:latin typeface="Calibri" panose="020F0502020204030204" pitchFamily="34" charset="0"/>
                      </a:endParaRPr>
                    </a:p>
                  </a:txBody>
                  <a:tcPr marL="4457" marR="4457" marT="4457" marB="0" anchor="ctr">
                    <a:solidFill>
                      <a:srgbClr val="0070C0"/>
                    </a:solidFill>
                  </a:tcPr>
                </a:tc>
                <a:tc>
                  <a:txBody>
                    <a:bodyPr/>
                    <a:lstStyle/>
                    <a:p>
                      <a:pPr algn="ctr" fontAlgn="ctr"/>
                      <a:r>
                        <a:rPr lang="en-US" altLang="zh-CN" sz="1600" b="1" u="none" strike="noStrike" dirty="0">
                          <a:effectLst/>
                        </a:rPr>
                        <a:t>HSBC </a:t>
                      </a:r>
                      <a:r>
                        <a:rPr lang="zh-CN" altLang="en-US" sz="1600" b="1" u="none" strike="noStrike" dirty="0">
                          <a:effectLst/>
                        </a:rPr>
                        <a:t>原有方式</a:t>
                      </a:r>
                      <a:endParaRPr lang="zh-CN" altLang="en-US" sz="1600" b="1" i="0" u="none" strike="noStrike" dirty="0">
                        <a:solidFill>
                          <a:srgbClr val="000000"/>
                        </a:solidFill>
                        <a:effectLst/>
                        <a:latin typeface="Calibri" panose="020F0502020204030204" pitchFamily="34" charset="0"/>
                      </a:endParaRPr>
                    </a:p>
                  </a:txBody>
                  <a:tcPr marL="4457" marR="4457" marT="4457" marB="0" anchor="ctr">
                    <a:solidFill>
                      <a:srgbClr val="0070C0"/>
                    </a:solidFill>
                  </a:tcPr>
                </a:tc>
                <a:tc>
                  <a:txBody>
                    <a:bodyPr/>
                    <a:lstStyle/>
                    <a:p>
                      <a:pPr algn="ctr" fontAlgn="ctr"/>
                      <a:r>
                        <a:rPr lang="en-US" altLang="zh-CN" sz="1600" b="1" u="none" strike="noStrike" dirty="0">
                          <a:effectLst/>
                        </a:rPr>
                        <a:t>XD</a:t>
                      </a:r>
                      <a:r>
                        <a:rPr lang="zh-CN" altLang="en-US" sz="1600" b="1" u="none" strike="noStrike" dirty="0">
                          <a:effectLst/>
                        </a:rPr>
                        <a:t>是否适用</a:t>
                      </a:r>
                      <a:endParaRPr lang="en-US" sz="1600" b="1" i="0" u="none" strike="noStrike" dirty="0">
                        <a:solidFill>
                          <a:srgbClr val="000000"/>
                        </a:solidFill>
                        <a:effectLst/>
                        <a:latin typeface="Calibri" panose="020F0502020204030204" pitchFamily="34" charset="0"/>
                      </a:endParaRPr>
                    </a:p>
                  </a:txBody>
                  <a:tcPr marL="4457" marR="4457" marT="4457" marB="0" anchor="ctr">
                    <a:solidFill>
                      <a:srgbClr val="0070C0"/>
                    </a:solidFill>
                  </a:tcPr>
                </a:tc>
                <a:tc>
                  <a:txBody>
                    <a:bodyPr/>
                    <a:lstStyle/>
                    <a:p>
                      <a:pPr algn="ctr" fontAlgn="ctr"/>
                      <a:r>
                        <a:rPr lang="zh-CN" altLang="en-US" sz="1600" b="1" u="none" strike="noStrike" dirty="0">
                          <a:effectLst/>
                        </a:rPr>
                        <a:t>采用</a:t>
                      </a:r>
                      <a:r>
                        <a:rPr lang="en-US" sz="1600" b="1" u="none" strike="noStrike" dirty="0">
                          <a:effectLst/>
                        </a:rPr>
                        <a:t>DBaaS</a:t>
                      </a:r>
                      <a:r>
                        <a:rPr lang="zh-CN" altLang="en-US" sz="1600" b="1" u="none" strike="noStrike" dirty="0">
                          <a:effectLst/>
                        </a:rPr>
                        <a:t>方式  </a:t>
                      </a:r>
                      <a:r>
                        <a:rPr lang="en-US" sz="1600" b="1" u="none" strike="noStrike" dirty="0">
                          <a:effectLst/>
                        </a:rPr>
                        <a:t>OEM Web </a:t>
                      </a:r>
                      <a:r>
                        <a:rPr lang="zh-CN" altLang="en-US" sz="1600" b="1" u="none" strike="noStrike" dirty="0">
                          <a:effectLst/>
                        </a:rPr>
                        <a:t>操作</a:t>
                      </a:r>
                      <a:endParaRPr lang="zh-CN" altLang="en-US" sz="1600" b="1" i="0" u="none" strike="noStrike" dirty="0">
                        <a:solidFill>
                          <a:srgbClr val="000000"/>
                        </a:solidFill>
                        <a:effectLst/>
                        <a:latin typeface="Calibri" panose="020F0502020204030204" pitchFamily="34" charset="0"/>
                      </a:endParaRPr>
                    </a:p>
                  </a:txBody>
                  <a:tcPr marL="4457" marR="4457" marT="4457" marB="0" anchor="ctr">
                    <a:solidFill>
                      <a:srgbClr val="0070C0"/>
                    </a:solidFill>
                  </a:tcPr>
                </a:tc>
                <a:tc>
                  <a:txBody>
                    <a:bodyPr/>
                    <a:lstStyle/>
                    <a:p>
                      <a:pPr algn="ctr" fontAlgn="ctr"/>
                      <a:r>
                        <a:rPr lang="zh-CN" altLang="en-US" sz="1600" b="1" u="none" strike="noStrike" dirty="0">
                          <a:effectLst/>
                        </a:rPr>
                        <a:t>备注</a:t>
                      </a:r>
                      <a:endParaRPr lang="zh-CN" altLang="en-US" sz="1600" b="1" i="0" u="none" strike="noStrike" dirty="0">
                        <a:solidFill>
                          <a:srgbClr val="000000"/>
                        </a:solidFill>
                        <a:effectLst/>
                        <a:latin typeface="Calibri" panose="020F0502020204030204" pitchFamily="34" charset="0"/>
                      </a:endParaRPr>
                    </a:p>
                  </a:txBody>
                  <a:tcPr marL="4457" marR="4457" marT="4457" marB="0" anchor="ctr">
                    <a:solidFill>
                      <a:srgbClr val="0070C0"/>
                    </a:solidFill>
                  </a:tcPr>
                </a:tc>
                <a:extLst>
                  <a:ext uri="{0D108BD9-81ED-4DB2-BD59-A6C34878D82A}">
                    <a16:rowId xmlns:a16="http://schemas.microsoft.com/office/drawing/2014/main" val="4218435870"/>
                  </a:ext>
                </a:extLst>
              </a:tr>
              <a:tr h="651298">
                <a:tc>
                  <a:txBody>
                    <a:bodyPr/>
                    <a:lstStyle/>
                    <a:p>
                      <a:pPr algn="ctr" fontAlgn="ctr"/>
                      <a:r>
                        <a:rPr lang="en-US" sz="1050" u="none" strike="noStrike" dirty="0">
                          <a:effectLst/>
                        </a:rPr>
                        <a:t>1</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zh-CN" altLang="en-US" sz="1050" u="none" strike="noStrike" dirty="0">
                          <a:effectLst/>
                        </a:rPr>
                        <a:t>数据库模版创建</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Global </a:t>
                      </a:r>
                      <a:r>
                        <a:rPr lang="zh-CN" altLang="en-US" sz="1050" b="1" u="none" strike="noStrike" dirty="0">
                          <a:solidFill>
                            <a:srgbClr val="FF0000"/>
                          </a:solidFill>
                          <a:effectLst/>
                        </a:rPr>
                        <a:t>脚本</a:t>
                      </a:r>
                      <a:endParaRPr lang="zh-CN" alt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 </a:t>
                      </a:r>
                      <a:r>
                        <a:rPr lang="zh-CN" altLang="en-US" sz="1050" b="1" u="none" strike="noStrike" dirty="0">
                          <a:solidFill>
                            <a:srgbClr val="FF0000"/>
                          </a:solidFill>
                          <a:effectLst/>
                        </a:rPr>
                        <a:t>否</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t"/>
                      <a:r>
                        <a:rPr lang="zh-CN" altLang="en-US" sz="1050" u="none" strike="noStrike" dirty="0">
                          <a:effectLst/>
                        </a:rPr>
                        <a:t>◼ 按照</a:t>
                      </a:r>
                      <a:r>
                        <a:rPr lang="en-US" altLang="zh-CN" sz="1050" u="none" strike="noStrike" dirty="0">
                          <a:effectLst/>
                        </a:rPr>
                        <a:t>HSBC</a:t>
                      </a:r>
                      <a:r>
                        <a:rPr lang="zh-CN" altLang="en-US" sz="1050" u="none" strike="noStrike" dirty="0">
                          <a:effectLst/>
                        </a:rPr>
                        <a:t>规范在</a:t>
                      </a:r>
                      <a:r>
                        <a:rPr lang="en-US" altLang="zh-CN" sz="1050" u="none" strike="noStrike" dirty="0">
                          <a:effectLst/>
                        </a:rPr>
                        <a:t>Exadata</a:t>
                      </a:r>
                      <a:r>
                        <a:rPr lang="zh-CN" altLang="en-US" sz="1050" u="none" strike="noStrike" dirty="0">
                          <a:effectLst/>
                        </a:rPr>
                        <a:t>之外先创建种子</a:t>
                      </a:r>
                      <a:r>
                        <a:rPr lang="en-US" altLang="zh-CN" sz="1050" u="none" strike="noStrike" dirty="0">
                          <a:effectLst/>
                        </a:rPr>
                        <a:t>CDB </a:t>
                      </a:r>
                    </a:p>
                    <a:p>
                      <a:pPr algn="l" fontAlgn="t"/>
                      <a:r>
                        <a:rPr lang="zh-CN" altLang="en-US" sz="1050" b="1" u="none" strike="noStrike" dirty="0">
                          <a:solidFill>
                            <a:srgbClr val="FF0000"/>
                          </a:solidFill>
                          <a:effectLst/>
                        </a:rPr>
                        <a:t>源库：必须</a:t>
                      </a:r>
                      <a:r>
                        <a:rPr lang="en-US" altLang="zh-CN" sz="1050" b="1" u="none" strike="noStrike" dirty="0">
                          <a:solidFill>
                            <a:srgbClr val="FF0000"/>
                          </a:solidFill>
                          <a:effectLst/>
                        </a:rPr>
                        <a:t>RAC</a:t>
                      </a:r>
                      <a:r>
                        <a:rPr lang="zh-CN" altLang="en-US" sz="1050" b="1" u="none" strike="noStrike" dirty="0">
                          <a:solidFill>
                            <a:srgbClr val="FF0000"/>
                          </a:solidFill>
                          <a:effectLst/>
                        </a:rPr>
                        <a:t> 且</a:t>
                      </a:r>
                      <a:r>
                        <a:rPr lang="en-US" altLang="zh-CN" sz="1050" b="1" u="none" strike="noStrike" dirty="0">
                          <a:solidFill>
                            <a:srgbClr val="FF0000"/>
                          </a:solidFill>
                          <a:effectLst/>
                        </a:rPr>
                        <a:t>Components</a:t>
                      </a:r>
                      <a:r>
                        <a:rPr lang="zh-CN" altLang="en-US" sz="1050" b="1" u="none" strike="noStrike" dirty="0">
                          <a:solidFill>
                            <a:srgbClr val="FF0000"/>
                          </a:solidFill>
                          <a:effectLst/>
                        </a:rPr>
                        <a:t>为</a:t>
                      </a:r>
                      <a:r>
                        <a:rPr lang="en-US" altLang="zh-CN" sz="1050" b="1" u="none" strike="noStrike" dirty="0">
                          <a:solidFill>
                            <a:srgbClr val="FF0000"/>
                          </a:solidFill>
                          <a:effectLst/>
                        </a:rPr>
                        <a:t>8</a:t>
                      </a:r>
                      <a:r>
                        <a:rPr lang="zh-CN" altLang="en-US" sz="1050" b="1" u="none" strike="noStrike" dirty="0">
                          <a:solidFill>
                            <a:srgbClr val="FF0000"/>
                          </a:solidFill>
                          <a:effectLst/>
                        </a:rPr>
                        <a:t>个，含有</a:t>
                      </a:r>
                      <a:r>
                        <a:rPr lang="en-US" altLang="zh-CN" sz="1050" b="1" u="none" strike="noStrike" dirty="0">
                          <a:solidFill>
                            <a:srgbClr val="FF0000"/>
                          </a:solidFill>
                          <a:effectLst/>
                        </a:rPr>
                        <a:t>JAVA </a:t>
                      </a:r>
                    </a:p>
                    <a:p>
                      <a:pPr algn="l" fontAlgn="t"/>
                      <a:r>
                        <a:rPr lang="zh-CN" altLang="en-US" sz="1050" b="1" u="none" strike="noStrike" dirty="0">
                          <a:solidFill>
                            <a:srgbClr val="FF0000"/>
                          </a:solidFill>
                          <a:effectLst/>
                        </a:rPr>
                        <a:t>参数：</a:t>
                      </a:r>
                      <a:r>
                        <a:rPr lang="en-US" altLang="zh-CN" sz="1050" b="1" u="none" strike="noStrike" dirty="0">
                          <a:solidFill>
                            <a:srgbClr val="FF0000"/>
                          </a:solidFill>
                          <a:effectLst/>
                        </a:rPr>
                        <a:t>DB_DOMAIN</a:t>
                      </a:r>
                      <a:r>
                        <a:rPr lang="zh-CN" altLang="en-US" sz="1050" b="1" u="none" strike="noStrike" dirty="0">
                          <a:solidFill>
                            <a:srgbClr val="FF0000"/>
                          </a:solidFill>
                          <a:effectLst/>
                        </a:rPr>
                        <a:t>、</a:t>
                      </a:r>
                      <a:r>
                        <a:rPr lang="en-US" altLang="zh-CN" sz="1050" b="1" u="none" strike="noStrike" dirty="0">
                          <a:solidFill>
                            <a:srgbClr val="FF0000"/>
                          </a:solidFill>
                          <a:effectLst/>
                        </a:rPr>
                        <a:t>GLOBAL_NAME</a:t>
                      </a:r>
                      <a:br>
                        <a:rPr lang="en-US" altLang="zh-CN" sz="1050" u="none" strike="noStrike" dirty="0">
                          <a:effectLst/>
                        </a:rPr>
                      </a:br>
                      <a:r>
                        <a:rPr lang="en-US" altLang="zh-CN" sz="1050" u="none" strike="noStrike" dirty="0">
                          <a:effectLst/>
                        </a:rPr>
                        <a:t>◼ </a:t>
                      </a:r>
                      <a:r>
                        <a:rPr lang="zh-CN" altLang="en-US" sz="1050" u="none" strike="noStrike" dirty="0">
                          <a:effectLst/>
                        </a:rPr>
                        <a:t>将种子</a:t>
                      </a:r>
                      <a:r>
                        <a:rPr lang="en-US" altLang="zh-CN" sz="1050" u="none" strike="noStrike" dirty="0">
                          <a:effectLst/>
                        </a:rPr>
                        <a:t>CDB</a:t>
                      </a:r>
                      <a:r>
                        <a:rPr lang="zh-CN" altLang="en-US" sz="1050" u="none" strike="noStrike" dirty="0">
                          <a:effectLst/>
                        </a:rPr>
                        <a:t>迁移至</a:t>
                      </a:r>
                      <a:r>
                        <a:rPr lang="en-US" altLang="zh-CN" sz="1050" u="none" strike="noStrike" dirty="0">
                          <a:effectLst/>
                        </a:rPr>
                        <a:t>Exadata</a:t>
                      </a:r>
                      <a:r>
                        <a:rPr lang="zh-CN" altLang="en-US" sz="1050" u="none" strike="noStrike" dirty="0">
                          <a:effectLst/>
                        </a:rPr>
                        <a:t>一体机</a:t>
                      </a:r>
                      <a:br>
                        <a:rPr lang="zh-CN" altLang="en-US" sz="1050" u="none" strike="noStrike" dirty="0">
                          <a:effectLst/>
                        </a:rPr>
                      </a:br>
                      <a:r>
                        <a:rPr lang="zh-CN" altLang="en-US" sz="1050" u="none" strike="noStrike" dirty="0">
                          <a:effectLst/>
                        </a:rPr>
                        <a:t>◼ 通过</a:t>
                      </a:r>
                      <a:r>
                        <a:rPr lang="en-US" altLang="zh-CN" sz="1050" u="none" strike="noStrike" dirty="0">
                          <a:effectLst/>
                        </a:rPr>
                        <a:t>DBaaS</a:t>
                      </a:r>
                      <a:r>
                        <a:rPr lang="zh-CN" altLang="en-US" sz="1050" u="none" strike="noStrike" dirty="0">
                          <a:effectLst/>
                        </a:rPr>
                        <a:t>平台纳管种子</a:t>
                      </a:r>
                      <a:r>
                        <a:rPr lang="en-US" altLang="zh-CN" sz="1050" u="none" strike="noStrike" dirty="0">
                          <a:effectLst/>
                        </a:rPr>
                        <a:t>CDB</a:t>
                      </a:r>
                      <a:br>
                        <a:rPr lang="en-US" altLang="zh-CN" sz="1050" u="none" strike="noStrike" dirty="0">
                          <a:effectLst/>
                        </a:rPr>
                      </a:br>
                      <a:r>
                        <a:rPr lang="en-US" altLang="zh-CN" sz="1050" u="none" strike="noStrike" dirty="0">
                          <a:effectLst/>
                        </a:rPr>
                        <a:t>◼ </a:t>
                      </a:r>
                      <a:r>
                        <a:rPr lang="zh-CN" altLang="en-US" sz="1050" u="none" strike="noStrike" dirty="0">
                          <a:effectLst/>
                        </a:rPr>
                        <a:t>按照</a:t>
                      </a:r>
                      <a:r>
                        <a:rPr lang="en-US" altLang="zh-CN" sz="1050" u="none" strike="noStrike" dirty="0">
                          <a:effectLst/>
                        </a:rPr>
                        <a:t>Oracle</a:t>
                      </a:r>
                      <a:r>
                        <a:rPr lang="zh-CN" altLang="en-US" sz="1050" u="none" strike="noStrike" dirty="0">
                          <a:effectLst/>
                        </a:rPr>
                        <a:t>最佳实践配置种子</a:t>
                      </a:r>
                      <a:r>
                        <a:rPr lang="en-US" altLang="zh-CN" sz="1050" u="none" strike="noStrike" dirty="0">
                          <a:effectLst/>
                        </a:rPr>
                        <a:t>CDB</a:t>
                      </a:r>
                      <a:endParaRPr lang="en-US" altLang="zh-CN"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tc>
                  <a:txBody>
                    <a:bodyPr/>
                    <a:lstStyle/>
                    <a:p>
                      <a:pPr algn="l" fontAlgn="t"/>
                      <a:r>
                        <a:rPr lang="zh-CN" altLang="en-US" sz="1050" u="none" strike="noStrike">
                          <a:effectLst/>
                        </a:rPr>
                        <a:t>由于目前</a:t>
                      </a:r>
                      <a:r>
                        <a:rPr lang="en-US" sz="1050" u="none" strike="noStrike">
                          <a:effectLst/>
                        </a:rPr>
                        <a:t>SBC DB</a:t>
                      </a:r>
                      <a:r>
                        <a:rPr lang="zh-CN" altLang="en-US" sz="1050" u="none" strike="noStrike">
                          <a:effectLst/>
                        </a:rPr>
                        <a:t>工具和</a:t>
                      </a:r>
                      <a:r>
                        <a:rPr lang="en-US" sz="1050" u="none" strike="noStrike">
                          <a:effectLst/>
                        </a:rPr>
                        <a:t>Exadata Oracle Linux</a:t>
                      </a:r>
                      <a:r>
                        <a:rPr lang="zh-CN" altLang="en-US" sz="1050" u="none" strike="noStrike">
                          <a:effectLst/>
                        </a:rPr>
                        <a:t>版本不适配</a:t>
                      </a:r>
                      <a:r>
                        <a:rPr lang="en-US" altLang="zh-CN" sz="1050" u="none" strike="noStrike">
                          <a:effectLst/>
                        </a:rPr>
                        <a:t>.</a:t>
                      </a:r>
                      <a:r>
                        <a:rPr lang="zh-CN" altLang="en-US" sz="1050" u="none" strike="noStrike">
                          <a:effectLst/>
                        </a:rPr>
                        <a:t>导致创建数据库失败</a:t>
                      </a:r>
                      <a:r>
                        <a:rPr lang="en-US" altLang="zh-CN" sz="1050" u="none" strike="noStrike">
                          <a:effectLst/>
                        </a:rPr>
                        <a:t>.</a:t>
                      </a:r>
                      <a:endParaRPr lang="en-US" altLang="zh-CN" sz="1050" b="0" i="0" u="none" strike="noStrike">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extLst>
                  <a:ext uri="{0D108BD9-81ED-4DB2-BD59-A6C34878D82A}">
                    <a16:rowId xmlns:a16="http://schemas.microsoft.com/office/drawing/2014/main" val="3061235421"/>
                  </a:ext>
                </a:extLst>
              </a:tr>
              <a:tr h="327901">
                <a:tc>
                  <a:txBody>
                    <a:bodyPr/>
                    <a:lstStyle/>
                    <a:p>
                      <a:pPr algn="ctr" fontAlgn="ctr"/>
                      <a:r>
                        <a:rPr lang="en-US" sz="1050" u="none" strike="noStrike" dirty="0">
                          <a:effectLst/>
                        </a:rPr>
                        <a:t>2</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a:effectLst/>
                        </a:rPr>
                        <a:t>CDB</a:t>
                      </a:r>
                      <a:r>
                        <a:rPr lang="zh-CN" altLang="en-US" sz="1050" u="none" strike="noStrike">
                          <a:effectLst/>
                        </a:rPr>
                        <a:t>创建</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Global </a:t>
                      </a:r>
                      <a:r>
                        <a:rPr lang="zh-CN" altLang="en-US" sz="1050" b="1" u="none" strike="noStrike" dirty="0">
                          <a:solidFill>
                            <a:srgbClr val="FF0000"/>
                          </a:solidFill>
                          <a:effectLst/>
                        </a:rPr>
                        <a:t>脚本</a:t>
                      </a:r>
                      <a:br>
                        <a:rPr lang="zh-CN" altLang="en-US" sz="1050" b="1" u="none" strike="noStrike" dirty="0">
                          <a:solidFill>
                            <a:srgbClr val="FF0000"/>
                          </a:solidFill>
                          <a:effectLst/>
                        </a:rPr>
                      </a:br>
                      <a:r>
                        <a:rPr lang="zh-CN" altLang="en-US" sz="1050" b="1" u="none" strike="noStrike" dirty="0">
                          <a:solidFill>
                            <a:srgbClr val="FF0000"/>
                          </a:solidFill>
                          <a:effectLst/>
                        </a:rPr>
                        <a:t>目前没有</a:t>
                      </a:r>
                      <a:r>
                        <a:rPr lang="en-US" sz="1050" b="1" u="none" strike="noStrike" dirty="0">
                          <a:solidFill>
                            <a:srgbClr val="FF0000"/>
                          </a:solidFill>
                          <a:effectLst/>
                        </a:rPr>
                        <a:t>RAC one node</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 </a:t>
                      </a:r>
                      <a:r>
                        <a:rPr lang="zh-CN" altLang="en-US" sz="1050" b="1" u="none" strike="noStrike" dirty="0">
                          <a:solidFill>
                            <a:srgbClr val="FF0000"/>
                          </a:solidFill>
                          <a:effectLst/>
                        </a:rPr>
                        <a:t>否</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t"/>
                      <a:r>
                        <a:rPr lang="zh-CN" altLang="en-US" sz="1050" u="none" strike="noStrike" dirty="0">
                          <a:effectLst/>
                        </a:rPr>
                        <a:t>◼ 通过</a:t>
                      </a:r>
                      <a:r>
                        <a:rPr lang="en-US" sz="1050" u="none" strike="noStrike" dirty="0">
                          <a:effectLst/>
                        </a:rPr>
                        <a:t>OEM </a:t>
                      </a:r>
                      <a:r>
                        <a:rPr lang="zh-CN" altLang="en-US" sz="1050" u="none" strike="noStrike" dirty="0">
                          <a:effectLst/>
                        </a:rPr>
                        <a:t>从种子</a:t>
                      </a:r>
                      <a:r>
                        <a:rPr lang="en-US" sz="1050" u="none" strike="noStrike" dirty="0">
                          <a:effectLst/>
                        </a:rPr>
                        <a:t>CDB </a:t>
                      </a:r>
                      <a:r>
                        <a:rPr lang="zh-CN" altLang="en-US" sz="1050" u="none" strike="noStrike" dirty="0">
                          <a:effectLst/>
                        </a:rPr>
                        <a:t>用 </a:t>
                      </a:r>
                      <a:r>
                        <a:rPr lang="en-US" sz="1050" u="none" strike="noStrike" dirty="0">
                          <a:effectLst/>
                        </a:rPr>
                        <a:t>Full </a:t>
                      </a:r>
                      <a:r>
                        <a:rPr lang="en-US" sz="1050" u="none" strike="noStrike" dirty="0" err="1">
                          <a:effectLst/>
                        </a:rPr>
                        <a:t>Databsae</a:t>
                      </a:r>
                      <a:r>
                        <a:rPr lang="en-US" sz="1050" u="none" strike="noStrike" dirty="0">
                          <a:effectLst/>
                        </a:rPr>
                        <a:t> Clone</a:t>
                      </a:r>
                      <a:r>
                        <a:rPr lang="zh-CN" altLang="en-US" sz="1050" u="none" strike="noStrike" dirty="0">
                          <a:effectLst/>
                        </a:rPr>
                        <a:t>的方式 创建 </a:t>
                      </a:r>
                      <a:r>
                        <a:rPr lang="en-US" sz="1050" u="none" strike="noStrike" dirty="0">
                          <a:effectLst/>
                        </a:rPr>
                        <a:t>RAC</a:t>
                      </a:r>
                      <a:r>
                        <a:rPr lang="zh-CN" altLang="en-US" sz="1050" u="none" strike="noStrike" dirty="0">
                          <a:effectLst/>
                        </a:rPr>
                        <a:t>或者</a:t>
                      </a:r>
                      <a:r>
                        <a:rPr lang="en-US" sz="1050" u="none" strike="noStrike" dirty="0">
                          <a:effectLst/>
                        </a:rPr>
                        <a:t>RAC One Node </a:t>
                      </a:r>
                      <a:r>
                        <a:rPr lang="zh-CN" altLang="en-US" sz="1050" u="none" strike="noStrike" dirty="0">
                          <a:effectLst/>
                        </a:rPr>
                        <a:t>两种</a:t>
                      </a:r>
                      <a:endParaRPr lang="zh-CN" altLang="en-US"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tc>
                  <a:txBody>
                    <a:bodyPr/>
                    <a:lstStyle/>
                    <a:p>
                      <a:pPr algn="l" fontAlgn="t"/>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extLst>
                  <a:ext uri="{0D108BD9-81ED-4DB2-BD59-A6C34878D82A}">
                    <a16:rowId xmlns:a16="http://schemas.microsoft.com/office/drawing/2014/main" val="1347358825"/>
                  </a:ext>
                </a:extLst>
              </a:tr>
              <a:tr h="651298">
                <a:tc>
                  <a:txBody>
                    <a:bodyPr/>
                    <a:lstStyle/>
                    <a:p>
                      <a:pPr algn="ctr" fontAlgn="ctr"/>
                      <a:r>
                        <a:rPr lang="en-US" sz="1050" u="none" strike="noStrike">
                          <a:effectLst/>
                        </a:rPr>
                        <a:t>3</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dirty="0">
                          <a:effectLst/>
                        </a:rPr>
                        <a:t>PDB</a:t>
                      </a:r>
                      <a:r>
                        <a:rPr lang="zh-CN" altLang="en-US" sz="1050" u="none" strike="noStrike" dirty="0">
                          <a:effectLst/>
                        </a:rPr>
                        <a:t>创建</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Global </a:t>
                      </a:r>
                      <a:r>
                        <a:rPr lang="zh-CN" altLang="en-US" sz="1050" b="1" u="none" strike="noStrike" dirty="0">
                          <a:solidFill>
                            <a:srgbClr val="FF0000"/>
                          </a:solidFill>
                          <a:effectLst/>
                        </a:rPr>
                        <a:t>脚本</a:t>
                      </a:r>
                      <a:br>
                        <a:rPr lang="zh-CN" altLang="en-US" sz="1050" b="1" u="none" strike="noStrike" dirty="0">
                          <a:solidFill>
                            <a:srgbClr val="FF0000"/>
                          </a:solidFill>
                          <a:effectLst/>
                        </a:rPr>
                      </a:br>
                      <a:r>
                        <a:rPr lang="zh-CN" altLang="en-US" sz="1050" b="1" u="none" strike="noStrike" dirty="0">
                          <a:solidFill>
                            <a:srgbClr val="FF0000"/>
                          </a:solidFill>
                          <a:effectLst/>
                        </a:rPr>
                        <a:t>目前</a:t>
                      </a:r>
                      <a:r>
                        <a:rPr lang="en-US" altLang="zh-CN" sz="1050" b="1" u="none" strike="noStrike" dirty="0">
                          <a:solidFill>
                            <a:srgbClr val="FF0000"/>
                          </a:solidFill>
                          <a:effectLst/>
                        </a:rPr>
                        <a:t>1</a:t>
                      </a:r>
                      <a:r>
                        <a:rPr lang="en-US" sz="1050" b="1" u="none" strike="noStrike" dirty="0">
                          <a:solidFill>
                            <a:srgbClr val="FF0000"/>
                          </a:solidFill>
                          <a:effectLst/>
                        </a:rPr>
                        <a:t>CDB</a:t>
                      </a:r>
                      <a:r>
                        <a:rPr lang="zh-CN" altLang="en-US" sz="1050" b="1" u="none" strike="noStrike" dirty="0">
                          <a:solidFill>
                            <a:srgbClr val="FF0000"/>
                          </a:solidFill>
                          <a:effectLst/>
                        </a:rPr>
                        <a:t>里只有一个</a:t>
                      </a:r>
                      <a:r>
                        <a:rPr lang="en-US" sz="1050" b="1" u="none" strike="noStrike" dirty="0">
                          <a:solidFill>
                            <a:srgbClr val="FF0000"/>
                          </a:solidFill>
                          <a:effectLst/>
                        </a:rPr>
                        <a:t>PDB</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 </a:t>
                      </a:r>
                      <a:r>
                        <a:rPr lang="zh-CN" altLang="en-US" sz="1050" b="1" u="none" strike="noStrike" dirty="0">
                          <a:solidFill>
                            <a:srgbClr val="FF0000"/>
                          </a:solidFill>
                          <a:effectLst/>
                        </a:rPr>
                        <a:t>否</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t"/>
                      <a:r>
                        <a:rPr lang="zh-CN" altLang="en-US" sz="1050" u="none" strike="noStrike" dirty="0">
                          <a:effectLst/>
                        </a:rPr>
                        <a:t>两种方式创建，目前</a:t>
                      </a:r>
                      <a:r>
                        <a:rPr lang="en-US" altLang="zh-CN" sz="1050" u="none" strike="noStrike" dirty="0">
                          <a:effectLst/>
                        </a:rPr>
                        <a:t>1</a:t>
                      </a:r>
                      <a:r>
                        <a:rPr lang="zh-CN" altLang="en-US" sz="1050" u="none" strike="noStrike" dirty="0">
                          <a:effectLst/>
                        </a:rPr>
                        <a:t>个</a:t>
                      </a:r>
                      <a:r>
                        <a:rPr lang="en-US" sz="1050" u="none" strike="noStrike" dirty="0">
                          <a:effectLst/>
                        </a:rPr>
                        <a:t>CDB</a:t>
                      </a:r>
                      <a:r>
                        <a:rPr lang="zh-CN" altLang="en-US" sz="1050" u="none" strike="noStrike" dirty="0">
                          <a:effectLst/>
                        </a:rPr>
                        <a:t>里可以多个</a:t>
                      </a:r>
                      <a:r>
                        <a:rPr lang="en-US" sz="1050" u="none" strike="noStrike" dirty="0">
                          <a:effectLst/>
                        </a:rPr>
                        <a:t>PDB。</a:t>
                      </a:r>
                      <a:r>
                        <a:rPr lang="zh-CN" altLang="en-US" sz="1050" u="none" strike="noStrike" dirty="0">
                          <a:effectLst/>
                        </a:rPr>
                        <a:t>同时字符集可以是</a:t>
                      </a:r>
                      <a:r>
                        <a:rPr lang="en-US" sz="1050" u="none" strike="noStrike" dirty="0">
                          <a:effectLst/>
                        </a:rPr>
                        <a:t>UTF8</a:t>
                      </a:r>
                      <a:r>
                        <a:rPr lang="zh-CN" altLang="en-US" sz="1050" u="none" strike="noStrike" dirty="0">
                          <a:effectLst/>
                        </a:rPr>
                        <a:t>或者</a:t>
                      </a:r>
                      <a:r>
                        <a:rPr lang="en-US" sz="1050" u="none" strike="noStrike" dirty="0">
                          <a:effectLst/>
                        </a:rPr>
                        <a:t>GBK</a:t>
                      </a:r>
                      <a:r>
                        <a:rPr lang="zh-CN" altLang="en-US" sz="1050" u="none" strike="noStrike" dirty="0">
                          <a:effectLst/>
                        </a:rPr>
                        <a:t>的</a:t>
                      </a:r>
                      <a:r>
                        <a:rPr lang="en-US" sz="1050" u="none" strike="noStrike" dirty="0">
                          <a:effectLst/>
                        </a:rPr>
                        <a:t>PDB</a:t>
                      </a:r>
                      <a:r>
                        <a:rPr lang="zh-CN" altLang="en-US" sz="1050" u="none" strike="noStrike" dirty="0">
                          <a:effectLst/>
                        </a:rPr>
                        <a:t>共存。在目前</a:t>
                      </a:r>
                      <a:r>
                        <a:rPr lang="en-US" altLang="zh-CN" sz="1050" u="none" strike="noStrike" dirty="0">
                          <a:effectLst/>
                        </a:rPr>
                        <a:t>19.18 </a:t>
                      </a:r>
                      <a:r>
                        <a:rPr lang="en-US" sz="1050" u="none" strike="noStrike" dirty="0">
                          <a:effectLst/>
                        </a:rPr>
                        <a:t>RU</a:t>
                      </a:r>
                      <a:r>
                        <a:rPr lang="zh-CN" altLang="en-US" sz="1050" u="none" strike="noStrike" dirty="0">
                          <a:effectLst/>
                        </a:rPr>
                        <a:t>下。没有发现</a:t>
                      </a:r>
                      <a:r>
                        <a:rPr lang="en-US" sz="1050" u="none" strike="noStrike" dirty="0">
                          <a:effectLst/>
                        </a:rPr>
                        <a:t>BUG。</a:t>
                      </a:r>
                      <a:br>
                        <a:rPr lang="en-US" sz="1050" u="none" strike="noStrike" dirty="0">
                          <a:effectLst/>
                        </a:rPr>
                      </a:br>
                      <a:r>
                        <a:rPr lang="en-US" sz="1050" u="none" strike="noStrike" dirty="0">
                          <a:effectLst/>
                        </a:rPr>
                        <a:t>◼ </a:t>
                      </a:r>
                      <a:r>
                        <a:rPr lang="zh-CN" altLang="en-US" sz="1050" u="none" strike="noStrike" dirty="0">
                          <a:effectLst/>
                        </a:rPr>
                        <a:t>命令方式  </a:t>
                      </a:r>
                      <a:r>
                        <a:rPr lang="en-US" sz="1050" u="none" strike="noStrike" dirty="0">
                          <a:effectLst/>
                        </a:rPr>
                        <a:t>create pluggable database</a:t>
                      </a:r>
                      <a:br>
                        <a:rPr lang="en-US" sz="1050" u="none" strike="noStrike" dirty="0">
                          <a:effectLst/>
                        </a:rPr>
                      </a:br>
                      <a:r>
                        <a:rPr lang="en-US" sz="1050" u="none" strike="noStrike" dirty="0">
                          <a:effectLst/>
                        </a:rPr>
                        <a:t>◼ </a:t>
                      </a:r>
                      <a:r>
                        <a:rPr lang="zh-CN" altLang="en-US" sz="1050" u="none" strike="noStrike" dirty="0">
                          <a:effectLst/>
                        </a:rPr>
                        <a:t>通过</a:t>
                      </a:r>
                      <a:r>
                        <a:rPr lang="en-US" sz="1050" u="none" strike="noStrike" dirty="0">
                          <a:effectLst/>
                        </a:rPr>
                        <a:t>OEM </a:t>
                      </a:r>
                      <a:r>
                        <a:rPr lang="zh-CN" altLang="en-US" sz="1050" u="none" strike="noStrike" dirty="0">
                          <a:effectLst/>
                        </a:rPr>
                        <a:t>方式创建</a:t>
                      </a:r>
                      <a:endParaRPr lang="zh-CN" altLang="en-US"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tc>
                  <a:txBody>
                    <a:bodyPr/>
                    <a:lstStyle/>
                    <a:p>
                      <a:pPr algn="l" fontAlgn="t"/>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extLst>
                  <a:ext uri="{0D108BD9-81ED-4DB2-BD59-A6C34878D82A}">
                    <a16:rowId xmlns:a16="http://schemas.microsoft.com/office/drawing/2014/main" val="758218385"/>
                  </a:ext>
                </a:extLst>
              </a:tr>
              <a:tr h="166202">
                <a:tc>
                  <a:txBody>
                    <a:bodyPr/>
                    <a:lstStyle/>
                    <a:p>
                      <a:pPr algn="ctr" fontAlgn="ctr"/>
                      <a:r>
                        <a:rPr lang="en-US" sz="1050" u="none" strike="noStrike">
                          <a:effectLst/>
                        </a:rPr>
                        <a:t>4</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a:effectLst/>
                        </a:rPr>
                        <a:t>PDB</a:t>
                      </a:r>
                      <a:r>
                        <a:rPr lang="zh-CN" altLang="en-US" sz="1050" u="none" strike="noStrike">
                          <a:effectLst/>
                        </a:rPr>
                        <a:t>拔插</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zh-CN" altLang="en-US" sz="1050" b="1" u="none" strike="noStrike">
                          <a:effectLst/>
                        </a:rPr>
                        <a:t>暂无</a:t>
                      </a:r>
                      <a:endParaRPr lang="zh-CN" altLang="en-US" sz="1050" b="1"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 </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t"/>
                      <a:r>
                        <a:rPr lang="zh-CN" altLang="en-US" sz="1050" u="none" strike="noStrike" dirty="0">
                          <a:effectLst/>
                        </a:rPr>
                        <a:t>◼ 通过</a:t>
                      </a:r>
                      <a:r>
                        <a:rPr lang="en-US" altLang="zh-CN" sz="1050" u="none" strike="noStrike" dirty="0">
                          <a:effectLst/>
                        </a:rPr>
                        <a:t>OEM </a:t>
                      </a:r>
                      <a:r>
                        <a:rPr lang="zh-CN" altLang="en-US" sz="1050" u="none" strike="noStrike" dirty="0">
                          <a:effectLst/>
                        </a:rPr>
                        <a:t>方式可以实现</a:t>
                      </a:r>
                      <a:r>
                        <a:rPr lang="en-US" altLang="zh-CN" sz="1050" u="none" strike="noStrike" dirty="0">
                          <a:effectLst/>
                        </a:rPr>
                        <a:t>PDB</a:t>
                      </a:r>
                      <a:r>
                        <a:rPr lang="zh-CN" altLang="en-US" sz="1050" u="none" strike="noStrike" dirty="0">
                          <a:effectLst/>
                        </a:rPr>
                        <a:t>的本地、异地的拔插</a:t>
                      </a:r>
                      <a:endParaRPr lang="zh-CN" altLang="en-US"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tc>
                  <a:txBody>
                    <a:bodyPr/>
                    <a:lstStyle/>
                    <a:p>
                      <a:pPr algn="l" fontAlgn="t"/>
                      <a:r>
                        <a:rPr lang="zh-CN" altLang="en-US" sz="1050" u="none" strike="noStrike" dirty="0">
                          <a:effectLst/>
                        </a:rPr>
                        <a:t>二期可以考虑用脚本方式实现</a:t>
                      </a:r>
                      <a:endParaRPr lang="zh-CN" altLang="en-US" sz="1050" b="0" i="0" u="none" strike="noStrike" dirty="0">
                        <a:solidFill>
                          <a:srgbClr val="000000"/>
                        </a:solidFill>
                        <a:effectLst/>
                        <a:latin typeface="Calibri" panose="020F0502020204030204" pitchFamily="34" charset="0"/>
                      </a:endParaRPr>
                    </a:p>
                  </a:txBody>
                  <a:tcPr marL="4457" marR="4457" marT="4457" marB="0">
                    <a:solidFill>
                      <a:schemeClr val="tx1">
                        <a:lumMod val="10000"/>
                        <a:lumOff val="90000"/>
                      </a:schemeClr>
                    </a:solidFill>
                  </a:tcPr>
                </a:tc>
                <a:extLst>
                  <a:ext uri="{0D108BD9-81ED-4DB2-BD59-A6C34878D82A}">
                    <a16:rowId xmlns:a16="http://schemas.microsoft.com/office/drawing/2014/main" val="1156147489"/>
                  </a:ext>
                </a:extLst>
              </a:tr>
              <a:tr h="327901">
                <a:tc>
                  <a:txBody>
                    <a:bodyPr/>
                    <a:lstStyle/>
                    <a:p>
                      <a:pPr algn="ctr" fontAlgn="ctr"/>
                      <a:r>
                        <a:rPr lang="en-US" sz="1050" u="none" strike="noStrike">
                          <a:effectLst/>
                        </a:rPr>
                        <a:t>5</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dirty="0">
                          <a:effectLst/>
                        </a:rPr>
                        <a:t>DG</a:t>
                      </a:r>
                      <a:r>
                        <a:rPr lang="zh-CN" altLang="en-US" sz="1050" u="none" strike="noStrike" dirty="0">
                          <a:effectLst/>
                        </a:rPr>
                        <a:t>创建</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Global </a:t>
                      </a:r>
                      <a:r>
                        <a:rPr lang="zh-CN" altLang="en-US" sz="1050" b="1" u="none" strike="noStrike" dirty="0">
                          <a:solidFill>
                            <a:srgbClr val="FF0000"/>
                          </a:solidFill>
                          <a:effectLst/>
                        </a:rPr>
                        <a:t>脚本</a:t>
                      </a:r>
                      <a:endParaRPr lang="zh-CN" alt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50" b="1" u="none" strike="noStrike" dirty="0">
                          <a:solidFill>
                            <a:srgbClr val="FF0000"/>
                          </a:solidFill>
                          <a:effectLst/>
                        </a:rPr>
                        <a:t>  </a:t>
                      </a:r>
                      <a:r>
                        <a:rPr lang="zh-CN" altLang="en-US" sz="1050" b="1" u="none" strike="noStrike" dirty="0">
                          <a:solidFill>
                            <a:srgbClr val="FF0000"/>
                          </a:solidFill>
                          <a:effectLst/>
                        </a:rPr>
                        <a:t>否</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 通过</a:t>
                      </a:r>
                      <a:r>
                        <a:rPr lang="en-US" sz="1050" u="none" strike="noStrike" dirty="0">
                          <a:effectLst/>
                        </a:rPr>
                        <a:t>OEM </a:t>
                      </a:r>
                      <a:r>
                        <a:rPr lang="zh-CN" altLang="en-US" sz="1050" u="none" strike="noStrike" dirty="0">
                          <a:effectLst/>
                        </a:rPr>
                        <a:t>创建单实例的备库</a:t>
                      </a:r>
                      <a:br>
                        <a:rPr lang="zh-CN" altLang="en-US" sz="1050" u="none" strike="noStrike" dirty="0">
                          <a:effectLst/>
                        </a:rPr>
                      </a:br>
                      <a:r>
                        <a:rPr lang="zh-CN" altLang="en-US" sz="1050" u="none" strike="noStrike" dirty="0">
                          <a:effectLst/>
                        </a:rPr>
                        <a:t>◼ 通过</a:t>
                      </a:r>
                      <a:r>
                        <a:rPr lang="en-US" sz="1050" u="none" strike="noStrike" dirty="0">
                          <a:effectLst/>
                        </a:rPr>
                        <a:t>Convert to RAC </a:t>
                      </a:r>
                      <a:r>
                        <a:rPr lang="zh-CN" altLang="en-US" sz="1050" u="none" strike="noStrike" dirty="0">
                          <a:effectLst/>
                        </a:rPr>
                        <a:t>操作转换成</a:t>
                      </a:r>
                      <a:r>
                        <a:rPr lang="en-US" sz="1050" u="none" strike="noStrike" dirty="0">
                          <a:effectLst/>
                        </a:rPr>
                        <a:t>RAC DG</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二期可以考虑用脚本方式自动搭建</a:t>
                      </a:r>
                      <a:r>
                        <a:rPr lang="en-US" altLang="zh-CN" sz="1050" u="none" strike="noStrike" dirty="0">
                          <a:effectLst/>
                        </a:rPr>
                        <a:t>DG</a:t>
                      </a:r>
                      <a:endParaRPr lang="en-US" altLang="zh-CN"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2019244696"/>
                  </a:ext>
                </a:extLst>
              </a:tr>
              <a:tr h="812997">
                <a:tc>
                  <a:txBody>
                    <a:bodyPr/>
                    <a:lstStyle/>
                    <a:p>
                      <a:pPr algn="ctr" fontAlgn="ctr"/>
                      <a:r>
                        <a:rPr lang="en-US" sz="1050" u="none" strike="noStrike">
                          <a:effectLst/>
                        </a:rPr>
                        <a:t>6</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altLang="zh-CN" sz="1050" u="none" strike="noStrike" dirty="0">
                          <a:effectLst/>
                        </a:rPr>
                        <a:t>DB</a:t>
                      </a:r>
                      <a:r>
                        <a:rPr lang="zh-CN" altLang="en-US" sz="1050" u="none" strike="noStrike" dirty="0">
                          <a:effectLst/>
                        </a:rPr>
                        <a:t> </a:t>
                      </a:r>
                      <a:r>
                        <a:rPr lang="en-US" altLang="zh-CN" sz="1050" u="none" strike="noStrike" dirty="0">
                          <a:effectLst/>
                        </a:rPr>
                        <a:t>Service</a:t>
                      </a:r>
                      <a:r>
                        <a:rPr lang="zh-CN" altLang="en-US" sz="1050" u="none" strike="noStrike" dirty="0">
                          <a:effectLst/>
                        </a:rPr>
                        <a:t> 创建</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b="1" u="none" strike="noStrike" dirty="0">
                          <a:solidFill>
                            <a:srgbClr val="FF0000"/>
                          </a:solidFill>
                          <a:effectLst/>
                        </a:rPr>
                        <a:t>Global </a:t>
                      </a:r>
                      <a:r>
                        <a:rPr lang="zh-CN" altLang="en-US" sz="1050" b="1" u="none" strike="noStrike" dirty="0">
                          <a:solidFill>
                            <a:srgbClr val="FF0000"/>
                          </a:solidFill>
                          <a:effectLst/>
                        </a:rPr>
                        <a:t>脚本</a:t>
                      </a:r>
                      <a:br>
                        <a:rPr lang="zh-CN" altLang="en-US" sz="1050" b="1" u="none" strike="noStrike" dirty="0">
                          <a:solidFill>
                            <a:srgbClr val="FF0000"/>
                          </a:solidFill>
                          <a:effectLst/>
                        </a:rPr>
                      </a:br>
                      <a:r>
                        <a:rPr lang="zh-CN" altLang="en-US" sz="1050" b="1" u="none" strike="noStrike" dirty="0">
                          <a:solidFill>
                            <a:srgbClr val="FF0000"/>
                          </a:solidFill>
                          <a:effectLst/>
                        </a:rPr>
                        <a:t>目前有默认和基于</a:t>
                      </a:r>
                      <a:r>
                        <a:rPr lang="en-US" sz="1050" b="1" u="none" strike="noStrike" dirty="0">
                          <a:solidFill>
                            <a:srgbClr val="FF0000"/>
                          </a:solidFill>
                          <a:effectLst/>
                        </a:rPr>
                        <a:t>Role Base</a:t>
                      </a:r>
                      <a:r>
                        <a:rPr lang="zh-CN" altLang="en-US" sz="1050" b="1" u="none" strike="noStrike" dirty="0">
                          <a:solidFill>
                            <a:srgbClr val="FF0000"/>
                          </a:solidFill>
                          <a:effectLst/>
                        </a:rPr>
                        <a:t>两种</a:t>
                      </a:r>
                      <a:endParaRPr lang="zh-CN" alt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zh-CN" altLang="en-US" sz="1050" b="1" u="none" strike="noStrike" dirty="0">
                          <a:solidFill>
                            <a:srgbClr val="FF0000"/>
                          </a:solidFill>
                          <a:effectLst/>
                        </a:rPr>
                        <a:t>  否</a:t>
                      </a:r>
                      <a:r>
                        <a:rPr lang="en-US" sz="1050" b="1" u="none" strike="noStrike" dirty="0">
                          <a:solidFill>
                            <a:srgbClr val="FF0000"/>
                          </a:solidFill>
                          <a:effectLst/>
                        </a:rPr>
                        <a:t> </a:t>
                      </a:r>
                      <a:endParaRPr lang="en-US" sz="1050" b="1"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通过脚本创建如下四类服务：</a:t>
                      </a:r>
                      <a:br>
                        <a:rPr lang="zh-CN" altLang="en-US" sz="1050" u="none" strike="noStrike" dirty="0">
                          <a:effectLst/>
                        </a:rPr>
                      </a:br>
                      <a:r>
                        <a:rPr lang="en-US" altLang="zh-CN" sz="1050" u="none" strike="noStrike" dirty="0">
                          <a:effectLst/>
                        </a:rPr>
                        <a:t>1</a:t>
                      </a:r>
                      <a:r>
                        <a:rPr lang="zh-CN" altLang="en-US" sz="1050" u="none" strike="noStrike" dirty="0">
                          <a:effectLst/>
                        </a:rPr>
                        <a:t>、负载均衡模式</a:t>
                      </a:r>
                      <a:r>
                        <a:rPr lang="en-US" altLang="zh-CN" sz="1050" u="none" strike="noStrike" dirty="0">
                          <a:effectLst/>
                        </a:rPr>
                        <a:t>+</a:t>
                      </a:r>
                      <a:r>
                        <a:rPr lang="zh-CN" altLang="en-US" sz="1050" u="none" strike="noStrike" dirty="0">
                          <a:effectLst/>
                        </a:rPr>
                        <a:t>基于</a:t>
                      </a:r>
                      <a:r>
                        <a:rPr lang="en-US" altLang="zh-CN" sz="1050" u="none" strike="noStrike" dirty="0">
                          <a:effectLst/>
                        </a:rPr>
                        <a:t>Role Base</a:t>
                      </a:r>
                      <a:r>
                        <a:rPr lang="zh-CN" altLang="en-US" sz="1050" u="none" strike="noStrike" dirty="0">
                          <a:effectLst/>
                        </a:rPr>
                        <a:t>模式      通过</a:t>
                      </a:r>
                      <a:r>
                        <a:rPr lang="en-US" altLang="zh-CN" sz="1050" u="none" strike="noStrike" dirty="0">
                          <a:effectLst/>
                        </a:rPr>
                        <a:t>role</a:t>
                      </a:r>
                      <a:r>
                        <a:rPr lang="zh-CN" altLang="en-US" sz="1050" u="none" strike="noStrike" dirty="0">
                          <a:effectLst/>
                        </a:rPr>
                        <a:t>指定主、备库类型</a:t>
                      </a:r>
                      <a:br>
                        <a:rPr lang="zh-CN" altLang="en-US" sz="1050" u="none" strike="noStrike" dirty="0">
                          <a:effectLst/>
                        </a:rPr>
                      </a:br>
                      <a:r>
                        <a:rPr lang="en-US" altLang="zh-CN" sz="1050" u="none" strike="noStrike" dirty="0">
                          <a:effectLst/>
                        </a:rPr>
                        <a:t>2</a:t>
                      </a:r>
                      <a:r>
                        <a:rPr lang="zh-CN" altLang="en-US" sz="1050" u="none" strike="noStrike" dirty="0">
                          <a:effectLst/>
                        </a:rPr>
                        <a:t>、应用隔离模式  ： </a:t>
                      </a:r>
                      <a:r>
                        <a:rPr lang="en-US" altLang="zh-CN" sz="1050" u="none" strike="noStrike" dirty="0">
                          <a:effectLst/>
                        </a:rPr>
                        <a:t>-r </a:t>
                      </a:r>
                      <a:r>
                        <a:rPr lang="zh-CN" altLang="en-US" sz="1050" u="none" strike="noStrike" dirty="0">
                          <a:effectLst/>
                        </a:rPr>
                        <a:t>指定</a:t>
                      </a:r>
                      <a:r>
                        <a:rPr lang="en-US" altLang="zh-CN" sz="1050" u="none" strike="noStrike" dirty="0">
                          <a:effectLst/>
                        </a:rPr>
                        <a:t>preferred</a:t>
                      </a:r>
                      <a:r>
                        <a:rPr lang="zh-CN" altLang="en-US" sz="1050" u="none" strike="noStrike" dirty="0">
                          <a:effectLst/>
                        </a:rPr>
                        <a:t>实例</a:t>
                      </a:r>
                      <a:r>
                        <a:rPr lang="en-US" altLang="zh-CN" sz="1050" u="none" strike="noStrike" dirty="0">
                          <a:effectLst/>
                        </a:rPr>
                        <a:t>, -a </a:t>
                      </a:r>
                      <a:r>
                        <a:rPr lang="zh-CN" altLang="en-US" sz="1050" u="none" strike="noStrike" dirty="0">
                          <a:effectLst/>
                        </a:rPr>
                        <a:t>指定</a:t>
                      </a:r>
                      <a:r>
                        <a:rPr lang="en-US" altLang="zh-CN" sz="1050" u="none" strike="noStrike" dirty="0">
                          <a:effectLst/>
                        </a:rPr>
                        <a:t>available</a:t>
                      </a:r>
                      <a:r>
                        <a:rPr lang="zh-CN" altLang="en-US" sz="1050" u="none" strike="noStrike" dirty="0">
                          <a:effectLst/>
                        </a:rPr>
                        <a:t>实例  </a:t>
                      </a:r>
                      <a:r>
                        <a:rPr lang="zh-CN" altLang="en-US" sz="1050" u="none" strike="noStrike" dirty="0">
                          <a:solidFill>
                            <a:srgbClr val="FF0000"/>
                          </a:solidFill>
                          <a:effectLst/>
                        </a:rPr>
                        <a:t>（新增加）</a:t>
                      </a:r>
                      <a:br>
                        <a:rPr lang="zh-CN" altLang="en-US" sz="1050" u="none" strike="noStrike" dirty="0">
                          <a:solidFill>
                            <a:srgbClr val="FF0000"/>
                          </a:solidFill>
                          <a:effectLst/>
                        </a:rPr>
                      </a:br>
                      <a:r>
                        <a:rPr lang="en-US" altLang="zh-CN" sz="1050" u="none" strike="noStrike" dirty="0">
                          <a:effectLst/>
                        </a:rPr>
                        <a:t>3</a:t>
                      </a:r>
                      <a:r>
                        <a:rPr lang="zh-CN" altLang="en-US" sz="1050" u="none" strike="noStrike" dirty="0">
                          <a:effectLst/>
                        </a:rPr>
                        <a:t>、</a:t>
                      </a:r>
                      <a:r>
                        <a:rPr lang="en-US" altLang="zh-CN" sz="1050" u="none" strike="noStrike" dirty="0">
                          <a:effectLst/>
                        </a:rPr>
                        <a:t>NHC </a:t>
                      </a:r>
                      <a:r>
                        <a:rPr lang="zh-CN" altLang="en-US" sz="1050" u="none" strike="noStrike" dirty="0">
                          <a:effectLst/>
                        </a:rPr>
                        <a:t>上备库的默认连接  </a:t>
                      </a:r>
                      <a:r>
                        <a:rPr lang="zh-CN" altLang="en-US" sz="1050" u="none" strike="noStrike" dirty="0">
                          <a:solidFill>
                            <a:srgbClr val="FF0000"/>
                          </a:solidFill>
                          <a:effectLst/>
                        </a:rPr>
                        <a:t>（新增加） 注：只配置 </a:t>
                      </a:r>
                      <a:r>
                        <a:rPr lang="en-US" altLang="zh-CN" sz="1050" u="none" strike="noStrike" dirty="0">
                          <a:solidFill>
                            <a:srgbClr val="FF0000"/>
                          </a:solidFill>
                          <a:effectLst/>
                        </a:rPr>
                        <a:t>NHC SCAN IP</a:t>
                      </a:r>
                      <a:br>
                        <a:rPr lang="zh-CN" altLang="en-US" sz="1050" u="none" strike="noStrike" dirty="0">
                          <a:solidFill>
                            <a:srgbClr val="FF0000"/>
                          </a:solidFill>
                          <a:effectLst/>
                        </a:rPr>
                      </a:br>
                      <a:r>
                        <a:rPr lang="en-US" altLang="zh-CN" sz="1050" u="none" strike="noStrike" dirty="0">
                          <a:effectLst/>
                        </a:rPr>
                        <a:t>4</a:t>
                      </a:r>
                      <a:r>
                        <a:rPr lang="zh-CN" altLang="en-US" sz="1050" u="none" strike="noStrike" dirty="0">
                          <a:effectLst/>
                        </a:rPr>
                        <a:t>、用于备库上的只读服务   </a:t>
                      </a:r>
                      <a:r>
                        <a:rPr lang="zh-CN" altLang="en-US" sz="1050" u="none" strike="noStrike" dirty="0">
                          <a:solidFill>
                            <a:srgbClr val="FF0000"/>
                          </a:solidFill>
                          <a:effectLst/>
                        </a:rPr>
                        <a:t>（新增加）</a:t>
                      </a:r>
                      <a:endParaRPr lang="zh-CN" altLang="en-US" sz="1050" b="0" i="0" u="none" strike="noStrike" dirty="0">
                        <a:solidFill>
                          <a:srgbClr val="FF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848879519"/>
                  </a:ext>
                </a:extLst>
              </a:tr>
              <a:tr h="489599">
                <a:tc>
                  <a:txBody>
                    <a:bodyPr/>
                    <a:lstStyle/>
                    <a:p>
                      <a:pPr algn="ctr" fontAlgn="ctr"/>
                      <a:r>
                        <a:rPr lang="en-US" sz="1050" u="none" strike="noStrike">
                          <a:effectLst/>
                        </a:rPr>
                        <a:t>7</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a:effectLst/>
                        </a:rPr>
                        <a:t>CDB DG</a:t>
                      </a:r>
                      <a:r>
                        <a:rPr lang="zh-CN" altLang="en-US" sz="1050" u="none" strike="noStrike">
                          <a:effectLst/>
                        </a:rPr>
                        <a:t>切换</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命令或者</a:t>
                      </a:r>
                      <a:r>
                        <a:rPr lang="en-US" sz="1050" u="none" strike="noStrike" dirty="0">
                          <a:effectLst/>
                        </a:rPr>
                        <a:t>DG Broker</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两种方式：</a:t>
                      </a:r>
                      <a:br>
                        <a:rPr lang="zh-CN" altLang="en-US" sz="1050" u="none" strike="noStrike" dirty="0">
                          <a:effectLst/>
                        </a:rPr>
                      </a:br>
                      <a:r>
                        <a:rPr lang="en-US" altLang="zh-CN" sz="1050" u="none" strike="noStrike" dirty="0">
                          <a:effectLst/>
                        </a:rPr>
                        <a:t>1</a:t>
                      </a:r>
                      <a:r>
                        <a:rPr lang="zh-CN" altLang="en-US" sz="1050" u="none" strike="noStrike" dirty="0">
                          <a:effectLst/>
                        </a:rPr>
                        <a:t>、</a:t>
                      </a:r>
                      <a:r>
                        <a:rPr lang="en-US" sz="1050" u="none" strike="noStrike" dirty="0">
                          <a:effectLst/>
                        </a:rPr>
                        <a:t>OEM</a:t>
                      </a:r>
                      <a:r>
                        <a:rPr lang="zh-CN" altLang="en-US" sz="1050" u="none" strike="noStrike" dirty="0">
                          <a:effectLst/>
                        </a:rPr>
                        <a:t>中 </a:t>
                      </a:r>
                      <a:r>
                        <a:rPr lang="en-US" sz="1050" u="none" strike="noStrike" dirty="0">
                          <a:effectLst/>
                        </a:rPr>
                        <a:t>Data Guard Administrator </a:t>
                      </a:r>
                      <a:r>
                        <a:rPr lang="zh-CN" altLang="en-US" sz="1050" u="none" strike="noStrike" dirty="0">
                          <a:effectLst/>
                        </a:rPr>
                        <a:t>下的</a:t>
                      </a:r>
                      <a:r>
                        <a:rPr lang="en-US" sz="1050" u="none" strike="noStrike" dirty="0">
                          <a:effectLst/>
                        </a:rPr>
                        <a:t>Switchover</a:t>
                      </a:r>
                      <a:r>
                        <a:rPr lang="zh-CN" altLang="en-US" sz="1050" u="none" strike="noStrike" dirty="0">
                          <a:effectLst/>
                        </a:rPr>
                        <a:t>方式</a:t>
                      </a:r>
                      <a:br>
                        <a:rPr lang="zh-CN" altLang="en-US" sz="1050" u="none" strike="noStrike" dirty="0">
                          <a:effectLst/>
                        </a:rPr>
                      </a:br>
                      <a:r>
                        <a:rPr lang="en-US" altLang="zh-CN" sz="1050" u="none" strike="noStrike" dirty="0">
                          <a:effectLst/>
                        </a:rPr>
                        <a:t>2</a:t>
                      </a:r>
                      <a:r>
                        <a:rPr lang="zh-CN" altLang="en-US" sz="1050" u="none" strike="noStrike" dirty="0">
                          <a:effectLst/>
                        </a:rPr>
                        <a:t>、</a:t>
                      </a:r>
                      <a:r>
                        <a:rPr lang="en-US" sz="1050" u="none" strike="noStrike" dirty="0">
                          <a:effectLst/>
                        </a:rPr>
                        <a:t>DG Broker</a:t>
                      </a:r>
                      <a:r>
                        <a:rPr lang="zh-CN" altLang="en-US" sz="1050" u="none" strike="noStrike" dirty="0">
                          <a:effectLst/>
                        </a:rPr>
                        <a:t>方式</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二期可以考虑用脚本一键自动实现</a:t>
                      </a:r>
                      <a:r>
                        <a:rPr lang="en-US" altLang="zh-CN" sz="1050" u="none" strike="noStrike" dirty="0">
                          <a:effectLst/>
                        </a:rPr>
                        <a:t>DG</a:t>
                      </a:r>
                      <a:r>
                        <a:rPr lang="zh-CN" altLang="en-US" sz="1050" u="none" strike="noStrike" dirty="0">
                          <a:effectLst/>
                        </a:rPr>
                        <a:t>切换</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1708664586"/>
                  </a:ext>
                </a:extLst>
              </a:tr>
              <a:tr h="489599">
                <a:tc>
                  <a:txBody>
                    <a:bodyPr/>
                    <a:lstStyle/>
                    <a:p>
                      <a:pPr algn="ctr" fontAlgn="ctr"/>
                      <a:r>
                        <a:rPr lang="en-US" sz="1050" u="none" strike="noStrike">
                          <a:effectLst/>
                        </a:rPr>
                        <a:t>8</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a:effectLst/>
                        </a:rPr>
                        <a:t>PDB DG </a:t>
                      </a:r>
                      <a:r>
                        <a:rPr lang="zh-CN" altLang="en-US" sz="1050" u="none" strike="noStrike">
                          <a:effectLst/>
                        </a:rPr>
                        <a:t>切换</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zh-CN" altLang="en-US" sz="1050" u="none" strike="noStrike">
                          <a:effectLst/>
                        </a:rPr>
                        <a:t>暂无</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通过主、备 </a:t>
                      </a:r>
                      <a:r>
                        <a:rPr lang="en-US" altLang="zh-CN" sz="1050" u="none" strike="noStrike" dirty="0">
                          <a:effectLst/>
                        </a:rPr>
                        <a:t>PDB migrate</a:t>
                      </a:r>
                      <a:r>
                        <a:rPr lang="zh-CN" altLang="en-US" sz="1050" u="none" strike="noStrike" dirty="0">
                          <a:effectLst/>
                        </a:rPr>
                        <a:t>的方式，实现</a:t>
                      </a:r>
                      <a:r>
                        <a:rPr lang="en-US" altLang="zh-CN" sz="1050" u="none" strike="noStrike" dirty="0">
                          <a:effectLst/>
                        </a:rPr>
                        <a:t>PDB</a:t>
                      </a:r>
                      <a:r>
                        <a:rPr lang="zh-CN" altLang="en-US" sz="1050" u="none" strike="noStrike" dirty="0">
                          <a:effectLst/>
                        </a:rPr>
                        <a:t>的主备切换。且仅在一个</a:t>
                      </a:r>
                      <a:r>
                        <a:rPr lang="en-US" altLang="zh-CN" sz="1050" u="none" strike="noStrike" dirty="0">
                          <a:effectLst/>
                        </a:rPr>
                        <a:t>PDB</a:t>
                      </a:r>
                      <a:r>
                        <a:rPr lang="zh-CN" altLang="en-US" sz="1050" u="none" strike="noStrike" dirty="0">
                          <a:effectLst/>
                        </a:rPr>
                        <a:t>上执行角色</a:t>
                      </a:r>
                      <a:br>
                        <a:rPr lang="zh-CN" altLang="en-US" sz="1050" u="none" strike="noStrike" dirty="0">
                          <a:effectLst/>
                        </a:rPr>
                      </a:br>
                      <a:r>
                        <a:rPr lang="zh-CN" altLang="en-US" sz="1050" u="none" strike="noStrike" dirty="0">
                          <a:effectLst/>
                        </a:rPr>
                        <a:t>转换，不会影响其他</a:t>
                      </a:r>
                      <a:r>
                        <a:rPr lang="en-US" altLang="zh-CN" sz="1050" u="none" strike="noStrike" dirty="0">
                          <a:effectLst/>
                        </a:rPr>
                        <a:t>PDB</a:t>
                      </a:r>
                      <a:r>
                        <a:rPr lang="zh-CN" altLang="en-US" sz="1050" u="none" strike="noStrike" dirty="0">
                          <a:effectLst/>
                        </a:rPr>
                        <a:t>。</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二期可以考虑用脚本一键自动实现</a:t>
                      </a:r>
                      <a:r>
                        <a:rPr lang="en-US" altLang="zh-CN" sz="1050" u="none" strike="noStrike" dirty="0">
                          <a:effectLst/>
                        </a:rPr>
                        <a:t>PDB</a:t>
                      </a:r>
                      <a:r>
                        <a:rPr lang="zh-CN" altLang="en-US" sz="1050" u="none" strike="noStrike" dirty="0">
                          <a:effectLst/>
                        </a:rPr>
                        <a:t>主备切换</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950217050"/>
                  </a:ext>
                </a:extLst>
              </a:tr>
              <a:tr h="327901">
                <a:tc>
                  <a:txBody>
                    <a:bodyPr/>
                    <a:lstStyle/>
                    <a:p>
                      <a:pPr algn="ctr" fontAlgn="ctr"/>
                      <a:r>
                        <a:rPr lang="en-US" sz="1050" u="none" strike="noStrike">
                          <a:effectLst/>
                        </a:rPr>
                        <a:t>9</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a:effectLst/>
                        </a:rPr>
                        <a:t>CDB、PDB</a:t>
                      </a:r>
                      <a:r>
                        <a:rPr lang="zh-CN" altLang="en-US" sz="1050" u="none" strike="noStrike">
                          <a:effectLst/>
                        </a:rPr>
                        <a:t>资源使用</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通过创建</a:t>
                      </a:r>
                      <a:r>
                        <a:rPr lang="en-US" sz="1050" u="none" strike="noStrike" dirty="0">
                          <a:effectLst/>
                        </a:rPr>
                        <a:t>OEM</a:t>
                      </a:r>
                      <a:r>
                        <a:rPr lang="zh-CN" altLang="en-US" sz="1050" u="none" strike="noStrike" dirty="0">
                          <a:effectLst/>
                        </a:rPr>
                        <a:t>的</a:t>
                      </a:r>
                      <a:r>
                        <a:rPr lang="en-US" sz="1050" u="none" strike="noStrike" dirty="0">
                          <a:effectLst/>
                        </a:rPr>
                        <a:t>Extend Metric，</a:t>
                      </a:r>
                      <a:r>
                        <a:rPr lang="zh-CN" altLang="en-US" sz="1050" u="none" strike="noStrike" dirty="0">
                          <a:effectLst/>
                        </a:rPr>
                        <a:t>定期收集</a:t>
                      </a:r>
                      <a:r>
                        <a:rPr lang="en-US" sz="1050" u="none" strike="noStrike" dirty="0">
                          <a:effectLst/>
                        </a:rPr>
                        <a:t>CPU、</a:t>
                      </a:r>
                      <a:r>
                        <a:rPr lang="zh-CN" altLang="en-US" sz="1050" u="none" strike="noStrike" dirty="0">
                          <a:effectLst/>
                        </a:rPr>
                        <a:t>内存的使用情况</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二期可以考虑实施</a:t>
                      </a:r>
                      <a:r>
                        <a:rPr lang="en-US" altLang="zh-CN" sz="1050" u="none" strike="noStrike" dirty="0" err="1">
                          <a:effectLst/>
                        </a:rPr>
                        <a:t>ChargeBack</a:t>
                      </a:r>
                      <a:r>
                        <a:rPr lang="zh-CN" altLang="en-US" sz="1050" u="none" strike="noStrike" dirty="0">
                          <a:effectLst/>
                        </a:rPr>
                        <a:t>功能，添加费用计算等</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3123280340"/>
                  </a:ext>
                </a:extLst>
              </a:tr>
              <a:tr h="489599">
                <a:tc>
                  <a:txBody>
                    <a:bodyPr/>
                    <a:lstStyle/>
                    <a:p>
                      <a:pPr algn="ctr" fontAlgn="ctr"/>
                      <a:r>
                        <a:rPr lang="en-US" sz="1050" u="none" strike="noStrike">
                          <a:effectLst/>
                        </a:rPr>
                        <a:t>10</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en-US" sz="1050" u="none" strike="noStrike">
                          <a:effectLst/>
                        </a:rPr>
                        <a:t>DBaaS</a:t>
                      </a:r>
                      <a:r>
                        <a:rPr lang="zh-CN" altLang="en-US" sz="1050" u="none" strike="noStrike">
                          <a:effectLst/>
                        </a:rPr>
                        <a:t>基础监控</a:t>
                      </a:r>
                      <a:endParaRPr lang="zh-CN" alt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altLang="zh-CN" sz="1050" u="none" strike="noStrike" dirty="0">
                          <a:effectLst/>
                        </a:rPr>
                        <a:t>1</a:t>
                      </a:r>
                      <a:r>
                        <a:rPr lang="zh-CN" altLang="en-US" sz="1050" u="none" strike="noStrike" dirty="0">
                          <a:effectLst/>
                        </a:rPr>
                        <a:t>、配置</a:t>
                      </a:r>
                      <a:r>
                        <a:rPr lang="en-US" altLang="zh-CN" sz="1050" u="none" strike="noStrike" dirty="0">
                          <a:effectLst/>
                        </a:rPr>
                        <a:t>3</a:t>
                      </a:r>
                      <a:r>
                        <a:rPr lang="zh-CN" altLang="en-US" sz="1050" u="none" strike="noStrike" dirty="0">
                          <a:effectLst/>
                        </a:rPr>
                        <a:t>台</a:t>
                      </a:r>
                      <a:r>
                        <a:rPr lang="en-US" altLang="zh-CN" sz="1050" u="none" strike="noStrike" dirty="0">
                          <a:effectLst/>
                        </a:rPr>
                        <a:t>Exadata</a:t>
                      </a:r>
                      <a:r>
                        <a:rPr lang="zh-CN" altLang="en-US" sz="1050" u="none" strike="noStrike" dirty="0">
                          <a:effectLst/>
                        </a:rPr>
                        <a:t>上数据库、</a:t>
                      </a:r>
                      <a:r>
                        <a:rPr lang="en-US" altLang="zh-CN" sz="1050" u="none" strike="noStrike" dirty="0">
                          <a:effectLst/>
                        </a:rPr>
                        <a:t>GI</a:t>
                      </a:r>
                      <a:r>
                        <a:rPr lang="zh-CN" altLang="en-US" sz="1050" u="none" strike="noStrike" dirty="0">
                          <a:effectLst/>
                        </a:rPr>
                        <a:t>、服务的监控告警</a:t>
                      </a:r>
                      <a:br>
                        <a:rPr lang="zh-CN" altLang="en-US" sz="1050" u="none" strike="noStrike" dirty="0">
                          <a:effectLst/>
                        </a:rPr>
                      </a:br>
                      <a:r>
                        <a:rPr lang="en-US" altLang="zh-CN" sz="1050" u="none" strike="noStrike" dirty="0">
                          <a:effectLst/>
                        </a:rPr>
                        <a:t>2</a:t>
                      </a:r>
                      <a:r>
                        <a:rPr lang="zh-CN" altLang="en-US" sz="1050" u="none" strike="noStrike" dirty="0">
                          <a:effectLst/>
                        </a:rPr>
                        <a:t>、配置</a:t>
                      </a:r>
                      <a:r>
                        <a:rPr lang="en-US" altLang="zh-CN" sz="1050" u="none" strike="noStrike" dirty="0">
                          <a:effectLst/>
                        </a:rPr>
                        <a:t>3</a:t>
                      </a:r>
                      <a:r>
                        <a:rPr lang="zh-CN" altLang="en-US" sz="1050" u="none" strike="noStrike" dirty="0">
                          <a:effectLst/>
                        </a:rPr>
                        <a:t>台</a:t>
                      </a:r>
                      <a:r>
                        <a:rPr lang="en-US" altLang="zh-CN" sz="1050" u="none" strike="noStrike" dirty="0">
                          <a:effectLst/>
                        </a:rPr>
                        <a:t>Exadata</a:t>
                      </a:r>
                      <a:r>
                        <a:rPr lang="zh-CN" altLang="en-US" sz="1050" u="none" strike="noStrike" dirty="0">
                          <a:effectLst/>
                        </a:rPr>
                        <a:t>上硬件监控</a:t>
                      </a:r>
                      <a:br>
                        <a:rPr lang="zh-CN" altLang="en-US" sz="1050" u="none" strike="noStrike" dirty="0">
                          <a:effectLst/>
                        </a:rPr>
                      </a:br>
                      <a:r>
                        <a:rPr lang="en-US" altLang="zh-CN" sz="1050" u="none" strike="noStrike" dirty="0">
                          <a:effectLst/>
                        </a:rPr>
                        <a:t>3</a:t>
                      </a:r>
                      <a:r>
                        <a:rPr lang="zh-CN" altLang="en-US" sz="1050" u="none" strike="noStrike" dirty="0">
                          <a:effectLst/>
                        </a:rPr>
                        <a:t>、配置</a:t>
                      </a:r>
                      <a:r>
                        <a:rPr lang="en-US" altLang="zh-CN" sz="1050" u="none" strike="noStrike" dirty="0">
                          <a:effectLst/>
                        </a:rPr>
                        <a:t>ASR</a:t>
                      </a:r>
                      <a:r>
                        <a:rPr lang="zh-CN" altLang="en-US" sz="1050" u="none" strike="noStrike" dirty="0">
                          <a:effectLst/>
                        </a:rPr>
                        <a:t>服务</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altLang="zh-CN" sz="1050" u="none" strike="noStrike" dirty="0">
                          <a:effectLst/>
                        </a:rPr>
                        <a:t>1</a:t>
                      </a:r>
                      <a:r>
                        <a:rPr lang="zh-CN" altLang="en-US" sz="1050" u="none" strike="noStrike" dirty="0">
                          <a:effectLst/>
                        </a:rPr>
                        <a:t>、完成了</a:t>
                      </a:r>
                      <a:r>
                        <a:rPr lang="en-US" altLang="zh-CN" sz="1050" u="none" strike="noStrike" dirty="0">
                          <a:effectLst/>
                        </a:rPr>
                        <a:t>OEM </a:t>
                      </a:r>
                      <a:r>
                        <a:rPr lang="zh-CN" altLang="en-US" sz="1050" u="none" strike="noStrike" dirty="0">
                          <a:effectLst/>
                        </a:rPr>
                        <a:t>整体系统的监控告警、配置管理培训及实施</a:t>
                      </a:r>
                      <a:br>
                        <a:rPr lang="zh-CN" altLang="en-US" sz="1050" u="none" strike="noStrike" dirty="0">
                          <a:effectLst/>
                        </a:rPr>
                      </a:br>
                      <a:r>
                        <a:rPr lang="en-US" altLang="zh-CN" sz="1050" u="none" strike="noStrike" dirty="0">
                          <a:effectLst/>
                        </a:rPr>
                        <a:t>2</a:t>
                      </a:r>
                      <a:r>
                        <a:rPr lang="zh-CN" altLang="en-US" sz="1050" u="none" strike="noStrike" dirty="0">
                          <a:effectLst/>
                        </a:rPr>
                        <a:t>、定制化的</a:t>
                      </a:r>
                      <a:r>
                        <a:rPr lang="en-US" altLang="zh-CN" sz="1050" u="none" strike="noStrike" dirty="0" err="1">
                          <a:effectLst/>
                        </a:rPr>
                        <a:t>Dashborad</a:t>
                      </a:r>
                      <a:r>
                        <a:rPr lang="en-US" altLang="zh-CN" sz="1050" u="none" strike="noStrike" dirty="0">
                          <a:effectLst/>
                        </a:rPr>
                        <a:t> </a:t>
                      </a:r>
                      <a:r>
                        <a:rPr lang="zh-CN" altLang="en-US" sz="1050" u="none" strike="noStrike" dirty="0">
                          <a:effectLst/>
                        </a:rPr>
                        <a:t>展现</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1240686144"/>
                  </a:ext>
                </a:extLst>
              </a:tr>
              <a:tr h="1298092">
                <a:tc>
                  <a:txBody>
                    <a:bodyPr/>
                    <a:lstStyle/>
                    <a:p>
                      <a:pPr algn="ctr" fontAlgn="ctr"/>
                      <a:r>
                        <a:rPr lang="en-US" sz="1050" u="none" strike="noStrike">
                          <a:effectLst/>
                        </a:rPr>
                        <a:t>11</a:t>
                      </a:r>
                      <a:endParaRPr lang="en-US" sz="1050" b="0" i="0" u="none" strike="noStrike">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zh-CN" altLang="en-US" sz="1050" u="none" strike="noStrike" dirty="0">
                          <a:effectLst/>
                        </a:rPr>
                        <a:t>数据库补丁维护</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ctr" fontAlgn="ctr"/>
                      <a:r>
                        <a:rPr lang="zh-CN" altLang="en-US" sz="1050" u="none" strike="noStrike" dirty="0">
                          <a:effectLst/>
                        </a:rPr>
                        <a:t>原地升级（</a:t>
                      </a:r>
                      <a:r>
                        <a:rPr lang="en-US" sz="1050" u="none" strike="noStrike" dirty="0">
                          <a:effectLst/>
                        </a:rPr>
                        <a:t>in-place upgrade）</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en-US" sz="1050" u="none" strike="noStrike" dirty="0">
                          <a:effectLst/>
                        </a:rPr>
                        <a:t> </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异地升级（</a:t>
                      </a:r>
                      <a:r>
                        <a:rPr lang="en-US" altLang="zh-CN" sz="1050" u="none" strike="noStrike" dirty="0">
                          <a:effectLst/>
                        </a:rPr>
                        <a:t>out-of-place upgrade</a:t>
                      </a:r>
                      <a:r>
                        <a:rPr lang="zh-CN" altLang="en-US" sz="1050" u="none" strike="noStrike" dirty="0">
                          <a:effectLst/>
                        </a:rPr>
                        <a:t>），适合</a:t>
                      </a:r>
                      <a:r>
                        <a:rPr lang="en-US" altLang="zh-CN" sz="1050" u="none" strike="noStrike" dirty="0">
                          <a:effectLst/>
                        </a:rPr>
                        <a:t>DBaaS </a:t>
                      </a:r>
                      <a:r>
                        <a:rPr lang="zh-CN" altLang="en-US" sz="1050" u="none" strike="noStrike" dirty="0">
                          <a:effectLst/>
                        </a:rPr>
                        <a:t>平台</a:t>
                      </a:r>
                      <a:br>
                        <a:rPr lang="zh-CN" altLang="en-US" sz="1050" u="none" strike="noStrike" dirty="0">
                          <a:effectLst/>
                        </a:rPr>
                      </a:br>
                      <a:r>
                        <a:rPr lang="zh-CN" altLang="en-US" sz="1050" u="none" strike="noStrike" dirty="0">
                          <a:effectLst/>
                        </a:rPr>
                        <a:t>◼ 将较新版本安装在单独的 </a:t>
                      </a:r>
                      <a:r>
                        <a:rPr lang="en-US" altLang="zh-CN" sz="1050" u="none" strike="noStrike" dirty="0">
                          <a:effectLst/>
                        </a:rPr>
                        <a:t>Oracle Home </a:t>
                      </a:r>
                      <a:r>
                        <a:rPr lang="zh-CN" altLang="en-US" sz="1050" u="none" strike="noStrike" dirty="0">
                          <a:effectLst/>
                        </a:rPr>
                        <a:t>目录中。</a:t>
                      </a:r>
                      <a:br>
                        <a:rPr lang="zh-CN" altLang="en-US" sz="1050" u="none" strike="noStrike" dirty="0">
                          <a:effectLst/>
                        </a:rPr>
                      </a:br>
                      <a:r>
                        <a:rPr lang="zh-CN" altLang="en-US" sz="1050" u="none" strike="noStrike" dirty="0">
                          <a:effectLst/>
                        </a:rPr>
                        <a:t>◼ 通过切换</a:t>
                      </a:r>
                      <a:r>
                        <a:rPr lang="en-US" altLang="zh-CN" sz="1050" u="none" strike="noStrike" dirty="0">
                          <a:effectLst/>
                        </a:rPr>
                        <a:t>GI/DB Home</a:t>
                      </a:r>
                      <a:r>
                        <a:rPr lang="zh-CN" altLang="en-US" sz="1050" u="none" strike="noStrike" dirty="0">
                          <a:effectLst/>
                        </a:rPr>
                        <a:t>完成升级</a:t>
                      </a:r>
                      <a:br>
                        <a:rPr lang="zh-CN" altLang="en-US" sz="1050" u="none" strike="noStrike" dirty="0">
                          <a:effectLst/>
                        </a:rPr>
                      </a:br>
                      <a:r>
                        <a:rPr lang="zh-CN" altLang="en-US" sz="1050" u="none" strike="noStrike" dirty="0">
                          <a:effectLst/>
                        </a:rPr>
                        <a:t>◼ </a:t>
                      </a:r>
                      <a:r>
                        <a:rPr lang="en-US" altLang="zh-CN" sz="1050" u="none" strike="noStrike" dirty="0">
                          <a:effectLst/>
                        </a:rPr>
                        <a:t>RAC</a:t>
                      </a:r>
                      <a:r>
                        <a:rPr lang="zh-CN" altLang="en-US" sz="1050" u="none" strike="noStrike" dirty="0">
                          <a:effectLst/>
                        </a:rPr>
                        <a:t>情况下可以滚动升级以减少停机时间</a:t>
                      </a:r>
                      <a:br>
                        <a:rPr lang="zh-CN" altLang="en-US" sz="1050" u="none" strike="noStrike" dirty="0">
                          <a:effectLst/>
                        </a:rPr>
                      </a:br>
                      <a:r>
                        <a:rPr lang="zh-CN" altLang="en-US" sz="1050" u="none" strike="noStrike" dirty="0">
                          <a:effectLst/>
                        </a:rPr>
                        <a:t>优点：变更时间较短（可提前安装新</a:t>
                      </a:r>
                      <a:r>
                        <a:rPr lang="en-US" altLang="zh-CN" sz="1050" u="none" strike="noStrike" dirty="0">
                          <a:effectLst/>
                        </a:rPr>
                        <a:t>Oracle Home</a:t>
                      </a:r>
                      <a:r>
                        <a:rPr lang="zh-CN" altLang="en-US" sz="1050" u="none" strike="noStrike" dirty="0">
                          <a:effectLst/>
                        </a:rPr>
                        <a:t>）、适合大批量数据库升级，正常情况下</a:t>
                      </a:r>
                      <a:r>
                        <a:rPr lang="en-US" altLang="zh-CN" sz="1050" u="none" strike="noStrike" dirty="0">
                          <a:effectLst/>
                        </a:rPr>
                        <a:t>1</a:t>
                      </a:r>
                      <a:r>
                        <a:rPr lang="zh-CN" altLang="en-US" sz="1050" u="none" strike="noStrike" dirty="0">
                          <a:effectLst/>
                        </a:rPr>
                        <a:t>个半小时</a:t>
                      </a:r>
                      <a:r>
                        <a:rPr lang="en-US" altLang="zh-CN" sz="1050" u="none" strike="noStrike" dirty="0">
                          <a:effectLst/>
                        </a:rPr>
                        <a:t>--2</a:t>
                      </a:r>
                      <a:r>
                        <a:rPr lang="zh-CN" altLang="en-US" sz="1050" u="none" strike="noStrike" dirty="0">
                          <a:effectLst/>
                        </a:rPr>
                        <a:t>小时完成一个节点的</a:t>
                      </a:r>
                      <a:r>
                        <a:rPr lang="en-US" altLang="zh-CN" sz="1050" u="none" strike="noStrike" dirty="0">
                          <a:effectLst/>
                        </a:rPr>
                        <a:t>GI+DB RU</a:t>
                      </a:r>
                      <a:r>
                        <a:rPr lang="zh-CN" altLang="en-US" sz="1050" u="none" strike="noStrike" dirty="0">
                          <a:effectLst/>
                        </a:rPr>
                        <a:t>升级</a:t>
                      </a:r>
                      <a:br>
                        <a:rPr lang="zh-CN" altLang="en-US" sz="1050" u="none" strike="noStrike" dirty="0">
                          <a:effectLst/>
                        </a:rPr>
                      </a:br>
                      <a:r>
                        <a:rPr lang="zh-CN" altLang="en-US" sz="1050" u="none" strike="noStrike" dirty="0">
                          <a:effectLst/>
                        </a:rPr>
                        <a:t>               </a:t>
                      </a:r>
                      <a:r>
                        <a:rPr lang="en-US" altLang="zh-CN" sz="1050" u="none" strike="noStrike" dirty="0">
                          <a:effectLst/>
                        </a:rPr>
                        <a:t>DB RU</a:t>
                      </a:r>
                      <a:r>
                        <a:rPr lang="zh-CN" altLang="en-US" sz="1050" u="none" strike="noStrike" dirty="0">
                          <a:effectLst/>
                        </a:rPr>
                        <a:t>的升级，可以基于</a:t>
                      </a:r>
                      <a:r>
                        <a:rPr lang="en-US" altLang="zh-CN" sz="1050" u="none" strike="noStrike" dirty="0">
                          <a:effectLst/>
                        </a:rPr>
                        <a:t>CDB</a:t>
                      </a:r>
                      <a:r>
                        <a:rPr lang="zh-CN" altLang="en-US" sz="1050" u="none" strike="noStrike" dirty="0">
                          <a:effectLst/>
                        </a:rPr>
                        <a:t>的方式切换升级。不影响其他</a:t>
                      </a:r>
                      <a:r>
                        <a:rPr lang="en-US" altLang="zh-CN" sz="1050" u="none" strike="noStrike" dirty="0">
                          <a:effectLst/>
                        </a:rPr>
                        <a:t>CFB</a:t>
                      </a:r>
                      <a:endParaRPr lang="en-US" altLang="zh-CN"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u="none" strike="noStrike" dirty="0">
                          <a:effectLst/>
                        </a:rPr>
                        <a:t>二期用脚本方式实现异地升级</a:t>
                      </a: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1414384759"/>
                  </a:ext>
                </a:extLst>
              </a:tr>
              <a:tr h="353602">
                <a:tc>
                  <a:txBody>
                    <a:bodyPr/>
                    <a:lstStyle/>
                    <a:p>
                      <a:pPr algn="ctr" fontAlgn="ctr"/>
                      <a:r>
                        <a:rPr lang="en-US" sz="1050" b="0" i="0" u="none" strike="noStrike" dirty="0">
                          <a:solidFill>
                            <a:srgbClr val="000000"/>
                          </a:solidFill>
                          <a:effectLst/>
                          <a:latin typeface="Calibri" panose="020F0502020204030204" pitchFamily="34" charset="0"/>
                        </a:rPr>
                        <a:t>12</a:t>
                      </a:r>
                    </a:p>
                  </a:txBody>
                  <a:tcPr marL="4457" marR="4457" marT="4457" marB="0" anchor="ctr">
                    <a:solidFill>
                      <a:schemeClr val="tx1">
                        <a:lumMod val="10000"/>
                        <a:lumOff val="9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050" b="0" i="0" u="none" strike="noStrike" dirty="0">
                          <a:solidFill>
                            <a:srgbClr val="000000"/>
                          </a:solidFill>
                          <a:effectLst/>
                          <a:latin typeface="Calibri" panose="020F0502020204030204" pitchFamily="34" charset="0"/>
                        </a:rPr>
                        <a:t>CDB</a:t>
                      </a:r>
                      <a:r>
                        <a:rPr lang="zh-CN" altLang="en-US" sz="1050" b="0" i="0" u="none" strike="noStrike" dirty="0">
                          <a:solidFill>
                            <a:srgbClr val="000000"/>
                          </a:solidFill>
                          <a:effectLst/>
                          <a:latin typeface="Calibri" panose="020F0502020204030204" pitchFamily="34" charset="0"/>
                        </a:rPr>
                        <a:t>、</a:t>
                      </a:r>
                      <a:r>
                        <a:rPr lang="en-US" altLang="zh-CN" sz="1050" b="0" i="0" u="none" strike="noStrike" dirty="0">
                          <a:solidFill>
                            <a:srgbClr val="000000"/>
                          </a:solidFill>
                          <a:effectLst/>
                          <a:latin typeface="Calibri" panose="020F0502020204030204" pitchFamily="34" charset="0"/>
                        </a:rPr>
                        <a:t>PDB</a:t>
                      </a:r>
                      <a:r>
                        <a:rPr lang="zh-CN" altLang="en-US" sz="1050" b="0" i="0" u="none" strike="noStrike" dirty="0">
                          <a:solidFill>
                            <a:srgbClr val="000000"/>
                          </a:solidFill>
                          <a:effectLst/>
                          <a:latin typeface="Calibri" panose="020F0502020204030204" pitchFamily="34" charset="0"/>
                        </a:rPr>
                        <a:t>资源管理</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0" i="0" u="none" strike="noStrike" dirty="0">
                          <a:solidFill>
                            <a:srgbClr val="000000"/>
                          </a:solidFill>
                          <a:effectLst/>
                          <a:latin typeface="Calibri" panose="020F0502020204030204" pitchFamily="34" charset="0"/>
                        </a:rPr>
                        <a:t>暂无</a:t>
                      </a: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endParaRPr 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r>
                        <a:rPr lang="zh-CN" altLang="en-US" sz="1050" b="0" i="0" u="none" strike="noStrike" dirty="0">
                          <a:solidFill>
                            <a:srgbClr val="000000"/>
                          </a:solidFill>
                          <a:effectLst/>
                          <a:latin typeface="Calibri" panose="020F0502020204030204" pitchFamily="34" charset="0"/>
                        </a:rPr>
                        <a:t>完成 </a:t>
                      </a:r>
                      <a:r>
                        <a:rPr lang="en-US" altLang="zh-CN" sz="1050" b="0" i="0" u="none" strike="noStrike" dirty="0" err="1">
                          <a:solidFill>
                            <a:srgbClr val="000000"/>
                          </a:solidFill>
                          <a:effectLst/>
                          <a:latin typeface="Calibri" panose="020F0502020204030204" pitchFamily="34" charset="0"/>
                        </a:rPr>
                        <a:t>DbaaS</a:t>
                      </a:r>
                      <a:r>
                        <a:rPr lang="zh-CN" altLang="en-US" sz="1050" b="0" i="0" u="none" strike="noStrike" dirty="0">
                          <a:solidFill>
                            <a:srgbClr val="000000"/>
                          </a:solidFill>
                          <a:effectLst/>
                          <a:latin typeface="Calibri" panose="020F0502020204030204" pitchFamily="34" charset="0"/>
                        </a:rPr>
                        <a:t>上的完整实施方案和相应脚本</a:t>
                      </a:r>
                      <a:endParaRPr lang="en-US" altLang="zh-CN"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tc>
                  <a:txBody>
                    <a:bodyPr/>
                    <a:lstStyle/>
                    <a:p>
                      <a:pPr algn="l" fontAlgn="ctr"/>
                      <a:endParaRPr lang="zh-CN" altLang="en-US" sz="1050" b="0" i="0" u="none" strike="noStrike" dirty="0">
                        <a:solidFill>
                          <a:srgbClr val="000000"/>
                        </a:solidFill>
                        <a:effectLst/>
                        <a:latin typeface="Calibri" panose="020F0502020204030204" pitchFamily="34" charset="0"/>
                      </a:endParaRPr>
                    </a:p>
                  </a:txBody>
                  <a:tcPr marL="4457" marR="4457" marT="4457" marB="0" anchor="ctr">
                    <a:solidFill>
                      <a:schemeClr val="tx1">
                        <a:lumMod val="10000"/>
                        <a:lumOff val="90000"/>
                      </a:schemeClr>
                    </a:solidFill>
                  </a:tcPr>
                </a:tc>
                <a:extLst>
                  <a:ext uri="{0D108BD9-81ED-4DB2-BD59-A6C34878D82A}">
                    <a16:rowId xmlns:a16="http://schemas.microsoft.com/office/drawing/2014/main" val="3727173076"/>
                  </a:ext>
                </a:extLst>
              </a:tr>
            </a:tbl>
          </a:graphicData>
        </a:graphic>
      </p:graphicFrame>
    </p:spTree>
    <p:extLst>
      <p:ext uri="{BB962C8B-B14F-4D97-AF65-F5344CB8AC3E}">
        <p14:creationId xmlns:p14="http://schemas.microsoft.com/office/powerpoint/2010/main" val="188906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C37C8DD-A007-F1CB-8182-898C3EF9953F}"/>
              </a:ext>
            </a:extLst>
          </p:cNvPr>
          <p:cNvSpPr txBox="1">
            <a:spLocks/>
          </p:cNvSpPr>
          <p:nvPr/>
        </p:nvSpPr>
        <p:spPr>
          <a:xfrm>
            <a:off x="220855" y="359319"/>
            <a:ext cx="5569402" cy="36933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panose="020B0503020204020204" pitchFamily="34" charset="0"/>
                <a:ea typeface="+mn-ea"/>
                <a:cs typeface="Oracle Sans" panose="020B0503020204020204" pitchFamily="34" charset="0"/>
              </a:defRPr>
            </a:lvl1pPr>
          </a:lstStyle>
          <a:p>
            <a:r>
              <a:rPr kumimoji="1" lang="en-US" altLang="zh-CN" dirty="0"/>
              <a:t>HSBC-</a:t>
            </a:r>
            <a:r>
              <a:rPr kumimoji="1" lang="zh-CN" altLang="en-US" dirty="0"/>
              <a:t> </a:t>
            </a:r>
            <a:r>
              <a:rPr kumimoji="1" lang="en-US" altLang="zh-CN" dirty="0"/>
              <a:t>DBaaS </a:t>
            </a:r>
            <a:r>
              <a:rPr kumimoji="1" lang="zh-CN" altLang="en-US" dirty="0"/>
              <a:t>申请资源流程</a:t>
            </a:r>
          </a:p>
        </p:txBody>
      </p:sp>
      <p:grpSp>
        <p:nvGrpSpPr>
          <p:cNvPr id="37" name="组合 9">
            <a:extLst>
              <a:ext uri="{FF2B5EF4-FFF2-40B4-BE49-F238E27FC236}">
                <a16:creationId xmlns:a16="http://schemas.microsoft.com/office/drawing/2014/main" id="{37272A21-C042-44FE-AE32-CEDEDA867990}"/>
              </a:ext>
            </a:extLst>
          </p:cNvPr>
          <p:cNvGrpSpPr/>
          <p:nvPr/>
        </p:nvGrpSpPr>
        <p:grpSpPr>
          <a:xfrm>
            <a:off x="421720" y="1220080"/>
            <a:ext cx="11378484" cy="4782668"/>
            <a:chOff x="577093" y="1065308"/>
            <a:chExt cx="11378484" cy="4782668"/>
          </a:xfrm>
        </p:grpSpPr>
        <p:sp>
          <p:nvSpPr>
            <p:cNvPr id="39" name="燕尾形 10">
              <a:extLst>
                <a:ext uri="{FF2B5EF4-FFF2-40B4-BE49-F238E27FC236}">
                  <a16:creationId xmlns:a16="http://schemas.microsoft.com/office/drawing/2014/main" id="{548BB7AC-A0D9-49EC-959C-0E4563FF39CC}"/>
                </a:ext>
              </a:extLst>
            </p:cNvPr>
            <p:cNvSpPr/>
            <p:nvPr/>
          </p:nvSpPr>
          <p:spPr>
            <a:xfrm>
              <a:off x="8403993" y="5057589"/>
              <a:ext cx="3376770" cy="776941"/>
            </a:xfrm>
            <a:prstGeom prst="chevron">
              <a:avLst>
                <a:gd name="adj" fmla="val 61539"/>
              </a:avLst>
            </a:prstGeom>
            <a:noFill/>
            <a:ln w="5715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41" name="燕尾形 11">
              <a:extLst>
                <a:ext uri="{FF2B5EF4-FFF2-40B4-BE49-F238E27FC236}">
                  <a16:creationId xmlns:a16="http://schemas.microsoft.com/office/drawing/2014/main" id="{07D502D1-1468-478E-9445-68A6A16D426C}"/>
                </a:ext>
              </a:extLst>
            </p:cNvPr>
            <p:cNvSpPr/>
            <p:nvPr/>
          </p:nvSpPr>
          <p:spPr>
            <a:xfrm>
              <a:off x="712954" y="5071035"/>
              <a:ext cx="3376770" cy="776941"/>
            </a:xfrm>
            <a:prstGeom prst="chevron">
              <a:avLst>
                <a:gd name="adj" fmla="val 61539"/>
              </a:avLst>
            </a:prstGeom>
            <a:noFill/>
            <a:ln w="57150" cmpd="sng">
              <a:solidFill>
                <a:srgbClr val="F0CC7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0070C0"/>
                </a:solidFill>
              </a:endParaRPr>
            </a:p>
          </p:txBody>
        </p:sp>
        <p:sp>
          <p:nvSpPr>
            <p:cNvPr id="42" name="燕尾形 12">
              <a:extLst>
                <a:ext uri="{FF2B5EF4-FFF2-40B4-BE49-F238E27FC236}">
                  <a16:creationId xmlns:a16="http://schemas.microsoft.com/office/drawing/2014/main" id="{8262D356-FA61-435B-98FC-2C58234B1636}"/>
                </a:ext>
              </a:extLst>
            </p:cNvPr>
            <p:cNvSpPr/>
            <p:nvPr/>
          </p:nvSpPr>
          <p:spPr>
            <a:xfrm>
              <a:off x="4429300" y="5071035"/>
              <a:ext cx="3376770" cy="776941"/>
            </a:xfrm>
            <a:prstGeom prst="chevron">
              <a:avLst>
                <a:gd name="adj" fmla="val 61539"/>
              </a:avLst>
            </a:prstGeom>
            <a:noFill/>
            <a:ln w="5715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0070C0"/>
                </a:solidFill>
              </a:endParaRPr>
            </a:p>
          </p:txBody>
        </p:sp>
        <p:sp>
          <p:nvSpPr>
            <p:cNvPr id="43" name="圆角矩形 13">
              <a:extLst>
                <a:ext uri="{FF2B5EF4-FFF2-40B4-BE49-F238E27FC236}">
                  <a16:creationId xmlns:a16="http://schemas.microsoft.com/office/drawing/2014/main" id="{331341B3-89E7-4ADB-8435-8B0D4758E0E8}"/>
                </a:ext>
              </a:extLst>
            </p:cNvPr>
            <p:cNvSpPr/>
            <p:nvPr/>
          </p:nvSpPr>
          <p:spPr>
            <a:xfrm>
              <a:off x="577093" y="1078754"/>
              <a:ext cx="3512632" cy="2166470"/>
            </a:xfrm>
            <a:prstGeom prst="roundRect">
              <a:avLst>
                <a:gd name="adj" fmla="val 9187"/>
              </a:avLst>
            </a:prstGeom>
            <a:noFill/>
            <a:ln>
              <a:solidFill>
                <a:srgbClr val="FF6D00"/>
              </a:solidFill>
            </a:ln>
            <a:effectLst>
              <a:outerShdw blurRad="400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 name="圆角矩形 14">
              <a:extLst>
                <a:ext uri="{FF2B5EF4-FFF2-40B4-BE49-F238E27FC236}">
                  <a16:creationId xmlns:a16="http://schemas.microsoft.com/office/drawing/2014/main" id="{2A23BD09-50FC-4895-A47D-228A9B935E54}"/>
                </a:ext>
              </a:extLst>
            </p:cNvPr>
            <p:cNvSpPr/>
            <p:nvPr/>
          </p:nvSpPr>
          <p:spPr>
            <a:xfrm>
              <a:off x="4259713" y="1078754"/>
              <a:ext cx="3720022" cy="2166470"/>
            </a:xfrm>
            <a:prstGeom prst="roundRect">
              <a:avLst>
                <a:gd name="adj" fmla="val 9187"/>
              </a:avLst>
            </a:prstGeom>
            <a:noFill/>
            <a:ln>
              <a:solidFill>
                <a:srgbClr val="FF6D00"/>
              </a:solidFill>
            </a:ln>
            <a:effectLst>
              <a:outerShdw blurRad="400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 name="圆角矩形 15">
              <a:extLst>
                <a:ext uri="{FF2B5EF4-FFF2-40B4-BE49-F238E27FC236}">
                  <a16:creationId xmlns:a16="http://schemas.microsoft.com/office/drawing/2014/main" id="{86EA79FC-277E-4C64-8342-11F22A264960}"/>
                </a:ext>
              </a:extLst>
            </p:cNvPr>
            <p:cNvSpPr/>
            <p:nvPr/>
          </p:nvSpPr>
          <p:spPr>
            <a:xfrm>
              <a:off x="8160446" y="1065308"/>
              <a:ext cx="3795131" cy="2166470"/>
            </a:xfrm>
            <a:prstGeom prst="roundRect">
              <a:avLst>
                <a:gd name="adj" fmla="val 9722"/>
              </a:avLst>
            </a:prstGeom>
            <a:noFill/>
            <a:ln>
              <a:solidFill>
                <a:srgbClr val="FF6D00"/>
              </a:solidFill>
            </a:ln>
            <a:effectLst>
              <a:outerShdw blurRad="40000" dist="23000" dir="5400000"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6" name="直线连接符 39">
              <a:extLst>
                <a:ext uri="{FF2B5EF4-FFF2-40B4-BE49-F238E27FC236}">
                  <a16:creationId xmlns:a16="http://schemas.microsoft.com/office/drawing/2014/main" id="{62A6445F-E86B-4FFA-B56C-FF604D68EC11}"/>
                </a:ext>
              </a:extLst>
            </p:cNvPr>
            <p:cNvCxnSpPr>
              <a:stCxn id="43" idx="2"/>
            </p:cNvCxnSpPr>
            <p:nvPr/>
          </p:nvCxnSpPr>
          <p:spPr>
            <a:xfrm>
              <a:off x="2333409" y="3245224"/>
              <a:ext cx="23107" cy="1825811"/>
            </a:xfrm>
            <a:prstGeom prst="line">
              <a:avLst/>
            </a:prstGeom>
            <a:ln>
              <a:solidFill>
                <a:srgbClr val="FF6D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47" name="直线连接符 40">
              <a:extLst>
                <a:ext uri="{FF2B5EF4-FFF2-40B4-BE49-F238E27FC236}">
                  <a16:creationId xmlns:a16="http://schemas.microsoft.com/office/drawing/2014/main" id="{1D31A606-4E57-40BE-B652-2CEE0C986E7E}"/>
                </a:ext>
              </a:extLst>
            </p:cNvPr>
            <p:cNvCxnSpPr/>
            <p:nvPr/>
          </p:nvCxnSpPr>
          <p:spPr>
            <a:xfrm flipH="1">
              <a:off x="6110961" y="3245224"/>
              <a:ext cx="1" cy="1825811"/>
            </a:xfrm>
            <a:prstGeom prst="line">
              <a:avLst/>
            </a:prstGeom>
            <a:ln>
              <a:solidFill>
                <a:srgbClr val="FF6D00"/>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48" name="直线连接符 41">
              <a:extLst>
                <a:ext uri="{FF2B5EF4-FFF2-40B4-BE49-F238E27FC236}">
                  <a16:creationId xmlns:a16="http://schemas.microsoft.com/office/drawing/2014/main" id="{ED824B7B-AD54-4429-A944-A5A8E79F98A8}"/>
                </a:ext>
              </a:extLst>
            </p:cNvPr>
            <p:cNvCxnSpPr/>
            <p:nvPr/>
          </p:nvCxnSpPr>
          <p:spPr>
            <a:xfrm flipH="1">
              <a:off x="10092377" y="3231778"/>
              <a:ext cx="1" cy="1825811"/>
            </a:xfrm>
            <a:prstGeom prst="line">
              <a:avLst/>
            </a:prstGeom>
            <a:ln>
              <a:solidFill>
                <a:srgbClr val="FF6D00"/>
              </a:solidFill>
              <a:prstDash val="lgDash"/>
            </a:ln>
            <a:effectLst/>
          </p:spPr>
          <p:style>
            <a:lnRef idx="2">
              <a:schemeClr val="accent1"/>
            </a:lnRef>
            <a:fillRef idx="0">
              <a:schemeClr val="accent1"/>
            </a:fillRef>
            <a:effectRef idx="1">
              <a:schemeClr val="accent1"/>
            </a:effectRef>
            <a:fontRef idx="minor">
              <a:schemeClr val="tx1"/>
            </a:fontRef>
          </p:style>
        </p:cxnSp>
        <p:sp>
          <p:nvSpPr>
            <p:cNvPr id="49" name="文本框 19">
              <a:extLst>
                <a:ext uri="{FF2B5EF4-FFF2-40B4-BE49-F238E27FC236}">
                  <a16:creationId xmlns:a16="http://schemas.microsoft.com/office/drawing/2014/main" id="{AD5147F1-CB4F-4BE3-B72F-E689E13FD56A}"/>
                </a:ext>
              </a:extLst>
            </p:cNvPr>
            <p:cNvSpPr txBox="1"/>
            <p:nvPr/>
          </p:nvSpPr>
          <p:spPr>
            <a:xfrm>
              <a:off x="1171675" y="5184810"/>
              <a:ext cx="2659702" cy="523220"/>
            </a:xfrm>
            <a:prstGeom prst="rect">
              <a:avLst/>
            </a:prstGeom>
            <a:noFill/>
          </p:spPr>
          <p:txBody>
            <a:bodyPr wrap="none" rtlCol="0">
              <a:spAutoFit/>
            </a:bodyPr>
            <a:lstStyle/>
            <a:p>
              <a:r>
                <a:rPr kumimoji="1" lang="zh-CN" altLang="en-US" sz="2800" dirty="0">
                  <a:solidFill>
                    <a:schemeClr val="accent2">
                      <a:lumMod val="50000"/>
                    </a:schemeClr>
                  </a:solidFill>
                </a:rPr>
                <a:t>标准</a:t>
              </a:r>
              <a:r>
                <a:rPr kumimoji="1" lang="en-US" altLang="zh-CN" sz="2800" dirty="0">
                  <a:solidFill>
                    <a:schemeClr val="accent2">
                      <a:lumMod val="50000"/>
                    </a:schemeClr>
                  </a:solidFill>
                </a:rPr>
                <a:t>CDB</a:t>
              </a:r>
              <a:r>
                <a:rPr kumimoji="1" lang="zh-CN" altLang="en-US" sz="2800" dirty="0">
                  <a:solidFill>
                    <a:schemeClr val="accent2">
                      <a:lumMod val="50000"/>
                    </a:schemeClr>
                  </a:solidFill>
                </a:rPr>
                <a:t>、</a:t>
              </a:r>
              <a:r>
                <a:rPr kumimoji="1" lang="en-US" altLang="zh-CN" sz="2800" dirty="0">
                  <a:solidFill>
                    <a:schemeClr val="accent2">
                      <a:lumMod val="50000"/>
                    </a:schemeClr>
                  </a:solidFill>
                </a:rPr>
                <a:t>PDB</a:t>
              </a:r>
              <a:endParaRPr kumimoji="1" lang="zh-CN" altLang="en-US" sz="2800" dirty="0">
                <a:solidFill>
                  <a:schemeClr val="accent2">
                    <a:lumMod val="50000"/>
                  </a:schemeClr>
                </a:solidFill>
              </a:endParaRPr>
            </a:p>
          </p:txBody>
        </p:sp>
        <p:sp>
          <p:nvSpPr>
            <p:cNvPr id="50" name="文本框 20">
              <a:extLst>
                <a:ext uri="{FF2B5EF4-FFF2-40B4-BE49-F238E27FC236}">
                  <a16:creationId xmlns:a16="http://schemas.microsoft.com/office/drawing/2014/main" id="{46E2AE71-135A-4975-95A7-0679FC7F632D}"/>
                </a:ext>
              </a:extLst>
            </p:cNvPr>
            <p:cNvSpPr txBox="1"/>
            <p:nvPr/>
          </p:nvSpPr>
          <p:spPr>
            <a:xfrm>
              <a:off x="5066746" y="5184446"/>
              <a:ext cx="2055371" cy="523220"/>
            </a:xfrm>
            <a:prstGeom prst="rect">
              <a:avLst/>
            </a:prstGeom>
            <a:noFill/>
          </p:spPr>
          <p:txBody>
            <a:bodyPr wrap="none" rtlCol="0">
              <a:spAutoFit/>
            </a:bodyPr>
            <a:lstStyle/>
            <a:p>
              <a:r>
                <a:rPr kumimoji="1" lang="en-US" altLang="zh-CN" sz="2800" dirty="0">
                  <a:solidFill>
                    <a:srgbClr val="0070C0"/>
                  </a:solidFill>
                </a:rPr>
                <a:t>DBaaS </a:t>
              </a:r>
              <a:r>
                <a:rPr kumimoji="1" lang="zh-CN" altLang="en-US" sz="2800" dirty="0">
                  <a:solidFill>
                    <a:srgbClr val="0070C0"/>
                  </a:solidFill>
                </a:rPr>
                <a:t>配置</a:t>
              </a:r>
            </a:p>
          </p:txBody>
        </p:sp>
        <p:sp>
          <p:nvSpPr>
            <p:cNvPr id="51" name="文本框 21">
              <a:extLst>
                <a:ext uri="{FF2B5EF4-FFF2-40B4-BE49-F238E27FC236}">
                  <a16:creationId xmlns:a16="http://schemas.microsoft.com/office/drawing/2014/main" id="{55142240-DD2C-4147-BB43-DBDBABEEA9C0}"/>
                </a:ext>
              </a:extLst>
            </p:cNvPr>
            <p:cNvSpPr txBox="1"/>
            <p:nvPr/>
          </p:nvSpPr>
          <p:spPr>
            <a:xfrm>
              <a:off x="9294232" y="5182979"/>
              <a:ext cx="1620957" cy="523220"/>
            </a:xfrm>
            <a:prstGeom prst="rect">
              <a:avLst/>
            </a:prstGeom>
            <a:noFill/>
          </p:spPr>
          <p:txBody>
            <a:bodyPr wrap="none" rtlCol="0">
              <a:spAutoFit/>
            </a:bodyPr>
            <a:lstStyle/>
            <a:p>
              <a:r>
                <a:rPr kumimoji="1" lang="zh-CN" altLang="en-US" sz="2800" dirty="0">
                  <a:solidFill>
                    <a:srgbClr val="0070C0"/>
                  </a:solidFill>
                </a:rPr>
                <a:t>分配使用</a:t>
              </a:r>
            </a:p>
          </p:txBody>
        </p:sp>
        <p:sp>
          <p:nvSpPr>
            <p:cNvPr id="52" name="文本框 25">
              <a:extLst>
                <a:ext uri="{FF2B5EF4-FFF2-40B4-BE49-F238E27FC236}">
                  <a16:creationId xmlns:a16="http://schemas.microsoft.com/office/drawing/2014/main" id="{53AFAB39-1228-4E12-8D62-929C09014ECE}"/>
                </a:ext>
              </a:extLst>
            </p:cNvPr>
            <p:cNvSpPr txBox="1"/>
            <p:nvPr/>
          </p:nvSpPr>
          <p:spPr>
            <a:xfrm>
              <a:off x="690176" y="1681643"/>
              <a:ext cx="3286464" cy="1993238"/>
            </a:xfrm>
            <a:prstGeom prst="rect">
              <a:avLst/>
            </a:prstGeom>
            <a:noFill/>
          </p:spPr>
          <p:txBody>
            <a:bodyPr wrap="square" rtlCol="0">
              <a:spAutoFit/>
            </a:bodyPr>
            <a:lstStyle/>
            <a:p>
              <a:pPr marL="171450" indent="-171450" defTabSz="825500">
                <a:lnSpc>
                  <a:spcPct val="150000"/>
                </a:lnSpc>
                <a:buClr>
                  <a:srgbClr val="FF0000"/>
                </a:buClr>
                <a:buFont typeface="Wingdings" pitchFamily="2" charset="2"/>
                <a:buChar char="n"/>
              </a:pPr>
              <a:r>
                <a:rPr lang="zh-CN" altLang="en-US" sz="1400" b="1" dirty="0">
                  <a:solidFill>
                    <a:schemeClr val="accent2">
                      <a:lumMod val="50000"/>
                    </a:schemeClr>
                  </a:solidFill>
                  <a:latin typeface="微软雅黑"/>
                  <a:ea typeface="微软雅黑"/>
                  <a:cs typeface="微软雅黑"/>
                  <a:sym typeface="Helvetica Light"/>
                </a:rPr>
                <a:t>按照</a:t>
              </a:r>
              <a:r>
                <a:rPr lang="en-US" altLang="zh-CN" sz="1400" b="1" spc="0" dirty="0">
                  <a:solidFill>
                    <a:schemeClr val="accent2">
                      <a:lumMod val="50000"/>
                    </a:schemeClr>
                  </a:solidFill>
                  <a:latin typeface="微软雅黑"/>
                  <a:ea typeface="微软雅黑"/>
                  <a:cs typeface="微软雅黑"/>
                  <a:sym typeface="Helvetica Light"/>
                </a:rPr>
                <a:t>HSBC</a:t>
              </a:r>
              <a:r>
                <a:rPr lang="zh-CN" altLang="en-US" sz="1400" b="1" dirty="0">
                  <a:solidFill>
                    <a:schemeClr val="accent2">
                      <a:lumMod val="50000"/>
                    </a:schemeClr>
                  </a:solidFill>
                  <a:latin typeface="微软雅黑"/>
                  <a:ea typeface="微软雅黑"/>
                  <a:cs typeface="微软雅黑"/>
                  <a:sym typeface="Helvetica Light"/>
                </a:rPr>
                <a:t>规范</a:t>
              </a:r>
              <a:r>
                <a:rPr lang="zh-CN" altLang="en-US" sz="1400" b="1" spc="0" dirty="0">
                  <a:solidFill>
                    <a:schemeClr val="accent2">
                      <a:lumMod val="50000"/>
                    </a:schemeClr>
                  </a:solidFill>
                  <a:latin typeface="微软雅黑"/>
                  <a:ea typeface="微软雅黑"/>
                  <a:cs typeface="微软雅黑"/>
                  <a:sym typeface="Helvetica Light"/>
                </a:rPr>
                <a:t>在</a:t>
              </a:r>
              <a:r>
                <a:rPr lang="en-US" altLang="zh-CN" sz="1400" b="1" spc="0" dirty="0">
                  <a:solidFill>
                    <a:schemeClr val="accent2">
                      <a:lumMod val="50000"/>
                    </a:schemeClr>
                  </a:solidFill>
                  <a:latin typeface="微软雅黑"/>
                  <a:ea typeface="微软雅黑"/>
                  <a:cs typeface="微软雅黑"/>
                  <a:sym typeface="Helvetica Light"/>
                </a:rPr>
                <a:t>Exadata</a:t>
              </a:r>
              <a:r>
                <a:rPr lang="zh-CN" altLang="en-US" sz="1400" b="1" spc="0" dirty="0">
                  <a:solidFill>
                    <a:schemeClr val="accent2">
                      <a:lumMod val="50000"/>
                    </a:schemeClr>
                  </a:solidFill>
                  <a:latin typeface="微软雅黑"/>
                  <a:ea typeface="微软雅黑"/>
                  <a:cs typeface="微软雅黑"/>
                  <a:sym typeface="Helvetica Light"/>
                </a:rPr>
                <a:t>之外先创建种子</a:t>
              </a:r>
              <a:r>
                <a:rPr lang="en-US" altLang="zh-CN" sz="1400" b="1" spc="0" dirty="0">
                  <a:solidFill>
                    <a:schemeClr val="accent2">
                      <a:lumMod val="50000"/>
                    </a:schemeClr>
                  </a:solidFill>
                  <a:latin typeface="微软雅黑"/>
                  <a:ea typeface="微软雅黑"/>
                  <a:cs typeface="微软雅黑"/>
                  <a:sym typeface="Helvetica Light"/>
                </a:rPr>
                <a:t>CDB </a:t>
              </a:r>
              <a:r>
                <a:rPr lang="zh-CN" altLang="en-US" sz="1400" b="1" spc="0" dirty="0">
                  <a:solidFill>
                    <a:srgbClr val="FF0000"/>
                  </a:solidFill>
                  <a:latin typeface="微软雅黑"/>
                  <a:ea typeface="微软雅黑"/>
                  <a:cs typeface="微软雅黑"/>
                  <a:sym typeface="Helvetica Light"/>
                </a:rPr>
                <a:t>（源库一定要</a:t>
              </a:r>
              <a:r>
                <a:rPr lang="en-US" altLang="zh-CN" sz="1400" b="1" spc="0" dirty="0">
                  <a:solidFill>
                    <a:srgbClr val="FF0000"/>
                  </a:solidFill>
                  <a:latin typeface="微软雅黑"/>
                  <a:ea typeface="微软雅黑"/>
                  <a:cs typeface="微软雅黑"/>
                  <a:sym typeface="Helvetica Light"/>
                </a:rPr>
                <a:t>RAC</a:t>
              </a:r>
              <a:r>
                <a:rPr lang="zh-CN" altLang="en-US" sz="1400" b="1" dirty="0">
                  <a:solidFill>
                    <a:srgbClr val="FF0000"/>
                  </a:solidFill>
                  <a:latin typeface="微软雅黑"/>
                  <a:ea typeface="微软雅黑"/>
                  <a:cs typeface="微软雅黑"/>
                  <a:sym typeface="Helvetica Light"/>
                </a:rPr>
                <a:t>且组件数为</a:t>
              </a:r>
              <a:r>
                <a:rPr lang="en-US" altLang="zh-CN" sz="1400" b="1" dirty="0">
                  <a:solidFill>
                    <a:srgbClr val="FF0000"/>
                  </a:solidFill>
                  <a:latin typeface="微软雅黑"/>
                  <a:ea typeface="微软雅黑"/>
                  <a:cs typeface="微软雅黑"/>
                  <a:sym typeface="Helvetica Light"/>
                </a:rPr>
                <a:t>8</a:t>
              </a:r>
              <a:r>
                <a:rPr lang="zh-CN" altLang="en-US" sz="1400" b="1" dirty="0">
                  <a:solidFill>
                    <a:srgbClr val="FF0000"/>
                  </a:solidFill>
                  <a:latin typeface="微软雅黑"/>
                  <a:ea typeface="微软雅黑"/>
                  <a:cs typeface="微软雅黑"/>
                  <a:sym typeface="Helvetica Light"/>
                </a:rPr>
                <a:t>个，</a:t>
              </a:r>
              <a:r>
                <a:rPr lang="zh-CN" altLang="en-US" sz="1400" b="1" spc="0" dirty="0">
                  <a:solidFill>
                    <a:srgbClr val="FF0000"/>
                  </a:solidFill>
                  <a:latin typeface="微软雅黑"/>
                  <a:ea typeface="微软雅黑"/>
                  <a:cs typeface="微软雅黑"/>
                  <a:sym typeface="Helvetica Light"/>
                </a:rPr>
                <a:t>含有</a:t>
              </a:r>
              <a:r>
                <a:rPr lang="en-US" altLang="zh-CN" sz="1400" b="1" spc="0" dirty="0">
                  <a:solidFill>
                    <a:srgbClr val="FF0000"/>
                  </a:solidFill>
                  <a:latin typeface="微软雅黑"/>
                  <a:ea typeface="微软雅黑"/>
                  <a:cs typeface="微软雅黑"/>
                  <a:sym typeface="Helvetica Light"/>
                </a:rPr>
                <a:t>JAVA</a:t>
              </a:r>
              <a:r>
                <a:rPr lang="zh-CN" altLang="en-US" sz="1400" b="1" spc="0" dirty="0">
                  <a:solidFill>
                    <a:srgbClr val="FF0000"/>
                  </a:solidFill>
                  <a:latin typeface="微软雅黑"/>
                  <a:ea typeface="微软雅黑"/>
                  <a:cs typeface="微软雅黑"/>
                  <a:sym typeface="Helvetica Light"/>
                </a:rPr>
                <a:t>）</a:t>
              </a:r>
              <a:endParaRPr lang="en-US" altLang="zh-CN" sz="1400" b="1" spc="0" dirty="0">
                <a:solidFill>
                  <a:srgbClr val="FF0000"/>
                </a:solidFill>
                <a:latin typeface="微软雅黑"/>
                <a:ea typeface="微软雅黑"/>
                <a:cs typeface="微软雅黑"/>
                <a:sym typeface="Helvetica Light"/>
              </a:endParaRPr>
            </a:p>
            <a:p>
              <a:pPr marL="171450" indent="-171450" defTabSz="825500">
                <a:lnSpc>
                  <a:spcPct val="150000"/>
                </a:lnSpc>
                <a:buClr>
                  <a:srgbClr val="FF0000"/>
                </a:buClr>
                <a:buFont typeface="Wingdings" pitchFamily="2" charset="2"/>
                <a:buChar char="n"/>
              </a:pPr>
              <a:r>
                <a:rPr lang="zh-CN" altLang="en-US" sz="1400" b="1" dirty="0">
                  <a:solidFill>
                    <a:schemeClr val="accent2">
                      <a:lumMod val="50000"/>
                    </a:schemeClr>
                  </a:solidFill>
                  <a:latin typeface="微软雅黑"/>
                  <a:ea typeface="微软雅黑"/>
                  <a:cs typeface="微软雅黑"/>
                </a:rPr>
                <a:t>将种子</a:t>
              </a:r>
              <a:r>
                <a:rPr lang="en-US" altLang="zh-CN" sz="1400" b="1" dirty="0">
                  <a:solidFill>
                    <a:schemeClr val="accent2">
                      <a:lumMod val="50000"/>
                    </a:schemeClr>
                  </a:solidFill>
                  <a:latin typeface="微软雅黑"/>
                  <a:ea typeface="微软雅黑"/>
                  <a:cs typeface="微软雅黑"/>
                </a:rPr>
                <a:t>CDB</a:t>
              </a:r>
              <a:r>
                <a:rPr lang="zh-CN" altLang="en-US" sz="1400" b="1" dirty="0">
                  <a:solidFill>
                    <a:schemeClr val="accent2">
                      <a:lumMod val="50000"/>
                    </a:schemeClr>
                  </a:solidFill>
                  <a:latin typeface="微软雅黑"/>
                  <a:ea typeface="微软雅黑"/>
                  <a:cs typeface="微软雅黑"/>
                </a:rPr>
                <a:t>迁移至</a:t>
              </a:r>
              <a:r>
                <a:rPr lang="en-US" altLang="zh-CN" sz="1400" b="1" dirty="0">
                  <a:solidFill>
                    <a:schemeClr val="accent2">
                      <a:lumMod val="50000"/>
                    </a:schemeClr>
                  </a:solidFill>
                  <a:latin typeface="微软雅黑"/>
                  <a:ea typeface="微软雅黑"/>
                  <a:cs typeface="微软雅黑"/>
                </a:rPr>
                <a:t>Exadata</a:t>
              </a:r>
              <a:r>
                <a:rPr lang="zh-CN" altLang="en-US" sz="1400" b="1" dirty="0">
                  <a:solidFill>
                    <a:schemeClr val="accent2">
                      <a:lumMod val="50000"/>
                    </a:schemeClr>
                  </a:solidFill>
                  <a:latin typeface="微软雅黑"/>
                  <a:ea typeface="微软雅黑"/>
                  <a:cs typeface="微软雅黑"/>
                </a:rPr>
                <a:t>一体机</a:t>
              </a:r>
              <a:endParaRPr lang="en-US" altLang="zh-CN" sz="1400" b="1" dirty="0">
                <a:solidFill>
                  <a:schemeClr val="accent2">
                    <a:lumMod val="50000"/>
                  </a:schemeClr>
                </a:solidFill>
                <a:latin typeface="微软雅黑"/>
                <a:ea typeface="微软雅黑"/>
                <a:cs typeface="微软雅黑"/>
              </a:endParaRPr>
            </a:p>
            <a:p>
              <a:pPr marL="171450" indent="-171450" defTabSz="825500">
                <a:lnSpc>
                  <a:spcPct val="150000"/>
                </a:lnSpc>
                <a:buClr>
                  <a:srgbClr val="FF0000"/>
                </a:buClr>
                <a:buFont typeface="Wingdings" pitchFamily="2" charset="2"/>
                <a:buChar char="n"/>
              </a:pPr>
              <a:r>
                <a:rPr lang="zh-CN" altLang="en-US" sz="1400" b="1" dirty="0">
                  <a:solidFill>
                    <a:schemeClr val="accent2">
                      <a:lumMod val="50000"/>
                    </a:schemeClr>
                  </a:solidFill>
                  <a:latin typeface="微软雅黑"/>
                  <a:ea typeface="微软雅黑"/>
                  <a:cs typeface="微软雅黑"/>
                </a:rPr>
                <a:t>通过</a:t>
              </a:r>
              <a:r>
                <a:rPr lang="en-US" altLang="zh-CN" sz="1400" b="1" dirty="0">
                  <a:solidFill>
                    <a:schemeClr val="accent2">
                      <a:lumMod val="50000"/>
                    </a:schemeClr>
                  </a:solidFill>
                  <a:latin typeface="微软雅黑"/>
                  <a:ea typeface="微软雅黑"/>
                  <a:cs typeface="微软雅黑"/>
                </a:rPr>
                <a:t>DBaaS</a:t>
              </a:r>
              <a:r>
                <a:rPr lang="zh-CN" altLang="en-US" sz="1400" b="1" dirty="0">
                  <a:solidFill>
                    <a:schemeClr val="accent2">
                      <a:lumMod val="50000"/>
                    </a:schemeClr>
                  </a:solidFill>
                  <a:latin typeface="微软雅黑"/>
                  <a:ea typeface="微软雅黑"/>
                  <a:cs typeface="微软雅黑"/>
                </a:rPr>
                <a:t>平台纳管种子</a:t>
              </a:r>
              <a:r>
                <a:rPr lang="en-US" altLang="zh-CN" sz="1400" b="1" dirty="0">
                  <a:solidFill>
                    <a:schemeClr val="accent2">
                      <a:lumMod val="50000"/>
                    </a:schemeClr>
                  </a:solidFill>
                  <a:latin typeface="微软雅黑"/>
                  <a:ea typeface="微软雅黑"/>
                  <a:cs typeface="微软雅黑"/>
                </a:rPr>
                <a:t>CDB</a:t>
              </a:r>
            </a:p>
            <a:p>
              <a:pPr marL="171450" indent="-171450" defTabSz="825500">
                <a:lnSpc>
                  <a:spcPct val="150000"/>
                </a:lnSpc>
                <a:buClr>
                  <a:srgbClr val="FF0000"/>
                </a:buClr>
                <a:buFont typeface="Wingdings" pitchFamily="2" charset="2"/>
                <a:buChar char="n"/>
              </a:pPr>
              <a:r>
                <a:rPr lang="zh-CN" altLang="en-US" sz="1400" b="1" dirty="0">
                  <a:solidFill>
                    <a:schemeClr val="accent2">
                      <a:lumMod val="50000"/>
                    </a:schemeClr>
                  </a:solidFill>
                  <a:latin typeface="微软雅黑"/>
                  <a:ea typeface="微软雅黑"/>
                  <a:cs typeface="微软雅黑"/>
                </a:rPr>
                <a:t>按照</a:t>
              </a:r>
              <a:r>
                <a:rPr lang="en-US" altLang="zh-CN" sz="1400" b="1" dirty="0">
                  <a:solidFill>
                    <a:schemeClr val="accent2">
                      <a:lumMod val="50000"/>
                    </a:schemeClr>
                  </a:solidFill>
                  <a:latin typeface="微软雅黑"/>
                  <a:ea typeface="微软雅黑"/>
                  <a:cs typeface="微软雅黑"/>
                </a:rPr>
                <a:t>Oracle</a:t>
              </a:r>
              <a:r>
                <a:rPr lang="zh-CN" altLang="en-US" sz="1400" b="1" dirty="0">
                  <a:solidFill>
                    <a:schemeClr val="accent2">
                      <a:lumMod val="50000"/>
                    </a:schemeClr>
                  </a:solidFill>
                  <a:latin typeface="微软雅黑"/>
                  <a:ea typeface="微软雅黑"/>
                  <a:cs typeface="微软雅黑"/>
                </a:rPr>
                <a:t>最佳实践配置种子</a:t>
              </a:r>
              <a:r>
                <a:rPr lang="en-US" altLang="zh-CN" sz="1400" b="1" dirty="0">
                  <a:solidFill>
                    <a:schemeClr val="accent2">
                      <a:lumMod val="50000"/>
                    </a:schemeClr>
                  </a:solidFill>
                  <a:latin typeface="微软雅黑"/>
                  <a:ea typeface="微软雅黑"/>
                  <a:cs typeface="微软雅黑"/>
                </a:rPr>
                <a:t>CDB</a:t>
              </a:r>
            </a:p>
          </p:txBody>
        </p:sp>
        <p:sp>
          <p:nvSpPr>
            <p:cNvPr id="53" name="矩形 26">
              <a:extLst>
                <a:ext uri="{FF2B5EF4-FFF2-40B4-BE49-F238E27FC236}">
                  <a16:creationId xmlns:a16="http://schemas.microsoft.com/office/drawing/2014/main" id="{DF6AE8F7-E228-49E2-9DFB-F4DA0ACF7C23}"/>
                </a:ext>
              </a:extLst>
            </p:cNvPr>
            <p:cNvSpPr/>
            <p:nvPr/>
          </p:nvSpPr>
          <p:spPr>
            <a:xfrm>
              <a:off x="4475106" y="1681643"/>
              <a:ext cx="3300172" cy="1346907"/>
            </a:xfrm>
            <a:prstGeom prst="rect">
              <a:avLst/>
            </a:prstGeom>
            <a:noFill/>
          </p:spPr>
          <p:txBody>
            <a:bodyPr wrap="square" rtlCol="0">
              <a:spAutoFit/>
            </a:bodyPr>
            <a:lstStyle/>
            <a:p>
              <a:pPr marL="171450" indent="-171450" defTabSz="825500">
                <a:lnSpc>
                  <a:spcPct val="150000"/>
                </a:lnSpc>
                <a:buClr>
                  <a:srgbClr val="FF0000"/>
                </a:buClr>
                <a:buFont typeface="Wingdings" pitchFamily="2" charset="2"/>
                <a:buChar char="n"/>
              </a:pPr>
              <a:r>
                <a:rPr lang="zh-CN" altLang="en-US" sz="1400" b="1" dirty="0">
                  <a:solidFill>
                    <a:srgbClr val="0070C0"/>
                  </a:solidFill>
                  <a:latin typeface="微软雅黑"/>
                  <a:ea typeface="微软雅黑"/>
                  <a:cs typeface="微软雅黑"/>
                </a:rPr>
                <a:t>基于种子</a:t>
              </a:r>
              <a:r>
                <a:rPr lang="en-US" altLang="zh-CN" sz="1400" b="1" dirty="0">
                  <a:solidFill>
                    <a:srgbClr val="0070C0"/>
                  </a:solidFill>
                  <a:latin typeface="微软雅黑"/>
                  <a:ea typeface="微软雅黑"/>
                  <a:cs typeface="微软雅黑"/>
                </a:rPr>
                <a:t>CDB </a:t>
              </a:r>
              <a:r>
                <a:rPr lang="en-US" altLang="zh-CN" sz="1400" b="1" spc="0" dirty="0">
                  <a:solidFill>
                    <a:srgbClr val="0070C0"/>
                  </a:solidFill>
                  <a:latin typeface="微软雅黑"/>
                  <a:ea typeface="微软雅黑"/>
                  <a:cs typeface="微软雅黑"/>
                </a:rPr>
                <a:t>Clone</a:t>
              </a:r>
              <a:r>
                <a:rPr lang="zh-CN" altLang="en-US" sz="1400" b="1" spc="0" dirty="0">
                  <a:solidFill>
                    <a:srgbClr val="0070C0"/>
                  </a:solidFill>
                  <a:latin typeface="微软雅黑"/>
                  <a:ea typeface="微软雅黑"/>
                  <a:cs typeface="微软雅黑"/>
                </a:rPr>
                <a:t>新的</a:t>
              </a:r>
              <a:r>
                <a:rPr lang="en-US" altLang="zh-CN" sz="1400" b="1" spc="0" dirty="0">
                  <a:solidFill>
                    <a:srgbClr val="0070C0"/>
                  </a:solidFill>
                  <a:latin typeface="微软雅黑"/>
                  <a:ea typeface="微软雅黑"/>
                  <a:cs typeface="微软雅黑"/>
                </a:rPr>
                <a:t>CDB</a:t>
              </a:r>
            </a:p>
            <a:p>
              <a:pPr marL="171450" indent="-171450" defTabSz="825500">
                <a:lnSpc>
                  <a:spcPct val="150000"/>
                </a:lnSpc>
                <a:buClr>
                  <a:srgbClr val="FF0000"/>
                </a:buClr>
                <a:buFont typeface="Wingdings" pitchFamily="2" charset="2"/>
                <a:buChar char="n"/>
              </a:pPr>
              <a:r>
                <a:rPr lang="zh-CN" altLang="en-US" sz="1400" dirty="0">
                  <a:latin typeface="微软雅黑"/>
                  <a:ea typeface="微软雅黑"/>
                  <a:cs typeface="微软雅黑"/>
                </a:rPr>
                <a:t>按需创建备库（</a:t>
              </a:r>
              <a:r>
                <a:rPr lang="en-US" altLang="zh-CN" sz="1400" dirty="0">
                  <a:latin typeface="微软雅黑"/>
                  <a:ea typeface="微软雅黑"/>
                  <a:cs typeface="微软雅黑"/>
                </a:rPr>
                <a:t>1</a:t>
              </a:r>
              <a:r>
                <a:rPr lang="zh-CN" altLang="en-US" sz="1400" dirty="0">
                  <a:latin typeface="微软雅黑"/>
                  <a:ea typeface="微软雅黑"/>
                  <a:cs typeface="微软雅黑"/>
                </a:rPr>
                <a:t>个或者</a:t>
              </a:r>
              <a:r>
                <a:rPr lang="en-US" altLang="zh-CN" sz="1400" dirty="0">
                  <a:latin typeface="微软雅黑"/>
                  <a:ea typeface="微软雅黑"/>
                  <a:cs typeface="微软雅黑"/>
                </a:rPr>
                <a:t>2</a:t>
              </a:r>
              <a:r>
                <a:rPr lang="zh-CN" altLang="en-US" sz="1400" dirty="0">
                  <a:latin typeface="微软雅黑"/>
                  <a:ea typeface="微软雅黑"/>
                  <a:cs typeface="微软雅黑"/>
                </a:rPr>
                <a:t>个）</a:t>
              </a:r>
              <a:endParaRPr lang="en-US" altLang="zh-CN" sz="1400" spc="0" dirty="0">
                <a:latin typeface="微软雅黑"/>
                <a:ea typeface="微软雅黑"/>
                <a:cs typeface="微软雅黑"/>
              </a:endParaRPr>
            </a:p>
            <a:p>
              <a:pPr marL="171450" indent="-171450" defTabSz="825500">
                <a:lnSpc>
                  <a:spcPct val="150000"/>
                </a:lnSpc>
                <a:buClr>
                  <a:srgbClr val="FF0000"/>
                </a:buClr>
                <a:buFont typeface="Wingdings" pitchFamily="2" charset="2"/>
                <a:buChar char="n"/>
              </a:pPr>
              <a:r>
                <a:rPr lang="zh-CN" altLang="en-US" sz="1400" spc="0" dirty="0">
                  <a:latin typeface="微软雅黑"/>
                  <a:ea typeface="微软雅黑"/>
                  <a:cs typeface="微软雅黑"/>
                </a:rPr>
                <a:t>创建</a:t>
              </a:r>
              <a:r>
                <a:rPr lang="en-US" altLang="zh-CN" sz="1400" spc="0" dirty="0">
                  <a:latin typeface="微软雅黑"/>
                  <a:ea typeface="微软雅黑"/>
                  <a:cs typeface="微软雅黑"/>
                </a:rPr>
                <a:t>Plug</a:t>
              </a:r>
              <a:r>
                <a:rPr lang="en-US" altLang="zh-CN" sz="1400" dirty="0">
                  <a:latin typeface="微软雅黑"/>
                  <a:ea typeface="微软雅黑"/>
                  <a:cs typeface="微软雅黑"/>
                </a:rPr>
                <a:t>gable Database Pool</a:t>
              </a:r>
              <a:endParaRPr lang="en-US" altLang="zh-CN" sz="1400" spc="0" dirty="0">
                <a:latin typeface="微软雅黑"/>
                <a:ea typeface="微软雅黑"/>
                <a:cs typeface="微软雅黑"/>
              </a:endParaRPr>
            </a:p>
            <a:p>
              <a:pPr marL="171450" indent="-171450" defTabSz="825500">
                <a:lnSpc>
                  <a:spcPct val="150000"/>
                </a:lnSpc>
                <a:buClr>
                  <a:srgbClr val="FF0000"/>
                </a:buClr>
                <a:buFont typeface="Wingdings" pitchFamily="2" charset="2"/>
                <a:buChar char="n"/>
              </a:pPr>
              <a:r>
                <a:rPr lang="zh-CN" altLang="en-US" sz="1400" spc="0" dirty="0">
                  <a:latin typeface="微软雅黑"/>
                  <a:ea typeface="微软雅黑"/>
                  <a:cs typeface="微软雅黑"/>
                  <a:sym typeface="Helvetica Light"/>
                </a:rPr>
                <a:t>创建</a:t>
              </a:r>
              <a:r>
                <a:rPr lang="en-US" altLang="zh-CN" sz="1400" spc="0" dirty="0">
                  <a:latin typeface="微软雅黑"/>
                  <a:ea typeface="微软雅黑"/>
                  <a:cs typeface="微软雅黑"/>
                  <a:sym typeface="Helvetica Light"/>
                </a:rPr>
                <a:t>Service Template</a:t>
              </a:r>
              <a:r>
                <a:rPr lang="zh-CN" altLang="en-US" sz="1400" spc="0" dirty="0">
                  <a:latin typeface="微软雅黑"/>
                  <a:ea typeface="微软雅黑"/>
                  <a:cs typeface="微软雅黑"/>
                  <a:sym typeface="Helvetica Light"/>
                </a:rPr>
                <a:t>和</a:t>
              </a:r>
              <a:r>
                <a:rPr lang="en-US" altLang="zh-CN" sz="1400" spc="0" dirty="0">
                  <a:latin typeface="微软雅黑"/>
                  <a:ea typeface="微软雅黑"/>
                  <a:cs typeface="微软雅黑"/>
                  <a:sym typeface="Helvetica Light"/>
                </a:rPr>
                <a:t>Workload</a:t>
              </a:r>
              <a:endParaRPr lang="zh-CN" altLang="en-US" sz="1400" spc="0" dirty="0">
                <a:latin typeface="微软雅黑"/>
                <a:ea typeface="微软雅黑"/>
                <a:cs typeface="微软雅黑"/>
                <a:sym typeface="Helvetica Light"/>
              </a:endParaRPr>
            </a:p>
          </p:txBody>
        </p:sp>
        <p:sp>
          <p:nvSpPr>
            <p:cNvPr id="54" name="矩形 27">
              <a:extLst>
                <a:ext uri="{FF2B5EF4-FFF2-40B4-BE49-F238E27FC236}">
                  <a16:creationId xmlns:a16="http://schemas.microsoft.com/office/drawing/2014/main" id="{01B73D4F-F0CE-4FA2-8D3F-CCB825F51849}"/>
                </a:ext>
              </a:extLst>
            </p:cNvPr>
            <p:cNvSpPr/>
            <p:nvPr/>
          </p:nvSpPr>
          <p:spPr>
            <a:xfrm>
              <a:off x="8508789" y="1681643"/>
              <a:ext cx="3180624" cy="1346907"/>
            </a:xfrm>
            <a:prstGeom prst="rect">
              <a:avLst/>
            </a:prstGeom>
            <a:noFill/>
          </p:spPr>
          <p:txBody>
            <a:bodyPr wrap="square" rtlCol="0">
              <a:spAutoFit/>
            </a:bodyPr>
            <a:lstStyle/>
            <a:p>
              <a:pPr marL="171450" indent="-171450" defTabSz="825500">
                <a:lnSpc>
                  <a:spcPct val="150000"/>
                </a:lnSpc>
                <a:buClr>
                  <a:srgbClr val="FF0000"/>
                </a:buClr>
                <a:buFont typeface="Wingdings" pitchFamily="2" charset="2"/>
                <a:buChar char="n"/>
              </a:pPr>
              <a:r>
                <a:rPr lang="zh-CN" altLang="en-US" sz="1400" spc="0" dirty="0">
                  <a:latin typeface="微软雅黑"/>
                  <a:ea typeface="微软雅黑"/>
                  <a:cs typeface="微软雅黑"/>
                </a:rPr>
                <a:t>通过</a:t>
              </a:r>
              <a:r>
                <a:rPr lang="en-US" altLang="zh-CN" sz="1400" spc="0" dirty="0">
                  <a:latin typeface="微软雅黑"/>
                  <a:ea typeface="微软雅黑"/>
                  <a:cs typeface="微软雅黑"/>
                </a:rPr>
                <a:t>DBaaS Cloud</a:t>
              </a:r>
              <a:r>
                <a:rPr lang="zh-CN" altLang="en-US" sz="1400" spc="0" dirty="0">
                  <a:latin typeface="微软雅黑"/>
                  <a:ea typeface="微软雅黑"/>
                  <a:cs typeface="微软雅黑"/>
                </a:rPr>
                <a:t>自服务平台申请</a:t>
              </a:r>
              <a:r>
                <a:rPr lang="en-US" altLang="zh-CN" sz="1400" spc="0" dirty="0">
                  <a:latin typeface="微软雅黑"/>
                  <a:ea typeface="微软雅黑"/>
                  <a:cs typeface="微软雅黑"/>
                </a:rPr>
                <a:t>PDB</a:t>
              </a:r>
              <a:r>
                <a:rPr lang="zh-CN" altLang="en-US" sz="1400" spc="0" dirty="0">
                  <a:latin typeface="微软雅黑"/>
                  <a:ea typeface="微软雅黑"/>
                  <a:cs typeface="微软雅黑"/>
                </a:rPr>
                <a:t>资源</a:t>
              </a:r>
              <a:endParaRPr lang="en-US" altLang="zh-CN" sz="1400" spc="0" dirty="0">
                <a:latin typeface="微软雅黑"/>
                <a:ea typeface="微软雅黑"/>
                <a:cs typeface="微软雅黑"/>
              </a:endParaRPr>
            </a:p>
            <a:p>
              <a:pPr marL="171450" indent="-171450" defTabSz="825500">
                <a:lnSpc>
                  <a:spcPct val="150000"/>
                </a:lnSpc>
                <a:buClr>
                  <a:srgbClr val="FF0000"/>
                </a:buClr>
                <a:buFont typeface="Wingdings" pitchFamily="2" charset="2"/>
                <a:buChar char="n"/>
              </a:pPr>
              <a:r>
                <a:rPr lang="zh-CN" altLang="en-US" sz="1400" spc="0" dirty="0">
                  <a:latin typeface="微软雅黑"/>
                  <a:ea typeface="微软雅黑"/>
                  <a:cs typeface="微软雅黑"/>
                </a:rPr>
                <a:t>按照业务实际要求配置</a:t>
              </a:r>
              <a:r>
                <a:rPr lang="en-US" altLang="zh-CN" sz="1400" spc="0" dirty="0">
                  <a:latin typeface="微软雅黑"/>
                  <a:ea typeface="微软雅黑"/>
                  <a:cs typeface="微软雅黑"/>
                </a:rPr>
                <a:t>PDB</a:t>
              </a:r>
            </a:p>
            <a:p>
              <a:pPr marL="171450" indent="-171450" defTabSz="825500">
                <a:lnSpc>
                  <a:spcPct val="150000"/>
                </a:lnSpc>
                <a:buClr>
                  <a:srgbClr val="FF0000"/>
                </a:buClr>
                <a:buFont typeface="Wingdings" pitchFamily="2" charset="2"/>
                <a:buChar char="n"/>
              </a:pPr>
              <a:endParaRPr lang="zh-CN" altLang="en-US" sz="1400" spc="0" dirty="0">
                <a:latin typeface="微软雅黑"/>
                <a:ea typeface="微软雅黑"/>
                <a:cs typeface="微软雅黑"/>
                <a:sym typeface="Helvetica Light"/>
              </a:endParaRPr>
            </a:p>
          </p:txBody>
        </p:sp>
      </p:grpSp>
      <p:sp>
        <p:nvSpPr>
          <p:cNvPr id="55" name="正方形/長方形 7">
            <a:extLst>
              <a:ext uri="{FF2B5EF4-FFF2-40B4-BE49-F238E27FC236}">
                <a16:creationId xmlns:a16="http://schemas.microsoft.com/office/drawing/2014/main" id="{388E897F-4337-4A6D-A6CD-E29ECF1D0EED}"/>
              </a:ext>
            </a:extLst>
          </p:cNvPr>
          <p:cNvSpPr/>
          <p:nvPr/>
        </p:nvSpPr>
        <p:spPr bwMode="auto">
          <a:xfrm>
            <a:off x="1350515" y="1357603"/>
            <a:ext cx="1655041" cy="400110"/>
          </a:xfrm>
          <a:prstGeom prst="rect">
            <a:avLst/>
          </a:prstGeom>
          <a:solidFill>
            <a:schemeClr val="bg1"/>
          </a:solidFill>
          <a:effectLst/>
        </p:spPr>
        <p:txBody>
          <a:bodyPr wrap="square">
            <a:spAutoFit/>
          </a:bodyPr>
          <a:lstStyle/>
          <a:p>
            <a:pPr algn="ctr">
              <a:defRPr/>
            </a:pPr>
            <a:r>
              <a:rPr lang="zh-CN" altLang="en-US" sz="2000" b="1" dirty="0">
                <a:solidFill>
                  <a:schemeClr val="accent2">
                    <a:lumMod val="50000"/>
                  </a:schemeClr>
                </a:solidFill>
                <a:latin typeface="PingFang SC" panose="020B0400000000000000" pitchFamily="34" charset="-122"/>
                <a:ea typeface="PingFang SC" panose="020B0400000000000000" pitchFamily="34" charset="-122"/>
                <a:cs typeface="Meiryo UI" panose="020B0604030504040204" pitchFamily="50" charset="-128"/>
              </a:rPr>
              <a:t>建库标准化</a:t>
            </a:r>
            <a:endParaRPr lang="ja-JP" altLang="en-US" sz="2000" b="1" dirty="0">
              <a:solidFill>
                <a:schemeClr val="accent2">
                  <a:lumMod val="50000"/>
                </a:schemeClr>
              </a:solidFill>
              <a:latin typeface="PingFang SC" panose="020B0400000000000000" pitchFamily="34" charset="-122"/>
              <a:ea typeface="PingFang SC" panose="020B0400000000000000" pitchFamily="34" charset="-122"/>
              <a:cs typeface="Meiryo UI" panose="020B0604030504040204" pitchFamily="50" charset="-128"/>
            </a:endParaRPr>
          </a:p>
        </p:txBody>
      </p:sp>
      <p:sp>
        <p:nvSpPr>
          <p:cNvPr id="56" name="正方形/長方形 7">
            <a:extLst>
              <a:ext uri="{FF2B5EF4-FFF2-40B4-BE49-F238E27FC236}">
                <a16:creationId xmlns:a16="http://schemas.microsoft.com/office/drawing/2014/main" id="{DDD5DDB3-41E5-4EFC-ACB7-17529DB3B79A}"/>
              </a:ext>
            </a:extLst>
          </p:cNvPr>
          <p:cNvSpPr/>
          <p:nvPr/>
        </p:nvSpPr>
        <p:spPr bwMode="auto">
          <a:xfrm>
            <a:off x="4627987" y="1385683"/>
            <a:ext cx="2477713" cy="400110"/>
          </a:xfrm>
          <a:prstGeom prst="rect">
            <a:avLst/>
          </a:prstGeom>
          <a:solidFill>
            <a:schemeClr val="bg1"/>
          </a:solidFill>
          <a:effectLst/>
        </p:spPr>
        <p:txBody>
          <a:bodyPr wrap="square">
            <a:spAutoFit/>
          </a:bodyPr>
          <a:lstStyle/>
          <a:p>
            <a:pPr algn="ctr">
              <a:defRPr/>
            </a:pPr>
            <a:r>
              <a:rPr lang="zh-CN" altLang="en-US" sz="2000" b="1" dirty="0">
                <a:solidFill>
                  <a:srgbClr val="0070C0"/>
                </a:solidFill>
                <a:latin typeface="PingFang SC" panose="020B0400000000000000" pitchFamily="34" charset="-122"/>
                <a:ea typeface="PingFang SC" panose="020B0400000000000000" pitchFamily="34" charset="-122"/>
                <a:cs typeface="Meiryo UI" panose="020B0604030504040204" pitchFamily="50" charset="-128"/>
              </a:rPr>
              <a:t>创建配置</a:t>
            </a:r>
            <a:r>
              <a:rPr lang="en-US" altLang="zh-CN" sz="2000" b="1" dirty="0">
                <a:solidFill>
                  <a:srgbClr val="0070C0"/>
                </a:solidFill>
                <a:latin typeface="PingFang SC" panose="020B0400000000000000" pitchFamily="34" charset="-122"/>
                <a:ea typeface="PingFang SC" panose="020B0400000000000000" pitchFamily="34" charset="-122"/>
                <a:cs typeface="Meiryo UI" panose="020B0604030504040204" pitchFamily="50" charset="-128"/>
              </a:rPr>
              <a:t>PDB</a:t>
            </a:r>
            <a:r>
              <a:rPr lang="zh-CN" altLang="en-US" sz="2000" b="1" dirty="0">
                <a:solidFill>
                  <a:srgbClr val="0070C0"/>
                </a:solidFill>
                <a:latin typeface="PingFang SC" panose="020B0400000000000000" pitchFamily="34" charset="-122"/>
                <a:ea typeface="PingFang SC" panose="020B0400000000000000" pitchFamily="34" charset="-122"/>
                <a:cs typeface="Meiryo UI" panose="020B0604030504040204" pitchFamily="50" charset="-128"/>
              </a:rPr>
              <a:t>池</a:t>
            </a:r>
            <a:endParaRPr lang="ja-JP" altLang="en-US" sz="2000" b="1" dirty="0">
              <a:solidFill>
                <a:srgbClr val="0070C0"/>
              </a:solidFill>
              <a:latin typeface="PingFang SC" panose="020B0400000000000000" pitchFamily="34" charset="-122"/>
              <a:ea typeface="PingFang SC" panose="020B0400000000000000" pitchFamily="34" charset="-122"/>
              <a:cs typeface="Meiryo UI" panose="020B0604030504040204" pitchFamily="50" charset="-128"/>
            </a:endParaRPr>
          </a:p>
        </p:txBody>
      </p:sp>
      <p:sp>
        <p:nvSpPr>
          <p:cNvPr id="57" name="正方形/長方形 7">
            <a:extLst>
              <a:ext uri="{FF2B5EF4-FFF2-40B4-BE49-F238E27FC236}">
                <a16:creationId xmlns:a16="http://schemas.microsoft.com/office/drawing/2014/main" id="{CB0508FD-7D23-4E08-A015-DAD6A1238389}"/>
              </a:ext>
            </a:extLst>
          </p:cNvPr>
          <p:cNvSpPr/>
          <p:nvPr/>
        </p:nvSpPr>
        <p:spPr bwMode="auto">
          <a:xfrm>
            <a:off x="9104775" y="1372880"/>
            <a:ext cx="1893192" cy="400110"/>
          </a:xfrm>
          <a:prstGeom prst="rect">
            <a:avLst/>
          </a:prstGeom>
          <a:solidFill>
            <a:schemeClr val="bg1"/>
          </a:solidFill>
          <a:effectLst/>
        </p:spPr>
        <p:txBody>
          <a:bodyPr wrap="square">
            <a:spAutoFit/>
          </a:bodyPr>
          <a:lstStyle/>
          <a:p>
            <a:pPr algn="ctr">
              <a:defRPr/>
            </a:pPr>
            <a:r>
              <a:rPr lang="zh-CN" altLang="en-US" sz="2000" b="1" dirty="0">
                <a:solidFill>
                  <a:srgbClr val="0070C0"/>
                </a:solidFill>
                <a:latin typeface="PingFang SC" panose="020B0400000000000000" pitchFamily="34" charset="-122"/>
                <a:ea typeface="PingFang SC" panose="020B0400000000000000" pitchFamily="34" charset="-122"/>
                <a:cs typeface="Meiryo UI" panose="020B0604030504040204" pitchFamily="50" charset="-128"/>
              </a:rPr>
              <a:t>申请配置资源</a:t>
            </a:r>
            <a:endParaRPr lang="ja-JP" altLang="en-US" sz="2000" b="1" dirty="0">
              <a:solidFill>
                <a:srgbClr val="0070C0"/>
              </a:solidFill>
              <a:latin typeface="PingFang SC" panose="020B0400000000000000" pitchFamily="34" charset="-122"/>
              <a:ea typeface="PingFang SC" panose="020B0400000000000000" pitchFamily="34" charset="-122"/>
              <a:cs typeface="Meiryo UI" panose="020B0604030504040204" pitchFamily="50" charset="-128"/>
            </a:endParaRPr>
          </a:p>
        </p:txBody>
      </p:sp>
      <p:sp>
        <p:nvSpPr>
          <p:cNvPr id="58" name="TextBox 57">
            <a:extLst>
              <a:ext uri="{FF2B5EF4-FFF2-40B4-BE49-F238E27FC236}">
                <a16:creationId xmlns:a16="http://schemas.microsoft.com/office/drawing/2014/main" id="{3341A66E-4254-49E1-A4EE-E34C4EB3633A}"/>
              </a:ext>
            </a:extLst>
          </p:cNvPr>
          <p:cNvSpPr txBox="1"/>
          <p:nvPr/>
        </p:nvSpPr>
        <p:spPr>
          <a:xfrm>
            <a:off x="105252" y="3676940"/>
            <a:ext cx="1997615" cy="1585947"/>
          </a:xfrm>
          <a:prstGeom prst="rect">
            <a:avLst/>
          </a:prstGeom>
          <a:noFill/>
        </p:spPr>
        <p:txBody>
          <a:bodyPr wrap="square">
            <a:spAutoFit/>
          </a:bodyPr>
          <a:lstStyle/>
          <a:p>
            <a:pPr defTabSz="825500">
              <a:lnSpc>
                <a:spcPct val="150000"/>
              </a:lnSpc>
              <a:buClr>
                <a:srgbClr val="FF0000"/>
              </a:buClr>
            </a:pPr>
            <a:r>
              <a:rPr lang="zh-CN" altLang="en-US" sz="1100" b="1" dirty="0">
                <a:solidFill>
                  <a:srgbClr val="FF0000"/>
                </a:solidFill>
                <a:latin typeface="微软雅黑"/>
                <a:ea typeface="微软雅黑"/>
                <a:cs typeface="微软雅黑"/>
              </a:rPr>
              <a:t>注明：因为目前在</a:t>
            </a:r>
            <a:r>
              <a:rPr lang="en-US" altLang="zh-CN" sz="1100" b="1" dirty="0">
                <a:solidFill>
                  <a:srgbClr val="FF0000"/>
                </a:solidFill>
                <a:latin typeface="微软雅黑"/>
                <a:ea typeface="微软雅黑"/>
                <a:cs typeface="微软雅黑"/>
              </a:rPr>
              <a:t>Exadata</a:t>
            </a:r>
            <a:r>
              <a:rPr lang="zh-CN" altLang="en-US" sz="1100" b="1" dirty="0">
                <a:solidFill>
                  <a:srgbClr val="FF0000"/>
                </a:solidFill>
                <a:latin typeface="微软雅黑"/>
                <a:ea typeface="微软雅黑"/>
                <a:cs typeface="微软雅黑"/>
              </a:rPr>
              <a:t>上使用</a:t>
            </a:r>
            <a:r>
              <a:rPr lang="en-US" altLang="zh-CN" sz="1100" b="1" dirty="0">
                <a:solidFill>
                  <a:srgbClr val="FF0000"/>
                </a:solidFill>
                <a:latin typeface="微软雅黑"/>
                <a:ea typeface="微软雅黑"/>
                <a:cs typeface="微软雅黑"/>
              </a:rPr>
              <a:t>HSBC DB</a:t>
            </a:r>
            <a:r>
              <a:rPr lang="zh-CN" altLang="en-US" sz="1100" b="1" dirty="0">
                <a:solidFill>
                  <a:srgbClr val="FF0000"/>
                </a:solidFill>
                <a:latin typeface="微软雅黑"/>
                <a:ea typeface="微软雅黑"/>
                <a:cs typeface="微软雅黑"/>
              </a:rPr>
              <a:t>工具创建数据库时，存在</a:t>
            </a:r>
            <a:r>
              <a:rPr lang="en-US" altLang="zh-CN" sz="1100" b="1" dirty="0">
                <a:solidFill>
                  <a:srgbClr val="FF0000"/>
                </a:solidFill>
                <a:latin typeface="微软雅黑"/>
                <a:ea typeface="微软雅黑"/>
                <a:cs typeface="微软雅黑"/>
              </a:rPr>
              <a:t>Puppet Agent</a:t>
            </a:r>
            <a:r>
              <a:rPr lang="zh-CN" altLang="en-US" sz="1100" b="1" dirty="0">
                <a:solidFill>
                  <a:srgbClr val="FF0000"/>
                </a:solidFill>
                <a:latin typeface="微软雅黑"/>
                <a:ea typeface="微软雅黑"/>
                <a:cs typeface="微软雅黑"/>
              </a:rPr>
              <a:t>无法连接 </a:t>
            </a:r>
            <a:r>
              <a:rPr lang="en-US" altLang="zh-CN" sz="1100" b="1" dirty="0">
                <a:solidFill>
                  <a:srgbClr val="FF0000"/>
                </a:solidFill>
                <a:latin typeface="微软雅黑"/>
                <a:ea typeface="微软雅黑"/>
                <a:cs typeface="微软雅黑"/>
              </a:rPr>
              <a:t>Server </a:t>
            </a:r>
            <a:r>
              <a:rPr lang="zh-CN" altLang="en-US" sz="1100" b="1" dirty="0">
                <a:solidFill>
                  <a:srgbClr val="FF0000"/>
                </a:solidFill>
                <a:latin typeface="微软雅黑"/>
                <a:ea typeface="微软雅黑"/>
                <a:cs typeface="微软雅黑"/>
              </a:rPr>
              <a:t>的问题，导致无法创建</a:t>
            </a:r>
            <a:r>
              <a:rPr lang="en-US" altLang="zh-CN" sz="1100" b="1" dirty="0">
                <a:solidFill>
                  <a:srgbClr val="FF0000"/>
                </a:solidFill>
                <a:latin typeface="微软雅黑"/>
                <a:ea typeface="微软雅黑"/>
                <a:cs typeface="微软雅黑"/>
              </a:rPr>
              <a:t>HSBC </a:t>
            </a:r>
            <a:r>
              <a:rPr lang="zh-CN" altLang="en-US" sz="1100" b="1" dirty="0">
                <a:solidFill>
                  <a:srgbClr val="FF0000"/>
                </a:solidFill>
                <a:latin typeface="微软雅黑"/>
                <a:ea typeface="微软雅黑"/>
                <a:cs typeface="微软雅黑"/>
              </a:rPr>
              <a:t>标准规范的数据库。</a:t>
            </a:r>
            <a:endParaRPr lang="en-US" altLang="zh-CN" sz="1100" b="1" dirty="0">
              <a:solidFill>
                <a:srgbClr val="FF0000"/>
              </a:solidFill>
              <a:latin typeface="微软雅黑"/>
              <a:ea typeface="微软雅黑"/>
              <a:cs typeface="微软雅黑"/>
            </a:endParaRPr>
          </a:p>
        </p:txBody>
      </p:sp>
      <p:sp>
        <p:nvSpPr>
          <p:cNvPr id="23" name="頁尾版面配置區 3">
            <a:extLst>
              <a:ext uri="{FF2B5EF4-FFF2-40B4-BE49-F238E27FC236}">
                <a16:creationId xmlns:a16="http://schemas.microsoft.com/office/drawing/2014/main" id="{4CA92D94-AAC4-4300-9A35-902478D9BCC3}"/>
              </a:ext>
            </a:extLst>
          </p:cNvPr>
          <p:cNvSpPr txBox="1">
            <a:spLocks/>
          </p:cNvSpPr>
          <p:nvPr/>
        </p:nvSpPr>
        <p:spPr>
          <a:xfrm>
            <a:off x="1339850" y="6514977"/>
            <a:ext cx="3792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24" name="投影片編號版面配置區 4">
            <a:extLst>
              <a:ext uri="{FF2B5EF4-FFF2-40B4-BE49-F238E27FC236}">
                <a16:creationId xmlns:a16="http://schemas.microsoft.com/office/drawing/2014/main" id="{C8C2886A-BBC4-4CD7-B8B7-7E8ADB59FDC1}"/>
              </a:ext>
            </a:extLst>
          </p:cNvPr>
          <p:cNvSpPr>
            <a:spLocks noGrp="1"/>
          </p:cNvSpPr>
          <p:nvPr>
            <p:ph type="sldNum" sz="quarter" idx="4"/>
          </p:nvPr>
        </p:nvSpPr>
        <p:spPr>
          <a:xfrm>
            <a:off x="761287" y="6507623"/>
            <a:ext cx="578563" cy="365125"/>
          </a:xfrm>
        </p:spPr>
        <p:txBody>
          <a:bodyPr/>
          <a:lstStyle/>
          <a:p>
            <a:fld id="{D440507A-669E-A943-A4A7-E531D638091A}" type="slidenum">
              <a:rPr lang="en-US" smtClean="0">
                <a:solidFill>
                  <a:srgbClr val="4E3629">
                    <a:tint val="75000"/>
                  </a:srgbClr>
                </a:solidFill>
              </a:rPr>
              <a:pPr/>
              <a:t>18</a:t>
            </a:fld>
            <a:endParaRPr lang="en-US" dirty="0">
              <a:solidFill>
                <a:srgbClr val="4E3629">
                  <a:tint val="75000"/>
                </a:srgbClr>
              </a:solidFill>
            </a:endParaRPr>
          </a:p>
        </p:txBody>
      </p:sp>
    </p:spTree>
    <p:extLst>
      <p:ext uri="{BB962C8B-B14F-4D97-AF65-F5344CB8AC3E}">
        <p14:creationId xmlns:p14="http://schemas.microsoft.com/office/powerpoint/2010/main" val="5617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F12FA560-77B9-0259-E8D6-15DA1FE1A4EF}"/>
              </a:ext>
            </a:extLst>
          </p:cNvPr>
          <p:cNvSpPr>
            <a:spLocks noGrp="1"/>
          </p:cNvSpPr>
          <p:nvPr>
            <p:ph type="title"/>
          </p:nvPr>
        </p:nvSpPr>
        <p:spPr>
          <a:xfrm>
            <a:off x="135496" y="148785"/>
            <a:ext cx="8814918" cy="369332"/>
          </a:xfrm>
        </p:spPr>
        <p:txBody>
          <a:bodyPr/>
          <a:lstStyle/>
          <a:p>
            <a:r>
              <a:rPr kumimoji="1" lang="en-US" altLang="zh-CN" sz="2400" b="1" dirty="0">
                <a:latin typeface="+mn-ea"/>
                <a:ea typeface="+mn-ea"/>
              </a:rPr>
              <a:t>HSBC- DBaaS OEM</a:t>
            </a:r>
            <a:r>
              <a:rPr kumimoji="1" lang="zh-CN" altLang="en-US" sz="2400" b="1" dirty="0">
                <a:latin typeface="+mn-ea"/>
                <a:ea typeface="+mn-ea"/>
              </a:rPr>
              <a:t>监控告警</a:t>
            </a:r>
          </a:p>
        </p:txBody>
      </p:sp>
      <p:sp>
        <p:nvSpPr>
          <p:cNvPr id="65" name="三角形 188">
            <a:extLst>
              <a:ext uri="{FF2B5EF4-FFF2-40B4-BE49-F238E27FC236}">
                <a16:creationId xmlns:a16="http://schemas.microsoft.com/office/drawing/2014/main" id="{3860F0B7-343C-41B0-B452-107CDB2E4877}"/>
              </a:ext>
            </a:extLst>
          </p:cNvPr>
          <p:cNvSpPr/>
          <p:nvPr/>
        </p:nvSpPr>
        <p:spPr>
          <a:xfrm rot="16200000">
            <a:off x="6707949" y="3640268"/>
            <a:ext cx="4441798" cy="491150"/>
          </a:xfrm>
          <a:prstGeom prst="triangle">
            <a:avLst/>
          </a:prstGeom>
          <a:gradFill flip="none" rotWithShape="1">
            <a:gsLst>
              <a:gs pos="7000">
                <a:srgbClr val="FFFFFF">
                  <a:alpha val="80000"/>
                </a:srgbClr>
              </a:gs>
              <a:gs pos="49000">
                <a:srgbClr val="FF5103">
                  <a:alpha val="43000"/>
                  <a:lumMod val="76000"/>
                  <a:lumOff val="24000"/>
                </a:srgbClr>
              </a:gs>
              <a:gs pos="98000">
                <a:srgbClr val="FF5103">
                  <a:alpha val="75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80" name="组合 2">
            <a:extLst>
              <a:ext uri="{FF2B5EF4-FFF2-40B4-BE49-F238E27FC236}">
                <a16:creationId xmlns:a16="http://schemas.microsoft.com/office/drawing/2014/main" id="{43D6BB82-55F6-428C-BFD4-45B9AD207D3F}"/>
              </a:ext>
            </a:extLst>
          </p:cNvPr>
          <p:cNvGrpSpPr/>
          <p:nvPr/>
        </p:nvGrpSpPr>
        <p:grpSpPr>
          <a:xfrm>
            <a:off x="786181" y="1526092"/>
            <a:ext cx="1570651" cy="2719791"/>
            <a:chOff x="1825048" y="2679452"/>
            <a:chExt cx="1570651" cy="2719791"/>
          </a:xfrm>
        </p:grpSpPr>
        <p:sp>
          <p:nvSpPr>
            <p:cNvPr id="84" name="右大括号 60">
              <a:extLst>
                <a:ext uri="{FF2B5EF4-FFF2-40B4-BE49-F238E27FC236}">
                  <a16:creationId xmlns:a16="http://schemas.microsoft.com/office/drawing/2014/main" id="{D93A88F7-DC80-469C-A323-5576782390F5}"/>
                </a:ext>
              </a:extLst>
            </p:cNvPr>
            <p:cNvSpPr/>
            <p:nvPr/>
          </p:nvSpPr>
          <p:spPr>
            <a:xfrm>
              <a:off x="2841325" y="2996952"/>
              <a:ext cx="554374" cy="2402291"/>
            </a:xfrm>
            <a:prstGeom prst="rightBrace">
              <a:avLst>
                <a:gd name="adj1" fmla="val 8333"/>
                <a:gd name="adj2" fmla="val 43396"/>
              </a:avLst>
            </a:prstGeom>
            <a:ln w="28575"/>
          </p:spPr>
          <p:style>
            <a:lnRef idx="3">
              <a:schemeClr val="accent6"/>
            </a:lnRef>
            <a:fillRef idx="0">
              <a:schemeClr val="accent6"/>
            </a:fillRef>
            <a:effectRef idx="2">
              <a:schemeClr val="accent6"/>
            </a:effectRef>
            <a:fontRef idx="minor">
              <a:schemeClr val="tx1"/>
            </a:fontRef>
          </p:style>
          <p:txBody>
            <a:bodyPr rtlCol="0" anchor="ctr"/>
            <a:lstStyle/>
            <a:p>
              <a:pPr algn="ctr"/>
              <a:endParaRPr kumimoji="1" lang="zh-CN" altLang="en-US"/>
            </a:p>
          </p:txBody>
        </p:sp>
        <p:sp>
          <p:nvSpPr>
            <p:cNvPr id="82" name="文本框 63">
              <a:extLst>
                <a:ext uri="{FF2B5EF4-FFF2-40B4-BE49-F238E27FC236}">
                  <a16:creationId xmlns:a16="http://schemas.microsoft.com/office/drawing/2014/main" id="{D1095E0C-CAB6-45EE-A6EA-6C9BBB11B904}"/>
                </a:ext>
              </a:extLst>
            </p:cNvPr>
            <p:cNvSpPr txBox="1"/>
            <p:nvPr/>
          </p:nvSpPr>
          <p:spPr>
            <a:xfrm>
              <a:off x="1825048" y="2679452"/>
              <a:ext cx="1210588" cy="338554"/>
            </a:xfrm>
            <a:prstGeom prst="rect">
              <a:avLst/>
            </a:prstGeom>
            <a:noFill/>
          </p:spPr>
          <p:txBody>
            <a:bodyPr wrap="none" rtlCol="0">
              <a:spAutoFit/>
            </a:bodyPr>
            <a:lstStyle/>
            <a:p>
              <a:r>
                <a:rPr kumimoji="1" lang="zh-CN" altLang="en-US" sz="1600" b="1" dirty="0">
                  <a:solidFill>
                    <a:schemeClr val="tx1">
                      <a:lumMod val="75000"/>
                      <a:lumOff val="25000"/>
                    </a:schemeClr>
                  </a:solidFill>
                </a:rPr>
                <a:t>数据库监控</a:t>
              </a:r>
            </a:p>
          </p:txBody>
        </p:sp>
      </p:grpSp>
      <p:grpSp>
        <p:nvGrpSpPr>
          <p:cNvPr id="87" name="组合 7">
            <a:extLst>
              <a:ext uri="{FF2B5EF4-FFF2-40B4-BE49-F238E27FC236}">
                <a16:creationId xmlns:a16="http://schemas.microsoft.com/office/drawing/2014/main" id="{D6E6DFC1-FB1E-42EB-8E5B-C73B383C9E08}"/>
              </a:ext>
            </a:extLst>
          </p:cNvPr>
          <p:cNvGrpSpPr/>
          <p:nvPr/>
        </p:nvGrpSpPr>
        <p:grpSpPr>
          <a:xfrm>
            <a:off x="3195871" y="3999118"/>
            <a:ext cx="4925875" cy="2311353"/>
            <a:chOff x="3700769" y="4725899"/>
            <a:chExt cx="4925875" cy="2311353"/>
          </a:xfrm>
        </p:grpSpPr>
        <p:sp>
          <p:nvSpPr>
            <p:cNvPr id="88" name="文本框 199">
              <a:extLst>
                <a:ext uri="{FF2B5EF4-FFF2-40B4-BE49-F238E27FC236}">
                  <a16:creationId xmlns:a16="http://schemas.microsoft.com/office/drawing/2014/main" id="{1CE5DFA9-E8AB-4F0D-8343-E739B25B313D}"/>
                </a:ext>
              </a:extLst>
            </p:cNvPr>
            <p:cNvSpPr txBox="1"/>
            <p:nvPr/>
          </p:nvSpPr>
          <p:spPr>
            <a:xfrm>
              <a:off x="3700769" y="5276346"/>
              <a:ext cx="1240981" cy="338554"/>
            </a:xfrm>
            <a:prstGeom prst="rect">
              <a:avLst/>
            </a:prstGeom>
            <a:noFill/>
          </p:spPr>
          <p:txBody>
            <a:bodyPr wrap="none" rtlCol="0">
              <a:spAutoFit/>
            </a:bodyPr>
            <a:lstStyle/>
            <a:p>
              <a:r>
                <a:rPr kumimoji="1" lang="en-US" altLang="zh-CN" sz="1600" b="1" dirty="0">
                  <a:solidFill>
                    <a:schemeClr val="tx1">
                      <a:lumMod val="75000"/>
                      <a:lumOff val="25000"/>
                    </a:schemeClr>
                  </a:solidFill>
                </a:rPr>
                <a:t>Dashboard</a:t>
              </a:r>
              <a:endParaRPr kumimoji="1" lang="zh-CN" altLang="en-US" sz="1600" b="1" dirty="0">
                <a:solidFill>
                  <a:schemeClr val="tx1">
                    <a:lumMod val="75000"/>
                    <a:lumOff val="25000"/>
                  </a:schemeClr>
                </a:solidFill>
              </a:endParaRPr>
            </a:p>
          </p:txBody>
        </p:sp>
        <p:grpSp>
          <p:nvGrpSpPr>
            <p:cNvPr id="89" name="组合 6">
              <a:extLst>
                <a:ext uri="{FF2B5EF4-FFF2-40B4-BE49-F238E27FC236}">
                  <a16:creationId xmlns:a16="http://schemas.microsoft.com/office/drawing/2014/main" id="{1547D761-5842-4ADB-B422-5E7F37D04753}"/>
                </a:ext>
              </a:extLst>
            </p:cNvPr>
            <p:cNvGrpSpPr/>
            <p:nvPr/>
          </p:nvGrpSpPr>
          <p:grpSpPr>
            <a:xfrm>
              <a:off x="3749374" y="4725899"/>
              <a:ext cx="4877270" cy="2311353"/>
              <a:chOff x="3594995" y="4797151"/>
              <a:chExt cx="4877270" cy="2311353"/>
            </a:xfrm>
          </p:grpSpPr>
          <p:pic>
            <p:nvPicPr>
              <p:cNvPr id="90" name="图片 200">
                <a:extLst>
                  <a:ext uri="{FF2B5EF4-FFF2-40B4-BE49-F238E27FC236}">
                    <a16:creationId xmlns:a16="http://schemas.microsoft.com/office/drawing/2014/main" id="{C7D0880E-F23C-4C7D-8253-3E9724F0DB2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056"/>
              <a:stretch/>
            </p:blipFill>
            <p:spPr>
              <a:xfrm>
                <a:off x="3594995" y="5668344"/>
                <a:ext cx="4824654" cy="1440160"/>
              </a:xfrm>
              <a:prstGeom prst="rect">
                <a:avLst/>
              </a:prstGeom>
            </p:spPr>
          </p:pic>
          <p:sp>
            <p:nvSpPr>
              <p:cNvPr id="91" name="右大括号 65">
                <a:extLst>
                  <a:ext uri="{FF2B5EF4-FFF2-40B4-BE49-F238E27FC236}">
                    <a16:creationId xmlns:a16="http://schemas.microsoft.com/office/drawing/2014/main" id="{6914708A-8951-4C4B-9576-7119AD1AC73B}"/>
                  </a:ext>
                </a:extLst>
              </p:cNvPr>
              <p:cNvSpPr/>
              <p:nvPr/>
            </p:nvSpPr>
            <p:spPr>
              <a:xfrm rot="16200000">
                <a:off x="5879977" y="2564903"/>
                <a:ext cx="360039" cy="4824536"/>
              </a:xfrm>
              <a:prstGeom prst="rightBrace">
                <a:avLst>
                  <a:gd name="adj1" fmla="val 8333"/>
                  <a:gd name="adj2" fmla="val 50187"/>
                </a:avLst>
              </a:prstGeom>
              <a:ln w="28575"/>
            </p:spPr>
            <p:style>
              <a:lnRef idx="3">
                <a:schemeClr val="accent6"/>
              </a:lnRef>
              <a:fillRef idx="0">
                <a:schemeClr val="accent6"/>
              </a:fillRef>
              <a:effectRef idx="2">
                <a:schemeClr val="accent6"/>
              </a:effectRef>
              <a:fontRef idx="minor">
                <a:schemeClr val="tx1"/>
              </a:fontRef>
            </p:style>
            <p:txBody>
              <a:bodyPr rtlCol="0" anchor="ctr"/>
              <a:lstStyle/>
              <a:p>
                <a:pPr algn="ctr"/>
                <a:endParaRPr kumimoji="1" lang="zh-CN" altLang="en-US"/>
              </a:p>
            </p:txBody>
          </p:sp>
        </p:grpSp>
      </p:grpSp>
      <p:sp>
        <p:nvSpPr>
          <p:cNvPr id="95" name="Right Brace 94">
            <a:extLst>
              <a:ext uri="{FF2B5EF4-FFF2-40B4-BE49-F238E27FC236}">
                <a16:creationId xmlns:a16="http://schemas.microsoft.com/office/drawing/2014/main" id="{54F355A8-77D5-4EBA-A9CB-36853BA5E749}"/>
              </a:ext>
            </a:extLst>
          </p:cNvPr>
          <p:cNvSpPr/>
          <p:nvPr/>
        </p:nvSpPr>
        <p:spPr>
          <a:xfrm>
            <a:off x="2721194" y="1947321"/>
            <a:ext cx="326382" cy="3877043"/>
          </a:xfrm>
          <a:prstGeom prst="rightBrace">
            <a:avLst>
              <a:gd name="adj1" fmla="val 36502"/>
              <a:gd name="adj2"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8" name="TextBox 97">
            <a:extLst>
              <a:ext uri="{FF2B5EF4-FFF2-40B4-BE49-F238E27FC236}">
                <a16:creationId xmlns:a16="http://schemas.microsoft.com/office/drawing/2014/main" id="{F176E0C0-6486-4213-8C37-7158D43C78D1}"/>
              </a:ext>
            </a:extLst>
          </p:cNvPr>
          <p:cNvSpPr txBox="1"/>
          <p:nvPr/>
        </p:nvSpPr>
        <p:spPr>
          <a:xfrm>
            <a:off x="120467" y="1913164"/>
            <a:ext cx="2918359" cy="2062103"/>
          </a:xfrm>
          <a:prstGeom prst="rect">
            <a:avLst/>
          </a:prstGeom>
          <a:noFill/>
        </p:spPr>
        <p:txBody>
          <a:bodyPr wrap="square">
            <a:spAutoFit/>
          </a:bodyPr>
          <a:lstStyle/>
          <a:p>
            <a:r>
              <a:rPr lang="zh-CN" altLang="en-US" sz="1600" b="1" dirty="0">
                <a:solidFill>
                  <a:srgbClr val="AE562C"/>
                </a:solidFill>
              </a:rPr>
              <a:t>类型</a:t>
            </a:r>
            <a:endParaRPr lang="en-US" altLang="zh-CN" sz="1600" b="1" dirty="0">
              <a:solidFill>
                <a:srgbClr val="AE562C"/>
              </a:solidFill>
            </a:endParaRPr>
          </a:p>
          <a:p>
            <a:pPr marL="514350" indent="-514350">
              <a:buFont typeface="+mj-lt"/>
              <a:buAutoNum type="arabicPeriod"/>
            </a:pPr>
            <a:r>
              <a:rPr lang="en-US" altLang="zh-CN" sz="1600" i="1" dirty="0"/>
              <a:t>Cluster</a:t>
            </a:r>
          </a:p>
          <a:p>
            <a:pPr marL="514350" indent="-514350">
              <a:buFont typeface="+mj-lt"/>
              <a:buAutoNum type="arabicPeriod"/>
            </a:pPr>
            <a:r>
              <a:rPr lang="en-US" altLang="zh-CN" sz="1600" i="1" dirty="0"/>
              <a:t>Cluster Database</a:t>
            </a:r>
          </a:p>
          <a:p>
            <a:pPr marL="514350" indent="-514350">
              <a:buFont typeface="+mj-lt"/>
              <a:buAutoNum type="arabicPeriod"/>
            </a:pPr>
            <a:r>
              <a:rPr lang="en-US" altLang="zh-CN" sz="1600" i="1" dirty="0"/>
              <a:t>Cluster ASM</a:t>
            </a:r>
          </a:p>
          <a:p>
            <a:pPr marL="514350" indent="-514350">
              <a:buFont typeface="+mj-lt"/>
              <a:buAutoNum type="arabicPeriod"/>
            </a:pPr>
            <a:r>
              <a:rPr lang="en-US" altLang="zh-CN" sz="1600" i="1" dirty="0"/>
              <a:t>Database Instance</a:t>
            </a:r>
          </a:p>
          <a:p>
            <a:pPr marL="514350" indent="-514350">
              <a:buFont typeface="+mj-lt"/>
              <a:buAutoNum type="arabicPeriod"/>
            </a:pPr>
            <a:r>
              <a:rPr lang="en-US" altLang="zh-CN" sz="1600" i="1" dirty="0"/>
              <a:t>Listener</a:t>
            </a:r>
          </a:p>
          <a:p>
            <a:pPr marL="514350" indent="-514350">
              <a:buFont typeface="+mj-lt"/>
              <a:buAutoNum type="arabicPeriod"/>
            </a:pPr>
            <a:r>
              <a:rPr lang="en-US" altLang="zh-CN" sz="1600" i="1" dirty="0"/>
              <a:t>Pluggable Databases</a:t>
            </a:r>
          </a:p>
          <a:p>
            <a:pPr marL="514350" indent="-514350">
              <a:buFont typeface="+mj-lt"/>
              <a:buAutoNum type="arabicPeriod"/>
            </a:pPr>
            <a:r>
              <a:rPr lang="en-US" altLang="zh-CN" sz="1600" i="1" dirty="0"/>
              <a:t>Oracle Exadata</a:t>
            </a:r>
            <a:endParaRPr lang="zh-CN" altLang="en-US" sz="1600" i="1" dirty="0"/>
          </a:p>
        </p:txBody>
      </p:sp>
      <p:sp>
        <p:nvSpPr>
          <p:cNvPr id="100" name="Content Placeholder 1">
            <a:extLst>
              <a:ext uri="{FF2B5EF4-FFF2-40B4-BE49-F238E27FC236}">
                <a16:creationId xmlns:a16="http://schemas.microsoft.com/office/drawing/2014/main" id="{E84A67CF-1ADC-40C4-AD0B-17E1CC8E125B}"/>
              </a:ext>
            </a:extLst>
          </p:cNvPr>
          <p:cNvSpPr txBox="1">
            <a:spLocks/>
          </p:cNvSpPr>
          <p:nvPr/>
        </p:nvSpPr>
        <p:spPr>
          <a:xfrm>
            <a:off x="3170604" y="816344"/>
            <a:ext cx="5724646" cy="2514599"/>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sz="1400" b="1" dirty="0">
                <a:solidFill>
                  <a:srgbClr val="AE562C"/>
                </a:solidFill>
              </a:rPr>
              <a:t>EM </a:t>
            </a:r>
            <a:r>
              <a:rPr lang="zh-CN" altLang="en-US" sz="1400" b="1" dirty="0">
                <a:solidFill>
                  <a:srgbClr val="AE562C"/>
                </a:solidFill>
              </a:rPr>
              <a:t>事件管理器（</a:t>
            </a:r>
            <a:r>
              <a:rPr lang="en-US" altLang="zh-CN" sz="1400" b="1" dirty="0">
                <a:solidFill>
                  <a:srgbClr val="AE562C"/>
                </a:solidFill>
              </a:rPr>
              <a:t>web</a:t>
            </a:r>
            <a:r>
              <a:rPr lang="zh-CN" altLang="en-US" sz="1400" b="1" dirty="0">
                <a:solidFill>
                  <a:srgbClr val="AE562C"/>
                </a:solidFill>
              </a:rPr>
              <a:t>页面）</a:t>
            </a:r>
            <a:endParaRPr lang="en-US" altLang="zh-CN" sz="1400" b="1" dirty="0">
              <a:solidFill>
                <a:srgbClr val="AE562C"/>
              </a:solidFill>
            </a:endParaRPr>
          </a:p>
          <a:p>
            <a:pPr marL="182880" lvl="1" indent="0">
              <a:buNone/>
            </a:pPr>
            <a:r>
              <a:rPr lang="en-US" altLang="zh-CN" sz="1400" dirty="0"/>
              <a:t>        </a:t>
            </a:r>
            <a:r>
              <a:rPr lang="zh-CN" altLang="en-US" sz="1400" dirty="0"/>
              <a:t>监控配置、模版配置、阈值管理、告警删除与屏蔽、用户权限、服务自启动等</a:t>
            </a:r>
            <a:endParaRPr lang="en-US" altLang="zh-CN" sz="1400" dirty="0"/>
          </a:p>
          <a:p>
            <a:pPr lvl="1"/>
            <a:r>
              <a:rPr lang="en-US" altLang="zh-CN" sz="1400" b="1" dirty="0">
                <a:solidFill>
                  <a:srgbClr val="AE562C"/>
                </a:solidFill>
              </a:rPr>
              <a:t>Email</a:t>
            </a:r>
            <a:r>
              <a:rPr lang="zh-CN" altLang="en-US" sz="1400" b="1" dirty="0">
                <a:solidFill>
                  <a:srgbClr val="AE562C"/>
                </a:solidFill>
              </a:rPr>
              <a:t>通知</a:t>
            </a:r>
            <a:endParaRPr lang="en-US" altLang="zh-CN" sz="1400" b="1" dirty="0">
              <a:solidFill>
                <a:srgbClr val="AE562C"/>
              </a:solidFill>
            </a:endParaRPr>
          </a:p>
          <a:p>
            <a:pPr lvl="1"/>
            <a:r>
              <a:rPr lang="en-US" altLang="zh-CN" sz="1400" b="1" dirty="0">
                <a:solidFill>
                  <a:srgbClr val="AE562C"/>
                </a:solidFill>
              </a:rPr>
              <a:t>SNMP </a:t>
            </a:r>
            <a:r>
              <a:rPr lang="zh-CN" altLang="en-US" sz="1400" b="1" dirty="0">
                <a:solidFill>
                  <a:srgbClr val="AE562C"/>
                </a:solidFill>
              </a:rPr>
              <a:t>订阅：</a:t>
            </a:r>
            <a:r>
              <a:rPr lang="en-US" altLang="zh-CN" sz="1400" b="1" dirty="0">
                <a:solidFill>
                  <a:srgbClr val="AE562C"/>
                </a:solidFill>
              </a:rPr>
              <a:t>  ZHJ</a:t>
            </a:r>
            <a:r>
              <a:rPr lang="zh-CN" altLang="en-US" sz="1400" b="1" dirty="0">
                <a:solidFill>
                  <a:srgbClr val="AE562C"/>
                </a:solidFill>
              </a:rPr>
              <a:t>、</a:t>
            </a:r>
            <a:r>
              <a:rPr lang="en-US" altLang="zh-CN" sz="1400" b="1" dirty="0">
                <a:solidFill>
                  <a:srgbClr val="AE562C"/>
                </a:solidFill>
              </a:rPr>
              <a:t>IFC</a:t>
            </a:r>
            <a:r>
              <a:rPr lang="zh-CN" altLang="en-US" sz="1400" b="1" dirty="0">
                <a:solidFill>
                  <a:srgbClr val="AE562C"/>
                </a:solidFill>
              </a:rPr>
              <a:t>、</a:t>
            </a:r>
            <a:r>
              <a:rPr lang="en-US" altLang="zh-CN" sz="1400" b="1" dirty="0">
                <a:solidFill>
                  <a:srgbClr val="AE562C"/>
                </a:solidFill>
              </a:rPr>
              <a:t>NHC </a:t>
            </a:r>
          </a:p>
          <a:p>
            <a:pPr marL="182880" lvl="1" indent="0">
              <a:buNone/>
            </a:pPr>
            <a:r>
              <a:rPr lang="en-US" altLang="zh-CN" sz="1400" dirty="0"/>
              <a:t>        </a:t>
            </a:r>
            <a:r>
              <a:rPr lang="zh-CN" altLang="en-US" sz="1400" dirty="0"/>
              <a:t>包括计算、存储节点、</a:t>
            </a:r>
            <a:r>
              <a:rPr lang="en-US" altLang="zh-CN" sz="1400" dirty="0"/>
              <a:t>PDU</a:t>
            </a:r>
            <a:r>
              <a:rPr lang="zh-CN" altLang="en-US" sz="1400" dirty="0"/>
              <a:t>、</a:t>
            </a:r>
            <a:r>
              <a:rPr lang="en-US" altLang="zh-CN" sz="1400" dirty="0"/>
              <a:t>IB </a:t>
            </a:r>
            <a:r>
              <a:rPr lang="en-US" altLang="zh-CN" sz="1400" dirty="0" err="1"/>
              <a:t>sw</a:t>
            </a:r>
            <a:r>
              <a:rPr lang="en-US" altLang="zh-CN" sz="1400" dirty="0"/>
              <a:t>/InfiniBand </a:t>
            </a:r>
            <a:r>
              <a:rPr lang="zh-CN" altLang="en-US" sz="1400" dirty="0"/>
              <a:t>、</a:t>
            </a:r>
            <a:r>
              <a:rPr lang="en-US" altLang="zh-CN" sz="1400" dirty="0"/>
              <a:t>Cisco  Admin/</a:t>
            </a:r>
            <a:r>
              <a:rPr lang="en-US" altLang="zh-CN" sz="1400" dirty="0" err="1"/>
              <a:t>RoCE</a:t>
            </a:r>
            <a:r>
              <a:rPr lang="zh-CN" altLang="en-US" sz="1400" dirty="0"/>
              <a:t>以太网交换机</a:t>
            </a:r>
            <a:endParaRPr lang="en-US" altLang="zh-CN" sz="1400" dirty="0"/>
          </a:p>
          <a:p>
            <a:pPr lvl="1"/>
            <a:r>
              <a:rPr lang="zh-CN" altLang="en-US" sz="1400" b="1" dirty="0">
                <a:solidFill>
                  <a:srgbClr val="AE562C"/>
                </a:solidFill>
              </a:rPr>
              <a:t>硬件日志对接客户</a:t>
            </a:r>
            <a:r>
              <a:rPr lang="en-US" altLang="zh-CN" sz="1400" b="1" dirty="0">
                <a:solidFill>
                  <a:srgbClr val="AE562C"/>
                </a:solidFill>
              </a:rPr>
              <a:t>Elastic Search</a:t>
            </a:r>
            <a:r>
              <a:rPr lang="zh-CN" altLang="en-US" sz="1400" b="1" dirty="0">
                <a:solidFill>
                  <a:srgbClr val="AE562C"/>
                </a:solidFill>
              </a:rPr>
              <a:t>分析</a:t>
            </a:r>
            <a:endParaRPr lang="en-US" altLang="zh-CN" sz="1400" b="1" dirty="0">
              <a:solidFill>
                <a:srgbClr val="AE562C"/>
              </a:solidFill>
            </a:endParaRPr>
          </a:p>
        </p:txBody>
      </p:sp>
      <p:sp>
        <p:nvSpPr>
          <p:cNvPr id="101" name="文本框 63">
            <a:extLst>
              <a:ext uri="{FF2B5EF4-FFF2-40B4-BE49-F238E27FC236}">
                <a16:creationId xmlns:a16="http://schemas.microsoft.com/office/drawing/2014/main" id="{2102A89B-0880-47FE-AD57-A48CCFBED3F6}"/>
              </a:ext>
            </a:extLst>
          </p:cNvPr>
          <p:cNvSpPr txBox="1"/>
          <p:nvPr/>
        </p:nvSpPr>
        <p:spPr>
          <a:xfrm>
            <a:off x="9664885" y="1442047"/>
            <a:ext cx="1432252" cy="338554"/>
          </a:xfrm>
          <a:prstGeom prst="rect">
            <a:avLst/>
          </a:prstGeom>
          <a:noFill/>
        </p:spPr>
        <p:txBody>
          <a:bodyPr wrap="none" rtlCol="0">
            <a:spAutoFit/>
          </a:bodyPr>
          <a:lstStyle/>
          <a:p>
            <a:r>
              <a:rPr kumimoji="1" lang="en-US" altLang="zh-CN" sz="1600" b="1" dirty="0">
                <a:solidFill>
                  <a:schemeClr val="tx1">
                    <a:lumMod val="75000"/>
                    <a:lumOff val="25000"/>
                  </a:schemeClr>
                </a:solidFill>
              </a:rPr>
              <a:t>Exadata </a:t>
            </a:r>
            <a:r>
              <a:rPr kumimoji="1" lang="zh-CN" altLang="en-US" sz="1600" b="1" dirty="0">
                <a:solidFill>
                  <a:schemeClr val="tx1">
                    <a:lumMod val="75000"/>
                    <a:lumOff val="25000"/>
                  </a:schemeClr>
                </a:solidFill>
              </a:rPr>
              <a:t>监控</a:t>
            </a:r>
          </a:p>
        </p:txBody>
      </p:sp>
      <p:sp>
        <p:nvSpPr>
          <p:cNvPr id="102" name="TextBox 101">
            <a:extLst>
              <a:ext uri="{FF2B5EF4-FFF2-40B4-BE49-F238E27FC236}">
                <a16:creationId xmlns:a16="http://schemas.microsoft.com/office/drawing/2014/main" id="{01353CF2-5C9F-4054-B640-F328D798F41C}"/>
              </a:ext>
            </a:extLst>
          </p:cNvPr>
          <p:cNvSpPr txBox="1"/>
          <p:nvPr/>
        </p:nvSpPr>
        <p:spPr>
          <a:xfrm>
            <a:off x="9331469" y="1807466"/>
            <a:ext cx="3311653" cy="4585871"/>
          </a:xfrm>
          <a:prstGeom prst="rect">
            <a:avLst/>
          </a:prstGeom>
          <a:noFill/>
        </p:spPr>
        <p:txBody>
          <a:bodyPr wrap="square">
            <a:spAutoFit/>
          </a:bodyPr>
          <a:lstStyle/>
          <a:p>
            <a:r>
              <a:rPr lang="en-US" altLang="zh-CN" sz="1600" b="1" dirty="0">
                <a:solidFill>
                  <a:srgbClr val="AE562C"/>
                </a:solidFill>
              </a:rPr>
              <a:t>HOST</a:t>
            </a:r>
          </a:p>
          <a:p>
            <a:r>
              <a:rPr lang="en-US" sz="1600" b="1" dirty="0">
                <a:solidFill>
                  <a:srgbClr val="AE562C"/>
                </a:solidFill>
                <a:effectLst/>
                <a:latin typeface="Calibri" panose="020F0502020204030204" pitchFamily="34" charset="0"/>
                <a:ea typeface="宋体" panose="02010600030101010101" pitchFamily="2" charset="-122"/>
              </a:rPr>
              <a:t>Database Servers</a:t>
            </a:r>
          </a:p>
          <a:p>
            <a:r>
              <a:rPr lang="en-US" altLang="zh-CN" sz="1400" i="1" dirty="0">
                <a:solidFill>
                  <a:schemeClr val="bg2">
                    <a:lumMod val="10000"/>
                  </a:schemeClr>
                </a:solidFill>
                <a:latin typeface="Calibri" panose="020F0502020204030204" pitchFamily="34" charset="0"/>
                <a:ea typeface="宋体" panose="02010600030101010101" pitchFamily="2" charset="-122"/>
              </a:rPr>
              <a:t>   Response Status</a:t>
            </a:r>
            <a:endParaRPr lang="en-US" sz="1400" i="1" dirty="0">
              <a:solidFill>
                <a:schemeClr val="bg2">
                  <a:lumMod val="10000"/>
                </a:schemeClr>
              </a:solidFill>
              <a:effectLst/>
              <a:latin typeface="Calibri" panose="020F0502020204030204" pitchFamily="34" charset="0"/>
              <a:ea typeface="宋体" panose="02010600030101010101" pitchFamily="2" charset="-122"/>
            </a:endParaRPr>
          </a:p>
          <a:p>
            <a:r>
              <a:rPr lang="en-US" altLang="zh-CN" sz="1600" b="1" dirty="0">
                <a:solidFill>
                  <a:srgbClr val="AE562C"/>
                </a:solidFill>
              </a:rPr>
              <a:t>Storage Servers</a:t>
            </a:r>
          </a:p>
          <a:p>
            <a:r>
              <a:rPr lang="en-US" altLang="zh-CN" sz="1400" i="1" dirty="0">
                <a:solidFill>
                  <a:schemeClr val="bg2">
                    <a:lumMod val="10000"/>
                  </a:schemeClr>
                </a:solidFill>
              </a:rPr>
              <a:t>   </a:t>
            </a:r>
            <a:r>
              <a:rPr lang="en-US" altLang="zh-CN" sz="1400" i="1" dirty="0" err="1">
                <a:solidFill>
                  <a:schemeClr val="bg2">
                    <a:lumMod val="10000"/>
                  </a:schemeClr>
                </a:solidFill>
              </a:rPr>
              <a:t>Cellsvc</a:t>
            </a:r>
            <a:r>
              <a:rPr lang="en-US" altLang="zh-CN" sz="1400" i="1" dirty="0">
                <a:solidFill>
                  <a:schemeClr val="bg2">
                    <a:lumMod val="10000"/>
                  </a:schemeClr>
                </a:solidFill>
              </a:rPr>
              <a:t> status</a:t>
            </a:r>
          </a:p>
          <a:p>
            <a:r>
              <a:rPr lang="en-US" altLang="zh-CN" sz="1400" i="1" dirty="0">
                <a:solidFill>
                  <a:schemeClr val="bg2">
                    <a:lumMod val="10000"/>
                  </a:schemeClr>
                </a:solidFill>
              </a:rPr>
              <a:t>   </a:t>
            </a:r>
            <a:r>
              <a:rPr lang="en-US" altLang="zh-CN" sz="1400" i="1" dirty="0" err="1">
                <a:solidFill>
                  <a:schemeClr val="bg2">
                    <a:lumMod val="10000"/>
                  </a:schemeClr>
                </a:solidFill>
              </a:rPr>
              <a:t>CellDisk</a:t>
            </a:r>
            <a:r>
              <a:rPr lang="en-US" altLang="zh-CN" sz="1400" i="1" dirty="0">
                <a:solidFill>
                  <a:schemeClr val="bg2">
                    <a:lumMod val="10000"/>
                  </a:schemeClr>
                </a:solidFill>
              </a:rPr>
              <a:t> Type</a:t>
            </a:r>
          </a:p>
          <a:p>
            <a:r>
              <a:rPr lang="en-US" altLang="zh-CN" sz="1400" i="1" dirty="0">
                <a:solidFill>
                  <a:schemeClr val="bg2">
                    <a:lumMod val="10000"/>
                  </a:schemeClr>
                </a:solidFill>
              </a:rPr>
              <a:t>   Exadata Disk Status</a:t>
            </a:r>
          </a:p>
          <a:p>
            <a:r>
              <a:rPr lang="en-US" altLang="zh-CN" sz="1600" b="1" dirty="0" err="1">
                <a:solidFill>
                  <a:srgbClr val="AE562C"/>
                </a:solidFill>
              </a:rPr>
              <a:t>RoCE</a:t>
            </a:r>
            <a:r>
              <a:rPr lang="en-US" altLang="zh-CN" sz="1600" b="1" dirty="0">
                <a:solidFill>
                  <a:srgbClr val="AE562C"/>
                </a:solidFill>
              </a:rPr>
              <a:t> </a:t>
            </a:r>
            <a:r>
              <a:rPr lang="en-US" altLang="zh-CN" sz="1600" b="1" dirty="0" err="1">
                <a:solidFill>
                  <a:srgbClr val="AE562C"/>
                </a:solidFill>
              </a:rPr>
              <a:t>NetWork</a:t>
            </a:r>
            <a:r>
              <a:rPr lang="en-US" altLang="zh-CN" sz="1600" b="1" dirty="0">
                <a:solidFill>
                  <a:srgbClr val="AE562C"/>
                </a:solidFill>
              </a:rPr>
              <a:t>/Ports</a:t>
            </a:r>
          </a:p>
          <a:p>
            <a:r>
              <a:rPr lang="en-US" altLang="zh-CN" sz="1600" dirty="0">
                <a:solidFill>
                  <a:schemeClr val="accent2">
                    <a:lumMod val="50000"/>
                  </a:schemeClr>
                </a:solidFill>
              </a:rPr>
              <a:t>   </a:t>
            </a:r>
            <a:r>
              <a:rPr lang="en-US" altLang="zh-CN" sz="1400" i="1" dirty="0">
                <a:solidFill>
                  <a:schemeClr val="bg2">
                    <a:lumMod val="10000"/>
                  </a:schemeClr>
                </a:solidFill>
              </a:rPr>
              <a:t>HCA Port State</a:t>
            </a:r>
          </a:p>
          <a:p>
            <a:r>
              <a:rPr lang="en-US" altLang="zh-CN" sz="1600" b="1" dirty="0">
                <a:solidFill>
                  <a:srgbClr val="AE562C"/>
                </a:solidFill>
              </a:rPr>
              <a:t>CISCO </a:t>
            </a:r>
            <a:r>
              <a:rPr lang="en-US" altLang="zh-CN" sz="1600" b="1" dirty="0" err="1">
                <a:solidFill>
                  <a:srgbClr val="AE562C"/>
                </a:solidFill>
              </a:rPr>
              <a:t>Ethenet</a:t>
            </a:r>
            <a:r>
              <a:rPr lang="en-US" altLang="zh-CN" sz="1600" b="1" dirty="0">
                <a:solidFill>
                  <a:srgbClr val="AE562C"/>
                </a:solidFill>
              </a:rPr>
              <a:t> SWITCH</a:t>
            </a:r>
          </a:p>
          <a:p>
            <a:r>
              <a:rPr lang="en-US" altLang="zh-CN" sz="1600" dirty="0">
                <a:solidFill>
                  <a:schemeClr val="accent2">
                    <a:lumMod val="50000"/>
                  </a:schemeClr>
                </a:solidFill>
              </a:rPr>
              <a:t>   </a:t>
            </a:r>
            <a:r>
              <a:rPr lang="en-US" altLang="zh-CN" sz="1400" i="1" dirty="0">
                <a:solidFill>
                  <a:schemeClr val="bg2">
                    <a:lumMod val="10000"/>
                  </a:schemeClr>
                </a:solidFill>
              </a:rPr>
              <a:t>FAN</a:t>
            </a:r>
            <a:r>
              <a:rPr lang="zh-CN" altLang="en-US" sz="1400" i="1" dirty="0">
                <a:solidFill>
                  <a:schemeClr val="bg2">
                    <a:lumMod val="10000"/>
                  </a:schemeClr>
                </a:solidFill>
              </a:rPr>
              <a:t>、</a:t>
            </a:r>
            <a:r>
              <a:rPr lang="en-US" altLang="zh-CN" sz="1400" i="1" dirty="0" err="1">
                <a:solidFill>
                  <a:schemeClr val="bg2">
                    <a:lumMod val="10000"/>
                  </a:schemeClr>
                </a:solidFill>
              </a:rPr>
              <a:t>Temperatire</a:t>
            </a:r>
            <a:r>
              <a:rPr lang="zh-CN" altLang="en-US" sz="1400" i="1" dirty="0">
                <a:solidFill>
                  <a:schemeClr val="bg2">
                    <a:lumMod val="10000"/>
                  </a:schemeClr>
                </a:solidFill>
              </a:rPr>
              <a:t>、</a:t>
            </a:r>
            <a:r>
              <a:rPr lang="en-US" altLang="zh-CN" sz="1400" i="1" dirty="0">
                <a:solidFill>
                  <a:schemeClr val="bg2">
                    <a:lumMod val="10000"/>
                  </a:schemeClr>
                </a:solidFill>
              </a:rPr>
              <a:t>Status</a:t>
            </a:r>
          </a:p>
          <a:p>
            <a:r>
              <a:rPr lang="en-US" altLang="zh-CN" sz="1600" b="1" dirty="0">
                <a:solidFill>
                  <a:srgbClr val="AE562C"/>
                </a:solidFill>
              </a:rPr>
              <a:t>SUN Power DISTRIBUTION </a:t>
            </a:r>
          </a:p>
          <a:p>
            <a:r>
              <a:rPr lang="en-US" altLang="zh-CN" sz="1600" dirty="0">
                <a:solidFill>
                  <a:schemeClr val="accent2">
                    <a:lumMod val="50000"/>
                  </a:schemeClr>
                </a:solidFill>
              </a:rPr>
              <a:t>   </a:t>
            </a:r>
            <a:r>
              <a:rPr lang="en-US" altLang="zh-CN" sz="1400" i="1" dirty="0">
                <a:solidFill>
                  <a:schemeClr val="bg2">
                    <a:lumMod val="10000"/>
                  </a:schemeClr>
                </a:solidFill>
              </a:rPr>
              <a:t>PDU Status</a:t>
            </a:r>
          </a:p>
          <a:p>
            <a:r>
              <a:rPr lang="en-US" altLang="zh-CN" sz="1600" b="1" dirty="0">
                <a:solidFill>
                  <a:srgbClr val="AE562C"/>
                </a:solidFill>
              </a:rPr>
              <a:t>INTEGRATED LIGHTS</a:t>
            </a:r>
          </a:p>
          <a:p>
            <a:r>
              <a:rPr lang="zh-CN" altLang="en-US" sz="1600" dirty="0">
                <a:solidFill>
                  <a:schemeClr val="accent2">
                    <a:lumMod val="50000"/>
                  </a:schemeClr>
                </a:solidFill>
              </a:rPr>
              <a:t>  </a:t>
            </a:r>
            <a:r>
              <a:rPr lang="en-US" altLang="zh-CN" sz="1200" i="1" dirty="0">
                <a:solidFill>
                  <a:schemeClr val="bg2">
                    <a:lumMod val="10000"/>
                  </a:schemeClr>
                </a:solidFill>
              </a:rPr>
              <a:t>COMPONENT FAULT STATUS </a:t>
            </a:r>
          </a:p>
          <a:p>
            <a:r>
              <a:rPr lang="en-US" altLang="zh-CN" sz="1200" i="1" dirty="0">
                <a:solidFill>
                  <a:schemeClr val="bg2">
                    <a:lumMod val="10000"/>
                  </a:schemeClr>
                </a:solidFill>
              </a:rPr>
              <a:t>   FAN FAULT STATUS </a:t>
            </a:r>
          </a:p>
          <a:p>
            <a:r>
              <a:rPr lang="en-US" altLang="zh-CN" sz="1200" i="1" dirty="0">
                <a:solidFill>
                  <a:schemeClr val="bg2">
                    <a:lumMod val="10000"/>
                  </a:schemeClr>
                </a:solidFill>
              </a:rPr>
              <a:t>   FAN SENSORS STATE</a:t>
            </a:r>
          </a:p>
          <a:p>
            <a:r>
              <a:rPr lang="en-US" altLang="zh-CN" sz="1200" i="1" dirty="0">
                <a:solidFill>
                  <a:schemeClr val="bg2">
                    <a:lumMod val="10000"/>
                  </a:schemeClr>
                </a:solidFill>
              </a:rPr>
              <a:t>   HARD DISK FAULT STATUS </a:t>
            </a:r>
          </a:p>
          <a:p>
            <a:r>
              <a:rPr lang="en-US" altLang="zh-CN" sz="1200" i="1" dirty="0">
                <a:solidFill>
                  <a:schemeClr val="bg2">
                    <a:lumMod val="10000"/>
                  </a:schemeClr>
                </a:solidFill>
              </a:rPr>
              <a:t>   MEMORY FAULT STATUS</a:t>
            </a:r>
          </a:p>
          <a:p>
            <a:r>
              <a:rPr lang="en-US" altLang="zh-CN" sz="1200" i="1" dirty="0">
                <a:solidFill>
                  <a:schemeClr val="bg2">
                    <a:lumMod val="10000"/>
                  </a:schemeClr>
                </a:solidFill>
              </a:rPr>
              <a:t>   PROCESSOR FAULT STATUS </a:t>
            </a:r>
            <a:endParaRPr lang="zh-CN" altLang="en-US" sz="1200" i="1" dirty="0">
              <a:solidFill>
                <a:schemeClr val="bg2">
                  <a:lumMod val="10000"/>
                </a:schemeClr>
              </a:solidFill>
            </a:endParaRPr>
          </a:p>
        </p:txBody>
      </p:sp>
      <p:sp>
        <p:nvSpPr>
          <p:cNvPr id="104" name="TextBox 103">
            <a:extLst>
              <a:ext uri="{FF2B5EF4-FFF2-40B4-BE49-F238E27FC236}">
                <a16:creationId xmlns:a16="http://schemas.microsoft.com/office/drawing/2014/main" id="{B4C68DE5-945E-491C-82E0-7935593FA228}"/>
              </a:ext>
            </a:extLst>
          </p:cNvPr>
          <p:cNvSpPr txBox="1"/>
          <p:nvPr/>
        </p:nvSpPr>
        <p:spPr>
          <a:xfrm>
            <a:off x="120466" y="4045785"/>
            <a:ext cx="2918359" cy="1815882"/>
          </a:xfrm>
          <a:prstGeom prst="rect">
            <a:avLst/>
          </a:prstGeom>
          <a:noFill/>
        </p:spPr>
        <p:txBody>
          <a:bodyPr wrap="square">
            <a:spAutoFit/>
          </a:bodyPr>
          <a:lstStyle/>
          <a:p>
            <a:r>
              <a:rPr lang="zh-CN" altLang="en-US" sz="1600" b="1" dirty="0">
                <a:solidFill>
                  <a:srgbClr val="AE562C"/>
                </a:solidFill>
              </a:rPr>
              <a:t>性能</a:t>
            </a:r>
            <a:endParaRPr lang="en-US" altLang="zh-CN" sz="1600" b="1" dirty="0">
              <a:solidFill>
                <a:srgbClr val="AE562C"/>
              </a:solidFill>
            </a:endParaRPr>
          </a:p>
          <a:p>
            <a:pPr marL="514350" indent="-514350">
              <a:buFont typeface="+mj-lt"/>
              <a:buAutoNum type="arabicPeriod"/>
            </a:pPr>
            <a:r>
              <a:rPr lang="en-US" altLang="zh-CN" sz="1600" i="1" dirty="0"/>
              <a:t>AWR</a:t>
            </a:r>
            <a:r>
              <a:rPr lang="zh-CN" altLang="en-US" sz="1600" i="1" dirty="0"/>
              <a:t>、</a:t>
            </a:r>
            <a:r>
              <a:rPr lang="en-US" altLang="zh-CN" sz="1600" i="1" dirty="0"/>
              <a:t>ASH</a:t>
            </a:r>
          </a:p>
          <a:p>
            <a:pPr marL="514350" indent="-514350">
              <a:buFont typeface="+mj-lt"/>
              <a:buAutoNum type="arabicPeriod"/>
            </a:pPr>
            <a:r>
              <a:rPr lang="en-US" altLang="zh-CN" sz="1600" i="1" dirty="0"/>
              <a:t>TOP SQL</a:t>
            </a:r>
          </a:p>
          <a:p>
            <a:pPr marL="514350" indent="-514350">
              <a:buFont typeface="+mj-lt"/>
              <a:buAutoNum type="arabicPeriod"/>
            </a:pPr>
            <a:r>
              <a:rPr lang="en-US" altLang="zh-CN" sz="1600" i="1" dirty="0"/>
              <a:t>TOP Activity</a:t>
            </a:r>
          </a:p>
          <a:p>
            <a:pPr marL="514350" indent="-514350">
              <a:buFont typeface="+mj-lt"/>
              <a:buAutoNum type="arabicPeriod"/>
            </a:pPr>
            <a:r>
              <a:rPr lang="en-US" altLang="zh-CN" sz="1600" i="1" dirty="0"/>
              <a:t>TOP Event</a:t>
            </a:r>
          </a:p>
          <a:p>
            <a:pPr marL="514350" indent="-514350">
              <a:buFont typeface="+mj-lt"/>
              <a:buAutoNum type="arabicPeriod"/>
            </a:pPr>
            <a:r>
              <a:rPr lang="en-US" altLang="zh-CN" sz="1600" i="1" dirty="0"/>
              <a:t>TOP Sessions</a:t>
            </a:r>
          </a:p>
          <a:p>
            <a:pPr marL="514350" indent="-514350">
              <a:buFont typeface="+mj-lt"/>
              <a:buAutoNum type="arabicPeriod"/>
            </a:pPr>
            <a:r>
              <a:rPr lang="en-US" altLang="zh-CN" sz="1600" i="1" dirty="0"/>
              <a:t>Performance </a:t>
            </a:r>
            <a:r>
              <a:rPr lang="en-US" sz="1600" dirty="0"/>
              <a:t>zoom in</a:t>
            </a:r>
            <a:endParaRPr lang="zh-CN" altLang="en-US" sz="1600" i="1" dirty="0"/>
          </a:p>
        </p:txBody>
      </p:sp>
      <p:pic>
        <p:nvPicPr>
          <p:cNvPr id="106" name="Picture 105">
            <a:extLst>
              <a:ext uri="{FF2B5EF4-FFF2-40B4-BE49-F238E27FC236}">
                <a16:creationId xmlns:a16="http://schemas.microsoft.com/office/drawing/2014/main" id="{69F175C9-6AB6-473E-AD28-A1B05CF1EA58}"/>
              </a:ext>
            </a:extLst>
          </p:cNvPr>
          <p:cNvPicPr>
            <a:picLocks noChangeAspect="1"/>
          </p:cNvPicPr>
          <p:nvPr/>
        </p:nvPicPr>
        <p:blipFill>
          <a:blip r:embed="rId3"/>
          <a:stretch>
            <a:fillRect/>
          </a:stretch>
        </p:blipFill>
        <p:spPr>
          <a:xfrm>
            <a:off x="4296193" y="2983993"/>
            <a:ext cx="3261491" cy="1362075"/>
          </a:xfrm>
          <a:prstGeom prst="rect">
            <a:avLst/>
          </a:prstGeom>
        </p:spPr>
      </p:pic>
      <p:sp>
        <p:nvSpPr>
          <p:cNvPr id="109" name="頁尾版面配置區 3">
            <a:extLst>
              <a:ext uri="{FF2B5EF4-FFF2-40B4-BE49-F238E27FC236}">
                <a16:creationId xmlns:a16="http://schemas.microsoft.com/office/drawing/2014/main" id="{9E563CDE-9932-4E7E-B6E8-A6CF32033565}"/>
              </a:ext>
            </a:extLst>
          </p:cNvPr>
          <p:cNvSpPr txBox="1">
            <a:spLocks/>
          </p:cNvSpPr>
          <p:nvPr/>
        </p:nvSpPr>
        <p:spPr>
          <a:xfrm>
            <a:off x="1339850" y="6514977"/>
            <a:ext cx="3792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110" name="投影片編號版面配置區 4">
            <a:extLst>
              <a:ext uri="{FF2B5EF4-FFF2-40B4-BE49-F238E27FC236}">
                <a16:creationId xmlns:a16="http://schemas.microsoft.com/office/drawing/2014/main" id="{ED873948-58BC-4793-BD6A-411733A9093B}"/>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19</a:t>
            </a:fld>
            <a:endParaRPr lang="en-US" sz="1000" dirty="0">
              <a:solidFill>
                <a:srgbClr val="4E3629">
                  <a:tint val="75000"/>
                </a:srgbClr>
              </a:solidFill>
            </a:endParaRPr>
          </a:p>
        </p:txBody>
      </p:sp>
    </p:spTree>
    <p:extLst>
      <p:ext uri="{BB962C8B-B14F-4D97-AF65-F5344CB8AC3E}">
        <p14:creationId xmlns:p14="http://schemas.microsoft.com/office/powerpoint/2010/main" val="1271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3"/>
          </p:nvPr>
        </p:nvSpPr>
        <p:spPr>
          <a:xfrm>
            <a:off x="2048965" y="1588076"/>
            <a:ext cx="9193851" cy="2859726"/>
          </a:xfrm>
        </p:spPr>
        <p:txBody>
          <a:bodyPr/>
          <a:lstStyle/>
          <a:p>
            <a:pPr marL="457200" indent="-457200">
              <a:buFont typeface="Wingdings" panose="05000000000000000000" pitchFamily="2" charset="2"/>
              <a:buChar char="Ø"/>
            </a:pPr>
            <a:r>
              <a:rPr lang="en-US" altLang="zh-CN" sz="3200" dirty="0">
                <a:latin typeface="雅黑微软雅黑"/>
                <a:ea typeface="宋体" panose="02010600030101010101" pitchFamily="2" charset="-122"/>
              </a:rPr>
              <a:t>HSBC and Oracle China ACS Team</a:t>
            </a:r>
          </a:p>
          <a:p>
            <a:pPr marL="457200" indent="-457200">
              <a:buFont typeface="Wingdings" panose="05000000000000000000" pitchFamily="2" charset="2"/>
              <a:buChar char="Ø"/>
            </a:pPr>
            <a:endParaRPr lang="en-US" altLang="zh-CN" sz="3200" dirty="0">
              <a:latin typeface="雅黑微软雅黑"/>
              <a:ea typeface="宋体" panose="02010600030101010101" pitchFamily="2" charset="-122"/>
            </a:endParaRPr>
          </a:p>
          <a:p>
            <a:pPr marL="457200" indent="-457200">
              <a:buFont typeface="Wingdings" panose="05000000000000000000" pitchFamily="2" charset="2"/>
              <a:buChar char="Ø"/>
            </a:pPr>
            <a:r>
              <a:rPr lang="en-US" altLang="zh-CN" sz="3200" dirty="0">
                <a:latin typeface="雅黑微软雅黑"/>
                <a:ea typeface="宋体" panose="02010600030101010101" pitchFamily="2" charset="-122"/>
              </a:rPr>
              <a:t>Global SSC </a:t>
            </a:r>
            <a:r>
              <a:rPr lang="zh-CN" altLang="en-US" sz="3200" dirty="0">
                <a:latin typeface="雅黑微软雅黑"/>
                <a:ea typeface="宋体" panose="02010600030101010101" pitchFamily="2" charset="-122"/>
              </a:rPr>
              <a:t>服务交付汇报</a:t>
            </a:r>
            <a:endParaRPr lang="en-US" altLang="zh-CN" sz="3200" dirty="0">
              <a:latin typeface="雅黑微软雅黑"/>
              <a:ea typeface="宋体" panose="02010600030101010101" pitchFamily="2" charset="-122"/>
            </a:endParaRPr>
          </a:p>
          <a:p>
            <a:pPr marL="457200" indent="-457200">
              <a:buFont typeface="Wingdings" panose="05000000000000000000" pitchFamily="2" charset="2"/>
              <a:buChar char="Ø"/>
            </a:pPr>
            <a:endParaRPr lang="en-US" altLang="zh-CN" sz="3200" dirty="0">
              <a:latin typeface="雅黑微软雅黑"/>
              <a:ea typeface="宋体" panose="02010600030101010101" pitchFamily="2" charset="-122"/>
            </a:endParaRPr>
          </a:p>
          <a:p>
            <a:pPr marL="457200" indent="-457200">
              <a:buFont typeface="Wingdings" panose="05000000000000000000" pitchFamily="2" charset="2"/>
              <a:buChar char="Ø"/>
            </a:pPr>
            <a:r>
              <a:rPr lang="en-US" altLang="zh-CN" sz="3200" dirty="0">
                <a:latin typeface="雅黑微软雅黑"/>
                <a:ea typeface="宋体" panose="02010600030101010101" pitchFamily="2" charset="-122"/>
              </a:rPr>
              <a:t>HSBC DBaaS </a:t>
            </a:r>
            <a:r>
              <a:rPr lang="zh-CN" altLang="en-US" sz="3200" dirty="0">
                <a:latin typeface="雅黑微软雅黑"/>
                <a:ea typeface="宋体" panose="02010600030101010101" pitchFamily="2" charset="-122"/>
              </a:rPr>
              <a:t>项目汇报</a:t>
            </a:r>
            <a:endParaRPr lang="en-US" altLang="zh-CN" sz="3200" dirty="0">
              <a:latin typeface="雅黑微软雅黑"/>
              <a:ea typeface="宋体" panose="02010600030101010101" pitchFamily="2" charset="-122"/>
            </a:endParaRPr>
          </a:p>
          <a:p>
            <a:pPr marL="457200" indent="-457200">
              <a:buFont typeface="Wingdings" panose="05000000000000000000" pitchFamily="2" charset="2"/>
              <a:buChar char="Ø"/>
            </a:pPr>
            <a:endParaRPr lang="en-US" altLang="zh-CN" sz="3200" dirty="0">
              <a:latin typeface="雅黑微软雅黑"/>
              <a:ea typeface="宋体" panose="02010600030101010101" pitchFamily="2" charset="-122"/>
            </a:endParaRPr>
          </a:p>
          <a:p>
            <a:pPr marL="457200" indent="-457200">
              <a:buFont typeface="Wingdings" panose="05000000000000000000" pitchFamily="2" charset="2"/>
              <a:buChar char="Ø"/>
            </a:pPr>
            <a:r>
              <a:rPr lang="zh-CN" altLang="en-US" sz="3200" dirty="0">
                <a:latin typeface="雅黑微软雅黑"/>
                <a:ea typeface="宋体" panose="02010600030101010101" pitchFamily="2" charset="-122"/>
              </a:rPr>
              <a:t>后续工作规划</a:t>
            </a:r>
            <a:endParaRPr lang="en-US" altLang="zh-CN" sz="3200" dirty="0">
              <a:latin typeface="雅黑微软雅黑"/>
              <a:ea typeface="宋体" panose="02010600030101010101" pitchFamily="2" charset="-122"/>
            </a:endParaRPr>
          </a:p>
          <a:p>
            <a:pPr marL="457200" indent="-457200">
              <a:buFont typeface="Wingdings" panose="05000000000000000000" pitchFamily="2" charset="2"/>
              <a:buChar char="Ø"/>
            </a:pPr>
            <a:endParaRPr lang="en-US" sz="3200" dirty="0">
              <a:latin typeface="雅黑微软雅黑"/>
              <a:ea typeface="宋体" panose="02010600030101010101" pitchFamily="2" charset="-122"/>
            </a:endParaRPr>
          </a:p>
          <a:p>
            <a:pPr marL="457200" indent="-457200">
              <a:buFont typeface="Wingdings" panose="05000000000000000000" pitchFamily="2" charset="2"/>
              <a:buChar char="Ø"/>
            </a:pPr>
            <a:endParaRPr lang="en-US" dirty="0">
              <a:latin typeface="雅黑微软雅黑"/>
            </a:endParaRPr>
          </a:p>
        </p:txBody>
      </p:sp>
      <p:sp>
        <p:nvSpPr>
          <p:cNvPr id="3" name="Title 2"/>
          <p:cNvSpPr>
            <a:spLocks noGrp="1"/>
          </p:cNvSpPr>
          <p:nvPr>
            <p:ph type="title"/>
          </p:nvPr>
        </p:nvSpPr>
        <p:spPr/>
        <p:txBody>
          <a:bodyPr/>
          <a:lstStyle/>
          <a:p>
            <a:r>
              <a:rPr lang="zh-CN" altLang="en-US" dirty="0"/>
              <a:t>目录</a:t>
            </a:r>
            <a:endParaRPr lang="en-US" dirty="0"/>
          </a:p>
        </p:txBody>
      </p:sp>
      <p:sp>
        <p:nvSpPr>
          <p:cNvPr id="4" name="Footer Placeholder 3"/>
          <p:cNvSpPr>
            <a:spLocks noGrp="1"/>
          </p:cNvSpPr>
          <p:nvPr>
            <p:ph type="ftr" sz="quarter" idx="46"/>
          </p:nvPr>
        </p:nvSpPr>
        <p:spPr/>
        <p:txBody>
          <a:bodyPr/>
          <a:lstStyle/>
          <a:p>
            <a:r>
              <a:rPr lang="en-US" dirty="0"/>
              <a:t>Copyright © 2021, Oracle and/or its affiliates | Confidential: Restricted</a:t>
            </a:r>
          </a:p>
        </p:txBody>
      </p:sp>
      <p:sp>
        <p:nvSpPr>
          <p:cNvPr id="5" name="Slide Number Placeholder 4"/>
          <p:cNvSpPr>
            <a:spLocks noGrp="1"/>
          </p:cNvSpPr>
          <p:nvPr>
            <p:ph type="sldNum" sz="quarter" idx="47"/>
          </p:nvPr>
        </p:nvSpPr>
        <p:spPr/>
        <p:txBody>
          <a:bodyPr/>
          <a:lstStyle/>
          <a:p>
            <a:fld id="{345D60D9-5372-5F40-9443-0F9AE5BDC3C8}" type="slidenum">
              <a:rPr lang="en-US" smtClean="0"/>
              <a:pPr/>
              <a:t>2</a:t>
            </a:fld>
            <a:endParaRPr lang="en-US" dirty="0"/>
          </a:p>
        </p:txBody>
      </p:sp>
    </p:spTree>
    <p:extLst>
      <p:ext uri="{BB962C8B-B14F-4D97-AF65-F5344CB8AC3E}">
        <p14:creationId xmlns:p14="http://schemas.microsoft.com/office/powerpoint/2010/main" val="350076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F12FA560-77B9-0259-E8D6-15DA1FE1A4EF}"/>
              </a:ext>
            </a:extLst>
          </p:cNvPr>
          <p:cNvSpPr>
            <a:spLocks noGrp="1"/>
          </p:cNvSpPr>
          <p:nvPr>
            <p:ph type="title"/>
          </p:nvPr>
        </p:nvSpPr>
        <p:spPr>
          <a:xfrm>
            <a:off x="135496" y="148785"/>
            <a:ext cx="8814918" cy="369332"/>
          </a:xfrm>
        </p:spPr>
        <p:txBody>
          <a:bodyPr/>
          <a:lstStyle/>
          <a:p>
            <a:r>
              <a:rPr kumimoji="1" lang="en-US" altLang="zh-CN" sz="2400" b="1" dirty="0">
                <a:latin typeface="+mn-ea"/>
                <a:ea typeface="+mn-ea"/>
              </a:rPr>
              <a:t>HSBC- DBaaS </a:t>
            </a:r>
            <a:r>
              <a:rPr kumimoji="1" lang="zh-CN" altLang="en-US" sz="2400" b="1" dirty="0">
                <a:latin typeface="+mn-ea"/>
                <a:ea typeface="+mn-ea"/>
              </a:rPr>
              <a:t>知识库</a:t>
            </a:r>
          </a:p>
        </p:txBody>
      </p:sp>
      <p:sp>
        <p:nvSpPr>
          <p:cNvPr id="19" name="Isosceles Triangle 18">
            <a:extLst>
              <a:ext uri="{FF2B5EF4-FFF2-40B4-BE49-F238E27FC236}">
                <a16:creationId xmlns:a16="http://schemas.microsoft.com/office/drawing/2014/main" id="{44AB205D-AE08-4182-8391-EA84532AAD60}"/>
              </a:ext>
            </a:extLst>
          </p:cNvPr>
          <p:cNvSpPr/>
          <p:nvPr/>
        </p:nvSpPr>
        <p:spPr>
          <a:xfrm>
            <a:off x="947972" y="1608454"/>
            <a:ext cx="9820118" cy="4248399"/>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00">
            <a:extLst>
              <a:ext uri="{FF2B5EF4-FFF2-40B4-BE49-F238E27FC236}">
                <a16:creationId xmlns:a16="http://schemas.microsoft.com/office/drawing/2014/main" id="{40487FC4-8054-4A87-B52F-39955714771B}"/>
              </a:ext>
            </a:extLst>
          </p:cNvPr>
          <p:cNvSpPr>
            <a:spLocks noChangeArrowheads="1"/>
          </p:cNvSpPr>
          <p:nvPr/>
        </p:nvSpPr>
        <p:spPr bwMode="auto">
          <a:xfrm>
            <a:off x="1231190" y="1700743"/>
            <a:ext cx="2787868" cy="1681352"/>
          </a:xfrm>
          <a:prstGeom prst="rect">
            <a:avLst/>
          </a:prstGeom>
          <a:noFill/>
          <a:ln w="9525">
            <a:noFill/>
            <a:miter lim="800000"/>
            <a:headEnd/>
            <a:tailEnd/>
          </a:ln>
        </p:spPr>
        <p:txBody>
          <a:bodyPr lIns="0" tIns="0" rIns="0" bIns="0">
            <a:noAutofit/>
          </a:bodyPr>
          <a:lstStyle/>
          <a:p>
            <a:pPr marL="168268" indent="-168268">
              <a:spcBef>
                <a:spcPct val="20000"/>
              </a:spcBef>
              <a:buClr>
                <a:schemeClr val="accent1"/>
              </a:buClr>
              <a:buFont typeface="Wingdings" pitchFamily="2" charset="2"/>
              <a:buChar char="§"/>
            </a:pPr>
            <a:r>
              <a:rPr lang="en-US" altLang="zh-CN" sz="1600" dirty="0">
                <a:latin typeface="微软雅黑" pitchFamily="34" charset="-122"/>
                <a:ea typeface="微软雅黑" pitchFamily="34" charset="-122"/>
              </a:rPr>
              <a:t>DBaaS</a:t>
            </a:r>
            <a:r>
              <a:rPr lang="zh-CN" altLang="en-US" sz="1600" dirty="0">
                <a:latin typeface="微软雅黑" pitchFamily="34" charset="-122"/>
                <a:ea typeface="微软雅黑" pitchFamily="34" charset="-122"/>
              </a:rPr>
              <a:t>设计方案</a:t>
            </a:r>
            <a:endParaRPr lang="en-US" altLang="zh-CN" sz="1600" dirty="0">
              <a:latin typeface="微软雅黑" pitchFamily="34" charset="-122"/>
              <a:ea typeface="微软雅黑" pitchFamily="34" charset="-122"/>
            </a:endParaRPr>
          </a:p>
          <a:p>
            <a:pPr>
              <a:spcBef>
                <a:spcPct val="20000"/>
              </a:spcBef>
              <a:buClr>
                <a:schemeClr val="accent1"/>
              </a:buClr>
            </a:pPr>
            <a:r>
              <a:rPr lang="en-US" altLang="zh-CN" sz="16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用户、角色标准设计</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服务级别设计</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PDB Pool</a:t>
            </a:r>
            <a:r>
              <a:rPr lang="zh-CN" altLang="en-US" sz="1200" dirty="0">
                <a:latin typeface="微软雅黑" pitchFamily="34" charset="-122"/>
                <a:ea typeface="微软雅黑" pitchFamily="34" charset="-122"/>
              </a:rPr>
              <a:t>规划设计</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资源管理设计</a:t>
            </a:r>
            <a:endParaRPr lang="en-US" altLang="zh-CN" sz="1200" dirty="0">
              <a:latin typeface="微软雅黑" pitchFamily="34" charset="-122"/>
              <a:ea typeface="微软雅黑" pitchFamily="34" charset="-122"/>
            </a:endParaRPr>
          </a:p>
          <a:p>
            <a:pPr marL="168268" indent="-168268">
              <a:spcBef>
                <a:spcPct val="20000"/>
              </a:spcBef>
              <a:buClr>
                <a:schemeClr val="accent1"/>
              </a:buClr>
              <a:buFont typeface="Wingdings" pitchFamily="2" charset="2"/>
              <a:buChar char="§"/>
            </a:pPr>
            <a:r>
              <a:rPr lang="en-US" altLang="zh-CN" sz="1600" dirty="0">
                <a:latin typeface="微软雅黑" pitchFamily="34" charset="-122"/>
                <a:ea typeface="微软雅黑" pitchFamily="34" charset="-122"/>
              </a:rPr>
              <a:t>DBaaS</a:t>
            </a:r>
            <a:r>
              <a:rPr lang="zh-CN" altLang="en-US" sz="1600" dirty="0">
                <a:latin typeface="微软雅黑" pitchFamily="34" charset="-122"/>
                <a:ea typeface="微软雅黑" pitchFamily="34" charset="-122"/>
              </a:rPr>
              <a:t>资源管理方案</a:t>
            </a:r>
            <a:endParaRPr lang="en-US" altLang="zh-CN" sz="1600" dirty="0">
              <a:latin typeface="微软雅黑" pitchFamily="34" charset="-122"/>
              <a:ea typeface="微软雅黑" pitchFamily="34" charset="-122"/>
            </a:endParaRPr>
          </a:p>
          <a:p>
            <a:pPr>
              <a:spcBef>
                <a:spcPct val="20000"/>
              </a:spcBef>
              <a:buClr>
                <a:schemeClr val="accent1"/>
              </a:buClr>
            </a:pPr>
            <a:r>
              <a:rPr lang="en-US" altLang="zh-CN" sz="16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资源池设计原则</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CPU</a:t>
            </a:r>
            <a:r>
              <a:rPr lang="zh-CN" altLang="en-US" sz="1200" dirty="0">
                <a:latin typeface="微软雅黑" pitchFamily="34" charset="-122"/>
                <a:ea typeface="微软雅黑" pitchFamily="34" charset="-122"/>
              </a:rPr>
              <a:t>、内存、会话估算</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资源池参数规范</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Resource Manager</a:t>
            </a:r>
            <a:r>
              <a:rPr lang="zh-CN" altLang="en-US" sz="1200" dirty="0">
                <a:latin typeface="微软雅黑" pitchFamily="34" charset="-122"/>
                <a:ea typeface="微软雅黑" pitchFamily="34" charset="-122"/>
              </a:rPr>
              <a:t>设计</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DBaaS RU </a:t>
            </a:r>
            <a:r>
              <a:rPr lang="zh-CN" altLang="en-US" sz="1200" dirty="0">
                <a:latin typeface="微软雅黑" pitchFamily="34" charset="-122"/>
                <a:ea typeface="微软雅黑" pitchFamily="34" charset="-122"/>
              </a:rPr>
              <a:t>补丁升级方案</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DBaaS DG</a:t>
            </a:r>
            <a:r>
              <a:rPr lang="zh-CN" altLang="en-US" sz="1200" dirty="0">
                <a:latin typeface="微软雅黑" pitchFamily="34" charset="-122"/>
                <a:ea typeface="微软雅黑" pitchFamily="34" charset="-122"/>
              </a:rPr>
              <a:t>切换方案</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DBaaS OEM</a:t>
            </a:r>
            <a:r>
              <a:rPr lang="zh-CN" altLang="en-US" sz="1200" dirty="0">
                <a:latin typeface="微软雅黑" pitchFamily="34" charset="-122"/>
                <a:ea typeface="微软雅黑" pitchFamily="34" charset="-122"/>
              </a:rPr>
              <a:t>监控方案</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a:t>
            </a:r>
          </a:p>
          <a:p>
            <a:pPr marL="168268" indent="-168268">
              <a:spcBef>
                <a:spcPct val="20000"/>
              </a:spcBef>
              <a:buClr>
                <a:schemeClr val="accent1"/>
              </a:buClr>
              <a:buFont typeface="Wingdings" pitchFamily="2" charset="2"/>
              <a:buChar char="§"/>
            </a:pPr>
            <a:endParaRPr lang="en-US" sz="1500" dirty="0">
              <a:latin typeface="微软雅黑" pitchFamily="34" charset="-122"/>
              <a:ea typeface="微软雅黑" pitchFamily="34" charset="-122"/>
            </a:endParaRPr>
          </a:p>
        </p:txBody>
      </p:sp>
      <p:cxnSp>
        <p:nvCxnSpPr>
          <p:cNvPr id="21" name="Straight Connector 20">
            <a:extLst>
              <a:ext uri="{FF2B5EF4-FFF2-40B4-BE49-F238E27FC236}">
                <a16:creationId xmlns:a16="http://schemas.microsoft.com/office/drawing/2014/main" id="{14108FE7-EFA5-4B7A-B26E-87332A1DE115}"/>
              </a:ext>
            </a:extLst>
          </p:cNvPr>
          <p:cNvCxnSpPr/>
          <p:nvPr/>
        </p:nvCxnSpPr>
        <p:spPr>
          <a:xfrm>
            <a:off x="4139684" y="1281719"/>
            <a:ext cx="13569" cy="3691929"/>
          </a:xfrm>
          <a:prstGeom prst="line">
            <a:avLst/>
          </a:prstGeom>
          <a:ln>
            <a:solidFill>
              <a:srgbClr val="5B6981"/>
            </a:solidFill>
          </a:ln>
        </p:spPr>
        <p:style>
          <a:lnRef idx="1">
            <a:schemeClr val="accent1"/>
          </a:lnRef>
          <a:fillRef idx="0">
            <a:schemeClr val="accent1"/>
          </a:fillRef>
          <a:effectRef idx="0">
            <a:schemeClr val="accent1"/>
          </a:effectRef>
          <a:fontRef idx="minor">
            <a:schemeClr val="tx1"/>
          </a:fontRef>
        </p:style>
      </p:cxnSp>
      <p:sp>
        <p:nvSpPr>
          <p:cNvPr id="22" name="Rectangle 100">
            <a:extLst>
              <a:ext uri="{FF2B5EF4-FFF2-40B4-BE49-F238E27FC236}">
                <a16:creationId xmlns:a16="http://schemas.microsoft.com/office/drawing/2014/main" id="{5952D1BF-18E8-4E91-BACB-651218E9CFA3}"/>
              </a:ext>
            </a:extLst>
          </p:cNvPr>
          <p:cNvSpPr>
            <a:spLocks noChangeArrowheads="1"/>
          </p:cNvSpPr>
          <p:nvPr/>
        </p:nvSpPr>
        <p:spPr bwMode="auto">
          <a:xfrm>
            <a:off x="4322727" y="1695277"/>
            <a:ext cx="3033486" cy="1788417"/>
          </a:xfrm>
          <a:prstGeom prst="rect">
            <a:avLst/>
          </a:prstGeom>
          <a:noFill/>
          <a:ln w="9525">
            <a:noFill/>
            <a:miter lim="800000"/>
            <a:headEnd/>
            <a:tailEnd/>
          </a:ln>
        </p:spPr>
        <p:txBody>
          <a:bodyPr lIns="0" tIns="0" rIns="0" bIns="0">
            <a:noAutofit/>
          </a:bodyPr>
          <a:lstStyle/>
          <a:p>
            <a:pPr marL="168268" indent="-168268">
              <a:spcBef>
                <a:spcPct val="20000"/>
              </a:spcBef>
              <a:buClr>
                <a:schemeClr val="accent1"/>
              </a:buClr>
              <a:buFont typeface="Wingdings" pitchFamily="2" charset="2"/>
              <a:buChar char="§"/>
            </a:pPr>
            <a:r>
              <a:rPr lang="en-US" altLang="zh-CN" sz="1600" dirty="0">
                <a:latin typeface="微软雅黑" pitchFamily="34" charset="-122"/>
                <a:ea typeface="微软雅黑" pitchFamily="34" charset="-122"/>
              </a:rPr>
              <a:t>OEM </a:t>
            </a:r>
            <a:r>
              <a:rPr lang="zh-CN" altLang="en-US" sz="1600" dirty="0">
                <a:latin typeface="微软雅黑" pitchFamily="34" charset="-122"/>
                <a:ea typeface="微软雅黑" pitchFamily="34" charset="-122"/>
              </a:rPr>
              <a:t>纳管一体机</a:t>
            </a:r>
            <a:endParaRPr lang="en-US" altLang="zh-CN" sz="1600" dirty="0">
              <a:latin typeface="微软雅黑" pitchFamily="34" charset="-122"/>
              <a:ea typeface="微软雅黑" pitchFamily="34" charset="-122"/>
            </a:endParaRPr>
          </a:p>
          <a:p>
            <a:pPr>
              <a:spcBef>
                <a:spcPct val="20000"/>
              </a:spcBef>
              <a:buClr>
                <a:schemeClr val="accent1"/>
              </a:buClr>
            </a:pPr>
            <a:r>
              <a:rPr lang="en-US" altLang="zh-CN" sz="16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OEM </a:t>
            </a:r>
            <a:r>
              <a:rPr lang="zh-CN" altLang="en-US" sz="1200" dirty="0">
                <a:latin typeface="微软雅黑" pitchFamily="34" charset="-122"/>
                <a:ea typeface="微软雅黑" pitchFamily="34" charset="-122"/>
              </a:rPr>
              <a:t>纳管一体机及管理配置</a:t>
            </a:r>
            <a:endParaRPr lang="en-US" altLang="zh-CN" sz="1200" dirty="0">
              <a:latin typeface="微软雅黑" pitchFamily="34" charset="-122"/>
              <a:ea typeface="微软雅黑" pitchFamily="34" charset="-122"/>
            </a:endParaRPr>
          </a:p>
          <a:p>
            <a:pPr marL="168268" indent="-168268">
              <a:spcBef>
                <a:spcPct val="20000"/>
              </a:spcBef>
              <a:buClr>
                <a:schemeClr val="accent1"/>
              </a:buClr>
              <a:buFont typeface="Wingdings" pitchFamily="2" charset="2"/>
              <a:buChar char="§"/>
            </a:pPr>
            <a:r>
              <a:rPr lang="en-US" altLang="zh-CN" sz="1600" dirty="0">
                <a:latin typeface="微软雅黑" pitchFamily="34" charset="-122"/>
                <a:ea typeface="微软雅黑" pitchFamily="34" charset="-122"/>
              </a:rPr>
              <a:t>DBaaS </a:t>
            </a:r>
            <a:r>
              <a:rPr lang="zh-CN" altLang="en-US" sz="1600" dirty="0">
                <a:latin typeface="微软雅黑" pitchFamily="34" charset="-122"/>
                <a:ea typeface="微软雅黑" pitchFamily="34" charset="-122"/>
              </a:rPr>
              <a:t>标准化</a:t>
            </a:r>
            <a:endParaRPr lang="en-US" altLang="zh-CN" sz="1600" dirty="0">
              <a:latin typeface="微软雅黑" pitchFamily="34" charset="-122"/>
              <a:ea typeface="微软雅黑" pitchFamily="34" charset="-122"/>
            </a:endParaRPr>
          </a:p>
          <a:p>
            <a:pPr>
              <a:spcBef>
                <a:spcPct val="20000"/>
              </a:spcBef>
              <a:buClr>
                <a:schemeClr val="accent1"/>
              </a:buClr>
            </a:pPr>
            <a:r>
              <a:rPr lang="en-US" altLang="zh-CN" sz="16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DBaaS HSBC</a:t>
            </a:r>
            <a:r>
              <a:rPr lang="zh-CN" altLang="en-US" sz="1200" dirty="0">
                <a:latin typeface="微软雅黑" pitchFamily="34" charset="-122"/>
                <a:ea typeface="微软雅黑" pitchFamily="34" charset="-122"/>
              </a:rPr>
              <a:t>标准</a:t>
            </a:r>
            <a:r>
              <a:rPr lang="en-US" altLang="zh-CN" sz="1200" dirty="0">
                <a:latin typeface="微软雅黑" pitchFamily="34" charset="-122"/>
                <a:ea typeface="微软雅黑" pitchFamily="34" charset="-122"/>
              </a:rPr>
              <a:t>CDB+PDB</a:t>
            </a:r>
            <a:r>
              <a:rPr lang="zh-CN" altLang="en-US" sz="1200" dirty="0">
                <a:latin typeface="微软雅黑" pitchFamily="34" charset="-122"/>
                <a:ea typeface="微软雅黑" pitchFamily="34" charset="-122"/>
              </a:rPr>
              <a:t>方案</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DBaaS </a:t>
            </a:r>
            <a:r>
              <a:rPr lang="zh-CN" altLang="en-US" sz="1200" dirty="0">
                <a:latin typeface="微软雅黑" pitchFamily="34" charset="-122"/>
                <a:ea typeface="微软雅黑" pitchFamily="34" charset="-122"/>
              </a:rPr>
              <a:t>数据库参数标准</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DBaaS </a:t>
            </a:r>
            <a:r>
              <a:rPr lang="zh-CN" altLang="en-US" sz="1200" dirty="0">
                <a:latin typeface="微软雅黑" pitchFamily="34" charset="-122"/>
                <a:ea typeface="微软雅黑" pitchFamily="34" charset="-122"/>
              </a:rPr>
              <a:t>数据库</a:t>
            </a:r>
            <a:r>
              <a:rPr lang="en-US" altLang="zh-CN" sz="1200" dirty="0">
                <a:latin typeface="微软雅黑" pitchFamily="34" charset="-122"/>
                <a:ea typeface="微软雅黑" pitchFamily="34" charset="-122"/>
              </a:rPr>
              <a:t>RU</a:t>
            </a:r>
            <a:r>
              <a:rPr lang="zh-CN" altLang="en-US" sz="1200" dirty="0">
                <a:latin typeface="微软雅黑" pitchFamily="34" charset="-122"/>
                <a:ea typeface="微软雅黑" pitchFamily="34" charset="-122"/>
              </a:rPr>
              <a:t>补丁方案</a:t>
            </a:r>
            <a:endParaRPr lang="en-US" altLang="zh-CN" sz="1200" dirty="0">
              <a:latin typeface="微软雅黑" pitchFamily="34" charset="-122"/>
              <a:ea typeface="微软雅黑" pitchFamily="34" charset="-122"/>
            </a:endParaRPr>
          </a:p>
          <a:p>
            <a:pPr marL="171450" indent="-171450">
              <a:spcBef>
                <a:spcPct val="20000"/>
              </a:spcBef>
              <a:buClr>
                <a:schemeClr val="accent1"/>
              </a:buClr>
              <a:buFont typeface="Arial" panose="020B0604020202020204" pitchFamily="34" charset="0"/>
              <a:buChar char="•"/>
            </a:pPr>
            <a:r>
              <a:rPr lang="en-US" altLang="zh-CN" sz="1600" dirty="0">
                <a:latin typeface="微软雅黑" pitchFamily="34" charset="-122"/>
                <a:ea typeface="微软雅黑" pitchFamily="34" charset="-122"/>
              </a:rPr>
              <a:t>DBaaS</a:t>
            </a:r>
            <a:r>
              <a:rPr lang="zh-CN" altLang="en-US" sz="1600" dirty="0">
                <a:latin typeface="微软雅黑" pitchFamily="34" charset="-122"/>
                <a:ea typeface="微软雅黑" pitchFamily="34" charset="-122"/>
              </a:rPr>
              <a:t>资源池创建、配置</a:t>
            </a:r>
            <a:endParaRPr lang="en-US" altLang="zh-CN" sz="1600" dirty="0">
              <a:latin typeface="微软雅黑" pitchFamily="34" charset="-122"/>
              <a:ea typeface="微软雅黑" pitchFamily="34" charset="-122"/>
            </a:endParaRPr>
          </a:p>
          <a:p>
            <a:pPr>
              <a:spcBef>
                <a:spcPct val="20000"/>
              </a:spcBef>
              <a:buClr>
                <a:schemeClr val="accent1"/>
              </a:buClr>
            </a:pPr>
            <a:r>
              <a:rPr lang="en-US" altLang="zh-CN" sz="16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OEM </a:t>
            </a:r>
            <a:r>
              <a:rPr lang="zh-CN" altLang="en-US" sz="1200" dirty="0">
                <a:latin typeface="微软雅黑" pitchFamily="34" charset="-122"/>
                <a:ea typeface="微软雅黑" pitchFamily="34" charset="-122"/>
              </a:rPr>
              <a:t>私有云平台安装及配置</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PaaS</a:t>
            </a:r>
            <a:r>
              <a:rPr lang="zh-CN" altLang="en-US" sz="1200" dirty="0">
                <a:latin typeface="微软雅黑" pitchFamily="34" charset="-122"/>
                <a:ea typeface="微软雅黑" pitchFamily="34" charset="-122"/>
              </a:rPr>
              <a:t>池、</a:t>
            </a:r>
            <a:r>
              <a:rPr lang="en-US" altLang="zh-CN" sz="1200" dirty="0">
                <a:latin typeface="微软雅黑" pitchFamily="34" charset="-122"/>
                <a:ea typeface="微软雅黑" pitchFamily="34" charset="-122"/>
              </a:rPr>
              <a:t>PDB Pool</a:t>
            </a:r>
            <a:r>
              <a:rPr lang="zh-CN" altLang="en-US" sz="1200" dirty="0">
                <a:latin typeface="微软雅黑" pitchFamily="34" charset="-122"/>
                <a:ea typeface="微软雅黑" pitchFamily="34" charset="-122"/>
              </a:rPr>
              <a:t>资源池创建、配置</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2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Servoce</a:t>
            </a:r>
            <a:r>
              <a:rPr lang="en-US" altLang="zh-CN" sz="1200" dirty="0">
                <a:latin typeface="微软雅黑" pitchFamily="34" charset="-122"/>
                <a:ea typeface="微软雅黑" pitchFamily="34" charset="-122"/>
              </a:rPr>
              <a:t> Template</a:t>
            </a:r>
            <a:r>
              <a:rPr lang="zh-CN" altLang="en-US" sz="1200" dirty="0">
                <a:latin typeface="微软雅黑" pitchFamily="34" charset="-122"/>
                <a:ea typeface="微软雅黑" pitchFamily="34" charset="-122"/>
              </a:rPr>
              <a:t>创建、配置</a:t>
            </a:r>
            <a:endParaRPr lang="en-US" altLang="zh-CN" sz="1200" dirty="0">
              <a:latin typeface="微软雅黑" pitchFamily="34" charset="-122"/>
              <a:ea typeface="微软雅黑" pitchFamily="34" charset="-122"/>
            </a:endParaRPr>
          </a:p>
          <a:p>
            <a:pPr>
              <a:spcBef>
                <a:spcPct val="20000"/>
              </a:spcBef>
              <a:buClr>
                <a:schemeClr val="accent1"/>
              </a:buClr>
            </a:pPr>
            <a:r>
              <a:rPr lang="en-US" altLang="zh-CN" sz="1600" dirty="0">
                <a:latin typeface="微软雅黑" pitchFamily="34" charset="-122"/>
                <a:ea typeface="微软雅黑" pitchFamily="34" charset="-122"/>
              </a:rPr>
              <a:t>       </a:t>
            </a:r>
            <a:r>
              <a:rPr lang="en-US" altLang="zh-CN" sz="1200" dirty="0" err="1">
                <a:latin typeface="微软雅黑" pitchFamily="34" charset="-122"/>
                <a:ea typeface="微软雅黑" pitchFamily="34" charset="-122"/>
              </a:rPr>
              <a:t>HSBC_DBaaS_Service</a:t>
            </a:r>
            <a:r>
              <a:rPr lang="zh-CN" altLang="en-US" sz="1200" dirty="0">
                <a:latin typeface="微软雅黑" pitchFamily="34" charset="-122"/>
                <a:ea typeface="微软雅黑" pitchFamily="34" charset="-122"/>
              </a:rPr>
              <a:t>连接配置指南</a:t>
            </a:r>
            <a:endParaRPr lang="en-US" altLang="zh-CN" sz="1200" dirty="0">
              <a:latin typeface="微软雅黑" pitchFamily="34" charset="-122"/>
              <a:ea typeface="微软雅黑" pitchFamily="34" charset="-122"/>
            </a:endParaRPr>
          </a:p>
          <a:p>
            <a:pPr marL="168268" indent="-168268">
              <a:spcBef>
                <a:spcPct val="20000"/>
              </a:spcBef>
              <a:buClr>
                <a:schemeClr val="accent1"/>
              </a:buClr>
              <a:buFont typeface="Wingdings" pitchFamily="2" charset="2"/>
              <a:buChar char="§"/>
            </a:pPr>
            <a:endParaRPr lang="en-US" sz="1600" dirty="0">
              <a:latin typeface="微软雅黑" pitchFamily="34" charset="-122"/>
              <a:ea typeface="微软雅黑" pitchFamily="34" charset="-122"/>
            </a:endParaRPr>
          </a:p>
        </p:txBody>
      </p:sp>
      <p:cxnSp>
        <p:nvCxnSpPr>
          <p:cNvPr id="23" name="Straight Connector 22">
            <a:extLst>
              <a:ext uri="{FF2B5EF4-FFF2-40B4-BE49-F238E27FC236}">
                <a16:creationId xmlns:a16="http://schemas.microsoft.com/office/drawing/2014/main" id="{6C165E1D-B8F7-4D8E-A636-125E39642590}"/>
              </a:ext>
            </a:extLst>
          </p:cNvPr>
          <p:cNvCxnSpPr/>
          <p:nvPr/>
        </p:nvCxnSpPr>
        <p:spPr>
          <a:xfrm>
            <a:off x="7396856" y="1320525"/>
            <a:ext cx="20152" cy="3691929"/>
          </a:xfrm>
          <a:prstGeom prst="line">
            <a:avLst/>
          </a:prstGeom>
          <a:ln>
            <a:solidFill>
              <a:srgbClr val="5B6981"/>
            </a:solidFill>
          </a:ln>
        </p:spPr>
        <p:style>
          <a:lnRef idx="1">
            <a:schemeClr val="accent1"/>
          </a:lnRef>
          <a:fillRef idx="0">
            <a:schemeClr val="accent1"/>
          </a:fillRef>
          <a:effectRef idx="0">
            <a:schemeClr val="accent1"/>
          </a:effectRef>
          <a:fontRef idx="minor">
            <a:schemeClr val="tx1"/>
          </a:fontRef>
        </p:style>
      </p:cxnSp>
      <p:sp>
        <p:nvSpPr>
          <p:cNvPr id="24" name="Rectangle 100">
            <a:extLst>
              <a:ext uri="{FF2B5EF4-FFF2-40B4-BE49-F238E27FC236}">
                <a16:creationId xmlns:a16="http://schemas.microsoft.com/office/drawing/2014/main" id="{E0E75920-7203-423F-9550-6B7BDB26D9D0}"/>
              </a:ext>
            </a:extLst>
          </p:cNvPr>
          <p:cNvSpPr>
            <a:spLocks noChangeArrowheads="1"/>
          </p:cNvSpPr>
          <p:nvPr/>
        </p:nvSpPr>
        <p:spPr bwMode="auto">
          <a:xfrm>
            <a:off x="7673759" y="1693717"/>
            <a:ext cx="3015456" cy="1809366"/>
          </a:xfrm>
          <a:prstGeom prst="rect">
            <a:avLst/>
          </a:prstGeom>
          <a:noFill/>
          <a:ln w="9525">
            <a:noFill/>
            <a:miter lim="800000"/>
            <a:headEnd/>
            <a:tailEnd/>
          </a:ln>
        </p:spPr>
        <p:txBody>
          <a:bodyPr lIns="0" tIns="0" rIns="0" bIns="0">
            <a:noAutofit/>
          </a:bodyPr>
          <a:lstStyle/>
          <a:p>
            <a:pPr marL="168268" indent="-168268">
              <a:lnSpc>
                <a:spcPct val="90000"/>
              </a:lnSpc>
              <a:spcBef>
                <a:spcPct val="20000"/>
              </a:spcBef>
              <a:buClr>
                <a:schemeClr val="accent1"/>
              </a:buClr>
              <a:buFont typeface="Wingdings" pitchFamily="2" charset="2"/>
              <a:buChar char="§"/>
            </a:pPr>
            <a:r>
              <a:rPr lang="en-US" altLang="zh-CN" sz="1600" dirty="0">
                <a:latin typeface="微软雅黑" pitchFamily="34" charset="-122"/>
                <a:ea typeface="微软雅黑" pitchFamily="34" charset="-122"/>
              </a:rPr>
              <a:t>OEM </a:t>
            </a:r>
            <a:r>
              <a:rPr lang="zh-CN" altLang="en-US" sz="1600" dirty="0">
                <a:latin typeface="微软雅黑" pitchFamily="34" charset="-122"/>
                <a:ea typeface="微软雅黑" pitchFamily="34" charset="-122"/>
              </a:rPr>
              <a:t>数据库运维</a:t>
            </a:r>
            <a:endParaRPr lang="en-US" altLang="zh-CN" sz="1600" dirty="0">
              <a:latin typeface="微软雅黑" pitchFamily="34" charset="-122"/>
              <a:ea typeface="微软雅黑" pitchFamily="34" charset="-122"/>
            </a:endParaRPr>
          </a:p>
          <a:p>
            <a:pPr>
              <a:lnSpc>
                <a:spcPct val="90000"/>
              </a:lnSpc>
              <a:spcBef>
                <a:spcPct val="20000"/>
              </a:spcBef>
              <a:buClr>
                <a:schemeClr val="accent1"/>
              </a:buClr>
            </a:pPr>
            <a:r>
              <a:rPr lang="en-US" altLang="zh-CN" sz="16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自服务平台创建、管理</a:t>
            </a:r>
            <a:r>
              <a:rPr lang="en-US" altLang="zh-CN" sz="1200" dirty="0">
                <a:latin typeface="微软雅黑" pitchFamily="34" charset="-122"/>
                <a:ea typeface="微软雅黑" pitchFamily="34" charset="-122"/>
              </a:rPr>
              <a:t>PDB</a:t>
            </a:r>
          </a:p>
          <a:p>
            <a:pPr>
              <a:lnSpc>
                <a:spcPct val="90000"/>
              </a:lnSpc>
              <a:spcBef>
                <a:spcPct val="20000"/>
              </a:spcBef>
              <a:buClr>
                <a:schemeClr val="accent1"/>
              </a:buClr>
            </a:pPr>
            <a:r>
              <a:rPr lang="en-US" altLang="zh-CN" sz="16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RAC </a:t>
            </a:r>
            <a:r>
              <a:rPr lang="zh-CN" altLang="en-US" sz="1200" dirty="0">
                <a:latin typeface="微软雅黑" pitchFamily="34" charset="-122"/>
                <a:ea typeface="微软雅黑" pitchFamily="34" charset="-122"/>
              </a:rPr>
              <a:t>及</a:t>
            </a:r>
            <a:r>
              <a:rPr lang="en-US" altLang="zh-CN" sz="1200" dirty="0">
                <a:latin typeface="微软雅黑" pitchFamily="34" charset="-122"/>
                <a:ea typeface="微软雅黑" pitchFamily="34" charset="-122"/>
              </a:rPr>
              <a:t>RAC One Node </a:t>
            </a:r>
            <a:r>
              <a:rPr lang="zh-CN" altLang="en-US" sz="1200" dirty="0">
                <a:latin typeface="微软雅黑" pitchFamily="34" charset="-122"/>
                <a:ea typeface="微软雅黑" pitchFamily="34" charset="-122"/>
              </a:rPr>
              <a:t>搭建</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多种场景的</a:t>
            </a:r>
            <a:r>
              <a:rPr lang="en-US" altLang="zh-CN" sz="1200" dirty="0">
                <a:latin typeface="微软雅黑" pitchFamily="34" charset="-122"/>
                <a:ea typeface="微软雅黑" pitchFamily="34" charset="-122"/>
              </a:rPr>
              <a:t>DG </a:t>
            </a:r>
            <a:r>
              <a:rPr lang="zh-CN" altLang="en-US" sz="1200" dirty="0">
                <a:latin typeface="微软雅黑" pitchFamily="34" charset="-122"/>
                <a:ea typeface="微软雅黑" pitchFamily="34" charset="-122"/>
              </a:rPr>
              <a:t>搭建步骤</a:t>
            </a:r>
            <a:endParaRPr lang="en-US" altLang="zh-CN" sz="1600" dirty="0">
              <a:latin typeface="微软雅黑" pitchFamily="34" charset="-122"/>
              <a:ea typeface="微软雅黑" pitchFamily="34" charset="-122"/>
            </a:endParaRPr>
          </a:p>
          <a:p>
            <a:pPr>
              <a:lnSpc>
                <a:spcPct val="90000"/>
              </a:lnSpc>
              <a:spcBef>
                <a:spcPct val="20000"/>
              </a:spcBef>
              <a:buClr>
                <a:schemeClr val="accent1"/>
              </a:buClr>
            </a:pPr>
            <a:r>
              <a:rPr lang="en-US" altLang="zh-CN" sz="1200" dirty="0">
                <a:latin typeface="微软雅黑" pitchFamily="34" charset="-122"/>
                <a:ea typeface="微软雅黑" pitchFamily="34" charset="-122"/>
              </a:rPr>
              <a:t>       PDB </a:t>
            </a:r>
            <a:r>
              <a:rPr lang="zh-CN" altLang="en-US" sz="1200" dirty="0">
                <a:latin typeface="微软雅黑" pitchFamily="34" charset="-122"/>
                <a:ea typeface="微软雅黑" pitchFamily="34" charset="-122"/>
              </a:rPr>
              <a:t>迁移</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altLang="zh-CN" sz="1200" dirty="0">
                <a:latin typeface="微软雅黑" pitchFamily="34" charset="-122"/>
                <a:ea typeface="微软雅黑" pitchFamily="34" charset="-122"/>
              </a:rPr>
              <a:t>       CDB</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PDB DG </a:t>
            </a:r>
            <a:r>
              <a:rPr lang="zh-CN" altLang="en-US" sz="1200" dirty="0">
                <a:latin typeface="微软雅黑" pitchFamily="34" charset="-122"/>
                <a:ea typeface="微软雅黑" pitchFamily="34" charset="-122"/>
              </a:rPr>
              <a:t>切换</a:t>
            </a:r>
            <a:r>
              <a:rPr lang="en-US" altLang="zh-CN" sz="1200" dirty="0">
                <a:latin typeface="微软雅黑" pitchFamily="34" charset="-122"/>
                <a:ea typeface="微软雅黑" pitchFamily="34" charset="-122"/>
              </a:rPr>
              <a:t> </a:t>
            </a:r>
          </a:p>
          <a:p>
            <a:pPr>
              <a:lnSpc>
                <a:spcPct val="90000"/>
              </a:lnSpc>
              <a:spcBef>
                <a:spcPct val="20000"/>
              </a:spcBef>
              <a:buClr>
                <a:schemeClr val="accent1"/>
              </a:buClr>
            </a:pPr>
            <a:r>
              <a:rPr lang="en-US" altLang="zh-CN" sz="1200" dirty="0">
                <a:latin typeface="微软雅黑" pitchFamily="34" charset="-122"/>
                <a:ea typeface="微软雅黑" pitchFamily="34" charset="-122"/>
              </a:rPr>
              <a:t>       DBaaS </a:t>
            </a:r>
            <a:r>
              <a:rPr lang="zh-CN" altLang="en-US" sz="1200" dirty="0">
                <a:latin typeface="微软雅黑" pitchFamily="34" charset="-122"/>
                <a:ea typeface="微软雅黑" pitchFamily="34" charset="-122"/>
              </a:rPr>
              <a:t>资源使用监控</a:t>
            </a:r>
            <a:endParaRPr lang="en-US" altLang="zh-CN" sz="1600" dirty="0">
              <a:latin typeface="微软雅黑" pitchFamily="34" charset="-122"/>
              <a:ea typeface="微软雅黑" pitchFamily="34" charset="-122"/>
            </a:endParaRPr>
          </a:p>
          <a:p>
            <a:pPr marL="168268" indent="-168268">
              <a:lnSpc>
                <a:spcPct val="90000"/>
              </a:lnSpc>
              <a:spcBef>
                <a:spcPct val="20000"/>
              </a:spcBef>
              <a:buClr>
                <a:schemeClr val="accent1"/>
              </a:buClr>
              <a:buFont typeface="Wingdings" pitchFamily="2" charset="2"/>
              <a:buChar char="§"/>
            </a:pPr>
            <a:r>
              <a:rPr lang="en-US" altLang="zh-CN" sz="1600" dirty="0">
                <a:latin typeface="微软雅黑" pitchFamily="34" charset="-122"/>
                <a:ea typeface="微软雅黑" pitchFamily="34" charset="-122"/>
              </a:rPr>
              <a:t>OEM </a:t>
            </a:r>
            <a:r>
              <a:rPr lang="zh-CN" altLang="en-US" sz="1600" dirty="0">
                <a:latin typeface="微软雅黑" pitchFamily="34" charset="-122"/>
                <a:ea typeface="微软雅黑" pitchFamily="34" charset="-122"/>
              </a:rPr>
              <a:t>监控管理</a:t>
            </a:r>
            <a:endParaRPr lang="en-US" altLang="zh-CN" sz="1600" dirty="0">
              <a:latin typeface="微软雅黑" pitchFamily="34" charset="-122"/>
              <a:ea typeface="微软雅黑" pitchFamily="34" charset="-122"/>
            </a:endParaRPr>
          </a:p>
          <a:p>
            <a:pPr>
              <a:lnSpc>
                <a:spcPct val="90000"/>
              </a:lnSpc>
              <a:spcBef>
                <a:spcPct val="20000"/>
              </a:spcBef>
              <a:buClr>
                <a:schemeClr val="accent1"/>
              </a:buClr>
            </a:pPr>
            <a:r>
              <a:rPr 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OEM </a:t>
            </a:r>
            <a:r>
              <a:rPr lang="zh-CN" altLang="en-US" sz="1200" dirty="0">
                <a:latin typeface="微软雅黑" pitchFamily="34" charset="-122"/>
                <a:ea typeface="微软雅黑" pitchFamily="34" charset="-122"/>
              </a:rPr>
              <a:t>用户权限设置</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altLang="zh-CN" sz="1200" dirty="0">
                <a:latin typeface="微软雅黑" pitchFamily="34" charset="-122"/>
                <a:ea typeface="微软雅黑" pitchFamily="34" charset="-122"/>
              </a:rPr>
              <a:t>       OEM </a:t>
            </a:r>
            <a:r>
              <a:rPr lang="zh-CN" altLang="en-US" sz="1200" dirty="0">
                <a:latin typeface="微软雅黑" pitchFamily="34" charset="-122"/>
                <a:ea typeface="微软雅黑" pitchFamily="34" charset="-122"/>
              </a:rPr>
              <a:t>监控模版（</a:t>
            </a:r>
            <a:r>
              <a:rPr lang="en-US" altLang="zh-CN" sz="1200" dirty="0">
                <a:latin typeface="微软雅黑" pitchFamily="34" charset="-122"/>
                <a:ea typeface="微软雅黑" pitchFamily="34" charset="-122"/>
              </a:rPr>
              <a:t>Cluster</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DB</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ASM</a:t>
            </a:r>
            <a:r>
              <a:rPr lang="zh-CN" altLang="en-US" sz="1200" dirty="0">
                <a:latin typeface="微软雅黑" pitchFamily="34" charset="-122"/>
                <a:ea typeface="微软雅黑" pitchFamily="34" charset="-122"/>
              </a:rPr>
              <a:t>等）</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altLang="zh-CN" sz="1200" dirty="0">
                <a:latin typeface="微软雅黑" pitchFamily="34" charset="-122"/>
                <a:ea typeface="微软雅黑" pitchFamily="34" charset="-122"/>
              </a:rPr>
              <a:t>       OEM </a:t>
            </a:r>
            <a:r>
              <a:rPr lang="zh-CN" altLang="en-US" sz="1200" dirty="0">
                <a:latin typeface="微软雅黑" pitchFamily="34" charset="-122"/>
                <a:ea typeface="微软雅黑" pitchFamily="34" charset="-122"/>
              </a:rPr>
              <a:t>告警配置</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sz="1200" dirty="0">
                <a:latin typeface="微软雅黑" pitchFamily="34" charset="-122"/>
                <a:ea typeface="微软雅黑" pitchFamily="34" charset="-122"/>
              </a:rPr>
              <a:t>       OEM </a:t>
            </a:r>
            <a:r>
              <a:rPr lang="zh-CN" altLang="en-US" sz="1200" dirty="0">
                <a:latin typeface="微软雅黑" pitchFamily="34" charset="-122"/>
                <a:ea typeface="微软雅黑" pitchFamily="34" charset="-122"/>
              </a:rPr>
              <a:t>告警屏蔽、删除</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OEM EXADATA_</a:t>
            </a:r>
            <a:r>
              <a:rPr lang="zh-CN" altLang="en-US" sz="1200" dirty="0">
                <a:latin typeface="微软雅黑" pitchFamily="34" charset="-122"/>
                <a:ea typeface="微软雅黑" pitchFamily="34" charset="-122"/>
              </a:rPr>
              <a:t>增强告警系统度量设置</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sz="1200" dirty="0">
                <a:latin typeface="微软雅黑" pitchFamily="34" charset="-122"/>
                <a:ea typeface="微软雅黑" pitchFamily="34" charset="-122"/>
              </a:rPr>
              <a:t>       </a:t>
            </a:r>
            <a:r>
              <a:rPr lang="en-US" altLang="zh-CN" sz="1200" dirty="0">
                <a:latin typeface="微软雅黑" pitchFamily="34" charset="-122"/>
                <a:ea typeface="微软雅黑" pitchFamily="34" charset="-122"/>
              </a:rPr>
              <a:t>OEM </a:t>
            </a:r>
            <a:r>
              <a:rPr lang="zh-CN" altLang="en-US" sz="1200" dirty="0">
                <a:latin typeface="微软雅黑" pitchFamily="34" charset="-122"/>
                <a:ea typeface="微软雅黑" pitchFamily="34" charset="-122"/>
              </a:rPr>
              <a:t>服务自启动配置</a:t>
            </a:r>
            <a:endParaRPr lang="en-US" altLang="zh-CN" sz="1200" dirty="0">
              <a:latin typeface="微软雅黑" pitchFamily="34" charset="-122"/>
              <a:ea typeface="微软雅黑" pitchFamily="34" charset="-122"/>
            </a:endParaRPr>
          </a:p>
          <a:p>
            <a:pPr>
              <a:lnSpc>
                <a:spcPct val="90000"/>
              </a:lnSpc>
              <a:spcBef>
                <a:spcPct val="20000"/>
              </a:spcBef>
              <a:buClr>
                <a:schemeClr val="accent1"/>
              </a:buClr>
            </a:pPr>
            <a:r>
              <a:rPr lang="en-US" sz="1200" dirty="0">
                <a:latin typeface="微软雅黑" pitchFamily="34" charset="-122"/>
                <a:ea typeface="微软雅黑" pitchFamily="34" charset="-122"/>
              </a:rPr>
              <a:t>       OEM Dash</a:t>
            </a:r>
            <a:r>
              <a:rPr lang="en-US" altLang="zh-CN" sz="1200" dirty="0">
                <a:latin typeface="微软雅黑" pitchFamily="34" charset="-122"/>
                <a:ea typeface="微软雅黑" pitchFamily="34" charset="-122"/>
              </a:rPr>
              <a:t>b</a:t>
            </a:r>
            <a:r>
              <a:rPr lang="en-US" sz="1200" dirty="0">
                <a:latin typeface="微软雅黑" pitchFamily="34" charset="-122"/>
                <a:ea typeface="微软雅黑" pitchFamily="34" charset="-122"/>
              </a:rPr>
              <a:t>oard</a:t>
            </a:r>
            <a:r>
              <a:rPr lang="zh-CN" altLang="en-US" sz="1200" dirty="0">
                <a:latin typeface="微软雅黑" pitchFamily="34" charset="-122"/>
                <a:ea typeface="微软雅黑" pitchFamily="34" charset="-122"/>
              </a:rPr>
              <a:t>定制</a:t>
            </a:r>
            <a:endParaRPr lang="en-US" sz="1200" dirty="0">
              <a:latin typeface="微软雅黑" pitchFamily="34" charset="-122"/>
              <a:ea typeface="微软雅黑" pitchFamily="34" charset="-122"/>
            </a:endParaRPr>
          </a:p>
        </p:txBody>
      </p:sp>
      <p:sp>
        <p:nvSpPr>
          <p:cNvPr id="25" name="TextBox 24">
            <a:extLst>
              <a:ext uri="{FF2B5EF4-FFF2-40B4-BE49-F238E27FC236}">
                <a16:creationId xmlns:a16="http://schemas.microsoft.com/office/drawing/2014/main" id="{E16CA239-E4BB-42A3-B5E8-BF4A8991CD23}"/>
              </a:ext>
            </a:extLst>
          </p:cNvPr>
          <p:cNvSpPr txBox="1"/>
          <p:nvPr/>
        </p:nvSpPr>
        <p:spPr>
          <a:xfrm>
            <a:off x="1830800" y="5331745"/>
            <a:ext cx="111440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pitchFamily="34" charset="-122"/>
                <a:ea typeface="微软雅黑" pitchFamily="34" charset="-122"/>
                <a:cs typeface="Calibri"/>
              </a:rPr>
              <a:t>第一阶段</a:t>
            </a:r>
            <a:endParaRPr lang="en-US" b="1" dirty="0">
              <a:solidFill>
                <a:schemeClr val="tx1">
                  <a:lumMod val="85000"/>
                  <a:lumOff val="15000"/>
                </a:schemeClr>
              </a:solidFill>
              <a:latin typeface="微软雅黑" pitchFamily="34" charset="-122"/>
              <a:ea typeface="微软雅黑" pitchFamily="34" charset="-122"/>
              <a:cs typeface="Calibri"/>
            </a:endParaRPr>
          </a:p>
        </p:txBody>
      </p:sp>
      <p:sp>
        <p:nvSpPr>
          <p:cNvPr id="26" name="Rectangle 25">
            <a:extLst>
              <a:ext uri="{FF2B5EF4-FFF2-40B4-BE49-F238E27FC236}">
                <a16:creationId xmlns:a16="http://schemas.microsoft.com/office/drawing/2014/main" id="{5A240F8D-156F-4BE0-A701-4207E8168CB5}"/>
              </a:ext>
            </a:extLst>
          </p:cNvPr>
          <p:cNvSpPr/>
          <p:nvPr/>
        </p:nvSpPr>
        <p:spPr>
          <a:xfrm>
            <a:off x="1216685" y="1014603"/>
            <a:ext cx="2433912" cy="52611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itchFamily="34" charset="-122"/>
                <a:ea typeface="微软雅黑" pitchFamily="34" charset="-122"/>
                <a:cs typeface="Calibri" pitchFamily="34" charset="0"/>
              </a:rPr>
              <a:t>DBaaS </a:t>
            </a:r>
            <a:r>
              <a:rPr lang="zh-CN" altLang="en-US" b="1" dirty="0">
                <a:latin typeface="微软雅黑" pitchFamily="34" charset="-122"/>
                <a:ea typeface="微软雅黑" pitchFamily="34" charset="-122"/>
                <a:cs typeface="Calibri" pitchFamily="34" charset="0"/>
              </a:rPr>
              <a:t>平台方案</a:t>
            </a:r>
            <a:endParaRPr lang="en-US" altLang="zh-CN" b="1" dirty="0">
              <a:latin typeface="微软雅黑" pitchFamily="34" charset="-122"/>
              <a:ea typeface="微软雅黑" pitchFamily="34" charset="-122"/>
              <a:cs typeface="Calibri" pitchFamily="34" charset="0"/>
            </a:endParaRPr>
          </a:p>
        </p:txBody>
      </p:sp>
      <p:sp>
        <p:nvSpPr>
          <p:cNvPr id="27" name="Rectangle 26">
            <a:extLst>
              <a:ext uri="{FF2B5EF4-FFF2-40B4-BE49-F238E27FC236}">
                <a16:creationId xmlns:a16="http://schemas.microsoft.com/office/drawing/2014/main" id="{A233C6DF-D2FB-4340-92E1-7636688C12A8}"/>
              </a:ext>
            </a:extLst>
          </p:cNvPr>
          <p:cNvSpPr/>
          <p:nvPr/>
        </p:nvSpPr>
        <p:spPr>
          <a:xfrm>
            <a:off x="7587777" y="1001147"/>
            <a:ext cx="2523136" cy="52611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itchFamily="34" charset="-122"/>
                <a:ea typeface="微软雅黑" pitchFamily="34" charset="-122"/>
                <a:cs typeface="Calibri" pitchFamily="34" charset="0"/>
              </a:rPr>
              <a:t>DBaaS</a:t>
            </a:r>
            <a:r>
              <a:rPr lang="zh-CN" altLang="en-US" b="1" dirty="0">
                <a:latin typeface="微软雅黑" pitchFamily="34" charset="-122"/>
                <a:ea typeface="微软雅黑" pitchFamily="34" charset="-122"/>
                <a:cs typeface="Calibri" pitchFamily="34" charset="0"/>
              </a:rPr>
              <a:t>平台管理</a:t>
            </a:r>
            <a:endParaRPr lang="en-US" b="1" dirty="0">
              <a:latin typeface="微软雅黑" pitchFamily="34" charset="-122"/>
              <a:ea typeface="微软雅黑" pitchFamily="34" charset="-122"/>
              <a:cs typeface="Calibri" pitchFamily="34" charset="0"/>
            </a:endParaRPr>
          </a:p>
        </p:txBody>
      </p:sp>
      <p:sp>
        <p:nvSpPr>
          <p:cNvPr id="28" name="Right Arrow 22">
            <a:extLst>
              <a:ext uri="{FF2B5EF4-FFF2-40B4-BE49-F238E27FC236}">
                <a16:creationId xmlns:a16="http://schemas.microsoft.com/office/drawing/2014/main" id="{736933A8-E864-4FA9-A4C7-454CFC729712}"/>
              </a:ext>
            </a:extLst>
          </p:cNvPr>
          <p:cNvSpPr/>
          <p:nvPr/>
        </p:nvSpPr>
        <p:spPr>
          <a:xfrm>
            <a:off x="981767" y="5677620"/>
            <a:ext cx="2812474" cy="207693"/>
          </a:xfrm>
          <a:prstGeom prst="rightArrow">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9" name="Group 23">
            <a:extLst>
              <a:ext uri="{FF2B5EF4-FFF2-40B4-BE49-F238E27FC236}">
                <a16:creationId xmlns:a16="http://schemas.microsoft.com/office/drawing/2014/main" id="{F31F4124-83AC-4B08-B35E-62DCA28FB0F5}"/>
              </a:ext>
            </a:extLst>
          </p:cNvPr>
          <p:cNvGrpSpPr/>
          <p:nvPr/>
        </p:nvGrpSpPr>
        <p:grpSpPr>
          <a:xfrm>
            <a:off x="1132902" y="4984122"/>
            <a:ext cx="9212056" cy="407317"/>
            <a:chOff x="1849673" y="2655977"/>
            <a:chExt cx="7080924" cy="338009"/>
          </a:xfrm>
        </p:grpSpPr>
        <p:sp>
          <p:nvSpPr>
            <p:cNvPr id="30" name="Rectangle 74">
              <a:extLst>
                <a:ext uri="{FF2B5EF4-FFF2-40B4-BE49-F238E27FC236}">
                  <a16:creationId xmlns:a16="http://schemas.microsoft.com/office/drawing/2014/main" id="{73E6B102-BB43-444C-93F6-4D5EFD30B3A7}"/>
                </a:ext>
              </a:extLst>
            </p:cNvPr>
            <p:cNvSpPr>
              <a:spLocks noChangeArrowheads="1"/>
            </p:cNvSpPr>
            <p:nvPr/>
          </p:nvSpPr>
          <p:spPr bwMode="auto">
            <a:xfrm>
              <a:off x="1849673" y="2655977"/>
              <a:ext cx="2008175" cy="242227"/>
            </a:xfrm>
            <a:prstGeom prst="rect">
              <a:avLst/>
            </a:prstGeom>
            <a:noFill/>
            <a:ln w="9525">
              <a:noFill/>
              <a:miter lim="800000"/>
              <a:headEnd/>
              <a:tailEnd/>
            </a:ln>
          </p:spPr>
          <p:txBody>
            <a:bodyPr wrap="none">
              <a:noAutofit/>
            </a:bodyPr>
            <a:lstStyle/>
            <a:p>
              <a:pPr>
                <a:spcBef>
                  <a:spcPts val="600"/>
                </a:spcBef>
                <a:defRPr/>
              </a:pPr>
              <a:r>
                <a:rPr lang="zh-CN" altLang="en-US" sz="1600" b="1" dirty="0">
                  <a:latin typeface="微软雅黑" pitchFamily="34" charset="-122"/>
                  <a:ea typeface="微软雅黑" pitchFamily="34" charset="-122"/>
                </a:rPr>
                <a:t>弹性、分层管理的</a:t>
              </a:r>
              <a:r>
                <a:rPr lang="en-US" altLang="zh-CN" sz="1600" b="1" dirty="0">
                  <a:latin typeface="微软雅黑" pitchFamily="34" charset="-122"/>
                  <a:ea typeface="微软雅黑" pitchFamily="34" charset="-122"/>
                </a:rPr>
                <a:t>DBaaS</a:t>
              </a:r>
              <a:r>
                <a:rPr lang="zh-CN" altLang="en-US" sz="1600" b="1" dirty="0">
                  <a:latin typeface="微软雅黑" pitchFamily="34" charset="-122"/>
                  <a:ea typeface="微软雅黑" pitchFamily="34" charset="-122"/>
                </a:rPr>
                <a:t>服务</a:t>
              </a:r>
              <a:endParaRPr lang="en-US" altLang="zh-CN" sz="1600" b="1" dirty="0">
                <a:latin typeface="微软雅黑" pitchFamily="34" charset="-122"/>
                <a:ea typeface="微软雅黑" pitchFamily="34" charset="-122"/>
              </a:endParaRPr>
            </a:p>
          </p:txBody>
        </p:sp>
        <p:sp>
          <p:nvSpPr>
            <p:cNvPr id="31" name="Rectangle 30">
              <a:extLst>
                <a:ext uri="{FF2B5EF4-FFF2-40B4-BE49-F238E27FC236}">
                  <a16:creationId xmlns:a16="http://schemas.microsoft.com/office/drawing/2014/main" id="{D6EFA595-010E-43B8-815B-1535FAB16289}"/>
                </a:ext>
              </a:extLst>
            </p:cNvPr>
            <p:cNvSpPr>
              <a:spLocks noChangeArrowheads="1"/>
            </p:cNvSpPr>
            <p:nvPr/>
          </p:nvSpPr>
          <p:spPr bwMode="auto">
            <a:xfrm>
              <a:off x="4289569" y="2680618"/>
              <a:ext cx="2369267" cy="287656"/>
            </a:xfrm>
            <a:prstGeom prst="rect">
              <a:avLst/>
            </a:prstGeom>
            <a:noFill/>
            <a:ln w="9525">
              <a:noFill/>
              <a:miter lim="800000"/>
              <a:headEnd/>
              <a:tailEnd/>
            </a:ln>
          </p:spPr>
          <p:txBody>
            <a:bodyPr wrap="square">
              <a:noAutofit/>
            </a:bodyPr>
            <a:lstStyle/>
            <a:p>
              <a:pPr algn="ctr" eaLnBrk="0" hangingPunct="0">
                <a:lnSpc>
                  <a:spcPct val="90000"/>
                </a:lnSpc>
                <a:spcBef>
                  <a:spcPct val="50000"/>
                </a:spcBef>
                <a:buClr>
                  <a:srgbClr val="FD0000"/>
                </a:buClr>
                <a:defRPr/>
              </a:pPr>
              <a:r>
                <a:rPr lang="zh-CN" altLang="en-US" sz="1600" b="1" kern="0" dirty="0">
                  <a:latin typeface="微软雅黑" pitchFamily="34" charset="-122"/>
                  <a:ea typeface="微软雅黑" pitchFamily="34" charset="-122"/>
                </a:rPr>
                <a:t>完备的</a:t>
              </a:r>
              <a:r>
                <a:rPr lang="en-US" altLang="zh-CN" sz="1600" b="1" kern="0" dirty="0">
                  <a:latin typeface="微软雅黑" pitchFamily="34" charset="-122"/>
                  <a:ea typeface="微软雅黑" pitchFamily="34" charset="-122"/>
                </a:rPr>
                <a:t>DBaaS</a:t>
              </a:r>
              <a:r>
                <a:rPr lang="zh-CN" altLang="en-US" sz="1600" b="1" kern="0" dirty="0">
                  <a:latin typeface="微软雅黑" pitchFamily="34" charset="-122"/>
                  <a:ea typeface="微软雅黑" pitchFamily="34" charset="-122"/>
                </a:rPr>
                <a:t>平台</a:t>
              </a:r>
              <a:endParaRPr lang="en-US" altLang="zh-CN" sz="1600" b="1" kern="0" dirty="0">
                <a:latin typeface="微软雅黑" pitchFamily="34" charset="-122"/>
                <a:ea typeface="微软雅黑" pitchFamily="34" charset="-122"/>
              </a:endParaRPr>
            </a:p>
            <a:p>
              <a:pPr lvl="0" algn="ctr" eaLnBrk="0" hangingPunct="0">
                <a:lnSpc>
                  <a:spcPct val="90000"/>
                </a:lnSpc>
                <a:spcBef>
                  <a:spcPct val="50000"/>
                </a:spcBef>
                <a:buClr>
                  <a:srgbClr val="FD0000"/>
                </a:buClr>
                <a:defRPr/>
              </a:pPr>
              <a:endParaRPr lang="en-US" sz="1600" b="1" kern="0" dirty="0">
                <a:latin typeface="微软雅黑" pitchFamily="34" charset="-122"/>
                <a:ea typeface="微软雅黑" pitchFamily="34" charset="-122"/>
              </a:endParaRPr>
            </a:p>
          </p:txBody>
        </p:sp>
        <p:sp>
          <p:nvSpPr>
            <p:cNvPr id="32" name="Rectangle 74">
              <a:extLst>
                <a:ext uri="{FF2B5EF4-FFF2-40B4-BE49-F238E27FC236}">
                  <a16:creationId xmlns:a16="http://schemas.microsoft.com/office/drawing/2014/main" id="{19E2C768-6C34-4D0C-A1CB-47EECEED7B05}"/>
                </a:ext>
              </a:extLst>
            </p:cNvPr>
            <p:cNvSpPr>
              <a:spLocks noChangeArrowheads="1"/>
            </p:cNvSpPr>
            <p:nvPr/>
          </p:nvSpPr>
          <p:spPr bwMode="auto">
            <a:xfrm>
              <a:off x="7166515" y="2671340"/>
              <a:ext cx="1764082" cy="322646"/>
            </a:xfrm>
            <a:prstGeom prst="rect">
              <a:avLst/>
            </a:prstGeom>
            <a:noFill/>
            <a:ln w="9525">
              <a:noFill/>
              <a:miter lim="800000"/>
              <a:headEnd/>
              <a:tailEnd/>
            </a:ln>
          </p:spPr>
          <p:txBody>
            <a:bodyPr wrap="square">
              <a:noAutofit/>
            </a:bodyPr>
            <a:lstStyle/>
            <a:p>
              <a:pPr lvl="0" algn="ctr" eaLnBrk="0" hangingPunct="0">
                <a:lnSpc>
                  <a:spcPct val="90000"/>
                </a:lnSpc>
                <a:spcBef>
                  <a:spcPct val="50000"/>
                </a:spcBef>
                <a:buClr>
                  <a:srgbClr val="FD0000"/>
                </a:buClr>
                <a:defRPr/>
              </a:pPr>
              <a:r>
                <a:rPr lang="zh-CN" altLang="en-US" sz="1600" b="1" kern="0" dirty="0">
                  <a:latin typeface="微软雅黑" pitchFamily="34" charset="-122"/>
                  <a:ea typeface="微软雅黑" pitchFamily="34" charset="-122"/>
                </a:rPr>
                <a:t>全面的</a:t>
              </a:r>
              <a:r>
                <a:rPr lang="en-US" altLang="zh-CN" sz="1600" b="1" kern="0" dirty="0">
                  <a:latin typeface="微软雅黑" pitchFamily="34" charset="-122"/>
                  <a:ea typeface="微软雅黑" pitchFamily="34" charset="-122"/>
                </a:rPr>
                <a:t>DBaaS</a:t>
              </a:r>
              <a:r>
                <a:rPr lang="zh-CN" altLang="en-US" sz="1600" b="1" kern="0" dirty="0">
                  <a:latin typeface="微软雅黑" pitchFamily="34" charset="-122"/>
                  <a:ea typeface="微软雅黑" pitchFamily="34" charset="-122"/>
                </a:rPr>
                <a:t>服务供应</a:t>
              </a:r>
              <a:endParaRPr lang="en-US" sz="1600" b="1" kern="0" dirty="0">
                <a:latin typeface="微软雅黑" pitchFamily="34" charset="-122"/>
                <a:ea typeface="微软雅黑" pitchFamily="34" charset="-122"/>
              </a:endParaRPr>
            </a:p>
          </p:txBody>
        </p:sp>
      </p:grpSp>
      <p:sp>
        <p:nvSpPr>
          <p:cNvPr id="103" name="Right Arrow 22">
            <a:extLst>
              <a:ext uri="{FF2B5EF4-FFF2-40B4-BE49-F238E27FC236}">
                <a16:creationId xmlns:a16="http://schemas.microsoft.com/office/drawing/2014/main" id="{B7247BF7-51F9-45BA-BF41-3B957CE0108D}"/>
              </a:ext>
            </a:extLst>
          </p:cNvPr>
          <p:cNvSpPr/>
          <p:nvPr/>
        </p:nvSpPr>
        <p:spPr>
          <a:xfrm>
            <a:off x="4404034" y="5693712"/>
            <a:ext cx="2971450" cy="191601"/>
          </a:xfrm>
          <a:prstGeom prst="rightArrow">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4" name="Rectangle 103">
            <a:extLst>
              <a:ext uri="{FF2B5EF4-FFF2-40B4-BE49-F238E27FC236}">
                <a16:creationId xmlns:a16="http://schemas.microsoft.com/office/drawing/2014/main" id="{27143A57-D976-4953-BB79-F77E20930F51}"/>
              </a:ext>
            </a:extLst>
          </p:cNvPr>
          <p:cNvSpPr/>
          <p:nvPr/>
        </p:nvSpPr>
        <p:spPr>
          <a:xfrm>
            <a:off x="4467054" y="1013773"/>
            <a:ext cx="2543753" cy="526115"/>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latin typeface="微软雅黑" pitchFamily="34" charset="-122"/>
              <a:ea typeface="微软雅黑" pitchFamily="34" charset="-122"/>
              <a:cs typeface="Calibri" pitchFamily="34" charset="0"/>
            </a:endParaRPr>
          </a:p>
          <a:p>
            <a:pPr algn="ctr"/>
            <a:r>
              <a:rPr lang="en-US" altLang="zh-CN" b="1" dirty="0">
                <a:latin typeface="微软雅黑" pitchFamily="34" charset="-122"/>
                <a:ea typeface="微软雅黑" pitchFamily="34" charset="-122"/>
                <a:cs typeface="Calibri" pitchFamily="34" charset="0"/>
              </a:rPr>
              <a:t>DBaaS</a:t>
            </a:r>
            <a:r>
              <a:rPr lang="zh-CN" altLang="en-US" b="1" dirty="0">
                <a:latin typeface="微软雅黑" pitchFamily="34" charset="-122"/>
                <a:ea typeface="微软雅黑" pitchFamily="34" charset="-122"/>
                <a:cs typeface="Calibri" pitchFamily="34" charset="0"/>
              </a:rPr>
              <a:t>平台建设</a:t>
            </a:r>
            <a:endParaRPr lang="en-US" altLang="zh-CN" b="1" dirty="0">
              <a:latin typeface="微软雅黑" pitchFamily="34" charset="-122"/>
              <a:ea typeface="微软雅黑" pitchFamily="34" charset="-122"/>
              <a:cs typeface="Calibri" pitchFamily="34" charset="0"/>
            </a:endParaRPr>
          </a:p>
          <a:p>
            <a:pPr algn="ctr"/>
            <a:endParaRPr lang="en-US" b="1" dirty="0">
              <a:latin typeface="微软雅黑" pitchFamily="34" charset="-122"/>
              <a:ea typeface="微软雅黑" pitchFamily="34" charset="-122"/>
              <a:cs typeface="Calibri" pitchFamily="34" charset="0"/>
            </a:endParaRPr>
          </a:p>
        </p:txBody>
      </p:sp>
      <p:sp>
        <p:nvSpPr>
          <p:cNvPr id="105" name="TextBox 104">
            <a:extLst>
              <a:ext uri="{FF2B5EF4-FFF2-40B4-BE49-F238E27FC236}">
                <a16:creationId xmlns:a16="http://schemas.microsoft.com/office/drawing/2014/main" id="{3E1DB8CE-E55E-48EA-8A07-C6845E6F6CE5}"/>
              </a:ext>
            </a:extLst>
          </p:cNvPr>
          <p:cNvSpPr txBox="1"/>
          <p:nvPr/>
        </p:nvSpPr>
        <p:spPr>
          <a:xfrm>
            <a:off x="5252021" y="5323963"/>
            <a:ext cx="111440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pitchFamily="34" charset="-122"/>
                <a:ea typeface="微软雅黑" pitchFamily="34" charset="-122"/>
                <a:cs typeface="Calibri"/>
              </a:rPr>
              <a:t>第二阶段</a:t>
            </a:r>
            <a:endParaRPr lang="en-US" b="1" dirty="0">
              <a:solidFill>
                <a:schemeClr val="tx1">
                  <a:lumMod val="85000"/>
                  <a:lumOff val="15000"/>
                </a:schemeClr>
              </a:solidFill>
              <a:latin typeface="微软雅黑" pitchFamily="34" charset="-122"/>
              <a:ea typeface="微软雅黑" pitchFamily="34" charset="-122"/>
              <a:cs typeface="Calibri"/>
            </a:endParaRPr>
          </a:p>
        </p:txBody>
      </p:sp>
      <p:sp>
        <p:nvSpPr>
          <p:cNvPr id="106" name="Right Arrow 22">
            <a:extLst>
              <a:ext uri="{FF2B5EF4-FFF2-40B4-BE49-F238E27FC236}">
                <a16:creationId xmlns:a16="http://schemas.microsoft.com/office/drawing/2014/main" id="{875D9E05-8947-49C1-B98A-B898260C937C}"/>
              </a:ext>
            </a:extLst>
          </p:cNvPr>
          <p:cNvSpPr/>
          <p:nvPr/>
        </p:nvSpPr>
        <p:spPr>
          <a:xfrm>
            <a:off x="7796640" y="5665252"/>
            <a:ext cx="2971450" cy="191601"/>
          </a:xfrm>
          <a:prstGeom prst="rightArrow">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7" name="TextBox 106">
            <a:extLst>
              <a:ext uri="{FF2B5EF4-FFF2-40B4-BE49-F238E27FC236}">
                <a16:creationId xmlns:a16="http://schemas.microsoft.com/office/drawing/2014/main" id="{53114167-B0BE-4B93-AEA7-85AE5C137E54}"/>
              </a:ext>
            </a:extLst>
          </p:cNvPr>
          <p:cNvSpPr txBox="1"/>
          <p:nvPr/>
        </p:nvSpPr>
        <p:spPr>
          <a:xfrm>
            <a:off x="8605095" y="5331745"/>
            <a:ext cx="1114408" cy="369332"/>
          </a:xfrm>
          <a:prstGeom prst="rect">
            <a:avLst/>
          </a:prstGeom>
          <a:noFill/>
        </p:spPr>
        <p:txBody>
          <a:bodyPr wrap="none" rtlCol="0">
            <a:spAutoFit/>
          </a:bodyPr>
          <a:lstStyle/>
          <a:p>
            <a:r>
              <a:rPr lang="zh-CN" altLang="en-US" b="1" dirty="0">
                <a:solidFill>
                  <a:schemeClr val="tx1">
                    <a:lumMod val="85000"/>
                    <a:lumOff val="15000"/>
                  </a:schemeClr>
                </a:solidFill>
                <a:latin typeface="微软雅黑" pitchFamily="34" charset="-122"/>
                <a:ea typeface="微软雅黑" pitchFamily="34" charset="-122"/>
                <a:cs typeface="Calibri"/>
              </a:rPr>
              <a:t>第三阶段</a:t>
            </a:r>
            <a:endParaRPr lang="en-US" b="1" dirty="0">
              <a:solidFill>
                <a:schemeClr val="tx1">
                  <a:lumMod val="85000"/>
                  <a:lumOff val="15000"/>
                </a:schemeClr>
              </a:solidFill>
              <a:latin typeface="微软雅黑" pitchFamily="34" charset="-122"/>
              <a:ea typeface="微软雅黑" pitchFamily="34" charset="-122"/>
              <a:cs typeface="Calibri"/>
            </a:endParaRPr>
          </a:p>
        </p:txBody>
      </p:sp>
      <p:sp>
        <p:nvSpPr>
          <p:cNvPr id="111" name="頁尾版面配置區 3">
            <a:extLst>
              <a:ext uri="{FF2B5EF4-FFF2-40B4-BE49-F238E27FC236}">
                <a16:creationId xmlns:a16="http://schemas.microsoft.com/office/drawing/2014/main" id="{FFFACDCF-196A-491B-897B-239282927341}"/>
              </a:ext>
            </a:extLst>
          </p:cNvPr>
          <p:cNvSpPr txBox="1">
            <a:spLocks/>
          </p:cNvSpPr>
          <p:nvPr/>
        </p:nvSpPr>
        <p:spPr>
          <a:xfrm>
            <a:off x="1339850" y="6514977"/>
            <a:ext cx="379258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112" name="投影片編號版面配置區 4">
            <a:extLst>
              <a:ext uri="{FF2B5EF4-FFF2-40B4-BE49-F238E27FC236}">
                <a16:creationId xmlns:a16="http://schemas.microsoft.com/office/drawing/2014/main" id="{C2813B78-FD72-4370-90F4-2625809D54FB}"/>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20</a:t>
            </a:fld>
            <a:endParaRPr lang="en-US" sz="1000" dirty="0">
              <a:solidFill>
                <a:srgbClr val="4E3629">
                  <a:tint val="75000"/>
                </a:srgbClr>
              </a:solidFill>
            </a:endParaRPr>
          </a:p>
        </p:txBody>
      </p:sp>
    </p:spTree>
    <p:extLst>
      <p:ext uri="{BB962C8B-B14F-4D97-AF65-F5344CB8AC3E}">
        <p14:creationId xmlns:p14="http://schemas.microsoft.com/office/powerpoint/2010/main" val="289802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F12FA560-77B9-0259-E8D6-15DA1FE1A4EF}"/>
              </a:ext>
            </a:extLst>
          </p:cNvPr>
          <p:cNvSpPr>
            <a:spLocks noGrp="1"/>
          </p:cNvSpPr>
          <p:nvPr>
            <p:ph type="title"/>
          </p:nvPr>
        </p:nvSpPr>
        <p:spPr>
          <a:xfrm>
            <a:off x="135496" y="148785"/>
            <a:ext cx="8814918" cy="369332"/>
          </a:xfrm>
        </p:spPr>
        <p:txBody>
          <a:bodyPr/>
          <a:lstStyle/>
          <a:p>
            <a:r>
              <a:rPr kumimoji="1" lang="en-US" altLang="zh-CN" sz="2400" b="1" dirty="0">
                <a:latin typeface="+mn-ea"/>
                <a:ea typeface="+mn-ea"/>
              </a:rPr>
              <a:t>HSBC Exadata - ASR(Auto Service Request)</a:t>
            </a:r>
            <a:r>
              <a:rPr kumimoji="1" lang="zh-CN" altLang="en-US" sz="2400" b="1" dirty="0">
                <a:latin typeface="+mn-ea"/>
                <a:ea typeface="+mn-ea"/>
              </a:rPr>
              <a:t>硬件监控告警</a:t>
            </a:r>
          </a:p>
        </p:txBody>
      </p:sp>
      <p:pic>
        <p:nvPicPr>
          <p:cNvPr id="3" name="Picture 2">
            <a:extLst>
              <a:ext uri="{FF2B5EF4-FFF2-40B4-BE49-F238E27FC236}">
                <a16:creationId xmlns:a16="http://schemas.microsoft.com/office/drawing/2014/main" id="{2F59A2D1-74DD-4373-A00E-ED0000F05FB7}"/>
              </a:ext>
            </a:extLst>
          </p:cNvPr>
          <p:cNvPicPr>
            <a:picLocks noChangeAspect="1"/>
          </p:cNvPicPr>
          <p:nvPr/>
        </p:nvPicPr>
        <p:blipFill>
          <a:blip r:embed="rId2"/>
          <a:stretch>
            <a:fillRect/>
          </a:stretch>
        </p:blipFill>
        <p:spPr>
          <a:xfrm>
            <a:off x="0" y="865186"/>
            <a:ext cx="12192000" cy="6100751"/>
          </a:xfrm>
          <a:prstGeom prst="rect">
            <a:avLst/>
          </a:prstGeom>
        </p:spPr>
      </p:pic>
    </p:spTree>
    <p:extLst>
      <p:ext uri="{BB962C8B-B14F-4D97-AF65-F5344CB8AC3E}">
        <p14:creationId xmlns:p14="http://schemas.microsoft.com/office/powerpoint/2010/main" val="3273545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38443E-AE82-4B30-A857-672935FADC8A}"/>
              </a:ext>
            </a:extLst>
          </p:cNvPr>
          <p:cNvSpPr>
            <a:spLocks noGrp="1"/>
          </p:cNvSpPr>
          <p:nvPr>
            <p:ph type="ftr" sz="quarter" idx="11"/>
          </p:nvPr>
        </p:nvSpPr>
        <p:spPr/>
        <p:txBody>
          <a:bodyPr/>
          <a:lstStyle/>
          <a:p>
            <a:r>
              <a:rPr lang="en-US" dirty="0"/>
              <a:t>Copyright © 2021, Oracle and/or its affiliates | Confidential: Restricted</a:t>
            </a:r>
          </a:p>
        </p:txBody>
      </p:sp>
      <p:sp>
        <p:nvSpPr>
          <p:cNvPr id="3" name="Slide Number Placeholder 2">
            <a:extLst>
              <a:ext uri="{FF2B5EF4-FFF2-40B4-BE49-F238E27FC236}">
                <a16:creationId xmlns:a16="http://schemas.microsoft.com/office/drawing/2014/main" id="{94AA72A8-5948-49BC-8FAE-07DF0BE010AE}"/>
              </a:ext>
            </a:extLst>
          </p:cNvPr>
          <p:cNvSpPr>
            <a:spLocks noGrp="1"/>
          </p:cNvSpPr>
          <p:nvPr>
            <p:ph type="sldNum" sz="quarter" idx="12"/>
          </p:nvPr>
        </p:nvSpPr>
        <p:spPr/>
        <p:txBody>
          <a:bodyPr/>
          <a:lstStyle/>
          <a:p>
            <a:fld id="{345D60D9-5372-5F40-9443-0F9AE5BDC3C8}" type="slidenum">
              <a:rPr lang="en-US" smtClean="0"/>
              <a:pPr/>
              <a:t>22</a:t>
            </a:fld>
            <a:endParaRPr lang="en-US" dirty="0"/>
          </a:p>
        </p:txBody>
      </p:sp>
      <p:sp>
        <p:nvSpPr>
          <p:cNvPr id="4" name="Title 3">
            <a:extLst>
              <a:ext uri="{FF2B5EF4-FFF2-40B4-BE49-F238E27FC236}">
                <a16:creationId xmlns:a16="http://schemas.microsoft.com/office/drawing/2014/main" id="{9492FAAF-5E35-4969-935F-AA2BD72FD5B5}"/>
              </a:ext>
            </a:extLst>
          </p:cNvPr>
          <p:cNvSpPr>
            <a:spLocks noGrp="1"/>
          </p:cNvSpPr>
          <p:nvPr>
            <p:ph type="title"/>
          </p:nvPr>
        </p:nvSpPr>
        <p:spPr>
          <a:xfrm>
            <a:off x="944880" y="2058287"/>
            <a:ext cx="10158984" cy="1280160"/>
          </a:xfrm>
        </p:spPr>
        <p:txBody>
          <a:bodyPr/>
          <a:lstStyle/>
          <a:p>
            <a:r>
              <a:rPr lang="en-US" altLang="zh-CN" sz="4000" dirty="0">
                <a:latin typeface="雅黑微软雅黑"/>
                <a:ea typeface="宋体" panose="02010600030101010101" pitchFamily="2" charset="-122"/>
              </a:rPr>
              <a:t>HSBC </a:t>
            </a:r>
            <a:r>
              <a:rPr lang="zh-CN" altLang="en-US" sz="4000" dirty="0">
                <a:latin typeface="雅黑微软雅黑"/>
                <a:ea typeface="宋体" panose="02010600030101010101" pitchFamily="2" charset="-122"/>
              </a:rPr>
              <a:t>后续工作</a:t>
            </a:r>
            <a:r>
              <a:rPr lang="zh-CN" altLang="en-US" dirty="0">
                <a:latin typeface="雅黑微软雅黑"/>
                <a:ea typeface="宋体" panose="02010600030101010101" pitchFamily="2" charset="-122"/>
              </a:rPr>
              <a:t>规划</a:t>
            </a:r>
            <a:endParaRPr lang="en-US" dirty="0">
              <a:latin typeface="雅黑微软雅黑"/>
            </a:endParaRPr>
          </a:p>
        </p:txBody>
      </p:sp>
      <p:sp>
        <p:nvSpPr>
          <p:cNvPr id="5" name="Text Placeholder 2">
            <a:extLst>
              <a:ext uri="{FF2B5EF4-FFF2-40B4-BE49-F238E27FC236}">
                <a16:creationId xmlns:a16="http://schemas.microsoft.com/office/drawing/2014/main" id="{F104BC36-5521-4B2B-9746-95869EDF4809}"/>
              </a:ext>
            </a:extLst>
          </p:cNvPr>
          <p:cNvSpPr>
            <a:spLocks noGrp="1"/>
          </p:cNvSpPr>
          <p:nvPr>
            <p:ph type="body" sz="quarter" idx="33"/>
          </p:nvPr>
        </p:nvSpPr>
        <p:spPr>
          <a:xfrm>
            <a:off x="944880" y="3519554"/>
            <a:ext cx="10158984" cy="341247"/>
          </a:xfrm>
        </p:spPr>
        <p:txBody>
          <a:bodyPr/>
          <a:lstStyle/>
          <a:p>
            <a:r>
              <a:rPr lang="en-US" dirty="0"/>
              <a:t>2023--2024</a:t>
            </a:r>
          </a:p>
        </p:txBody>
      </p:sp>
    </p:spTree>
    <p:extLst>
      <p:ext uri="{BB962C8B-B14F-4D97-AF65-F5344CB8AC3E}">
        <p14:creationId xmlns:p14="http://schemas.microsoft.com/office/powerpoint/2010/main" val="367392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4F4C4-0490-6F49-99E1-5603BF8E27F7}"/>
              </a:ext>
            </a:extLst>
          </p:cNvPr>
          <p:cNvSpPr>
            <a:spLocks noGrp="1"/>
          </p:cNvSpPr>
          <p:nvPr>
            <p:ph type="title"/>
          </p:nvPr>
        </p:nvSpPr>
        <p:spPr>
          <a:xfrm>
            <a:off x="205739" y="311319"/>
            <a:ext cx="11824073" cy="479563"/>
          </a:xfrm>
        </p:spPr>
        <p:txBody>
          <a:bodyPr>
            <a:normAutofit/>
          </a:bodyPr>
          <a:lstStyle/>
          <a:p>
            <a:r>
              <a:rPr lang="en-US" altLang="zh-CN" sz="2400" dirty="0"/>
              <a:t>CDB DG</a:t>
            </a:r>
            <a:r>
              <a:rPr lang="zh-CN" altLang="en-US" sz="2400" dirty="0"/>
              <a:t> 脚本快速切换</a:t>
            </a:r>
            <a:endParaRPr kumimoji="1" lang="zh-CN" altLang="en-US" sz="2400" dirty="0"/>
          </a:p>
        </p:txBody>
      </p:sp>
      <p:sp>
        <p:nvSpPr>
          <p:cNvPr id="41" name="TextBox 40">
            <a:extLst>
              <a:ext uri="{FF2B5EF4-FFF2-40B4-BE49-F238E27FC236}">
                <a16:creationId xmlns:a16="http://schemas.microsoft.com/office/drawing/2014/main" id="{8FDD8B64-820D-4E34-9CCA-61AEC37019D1}"/>
              </a:ext>
            </a:extLst>
          </p:cNvPr>
          <p:cNvSpPr txBox="1"/>
          <p:nvPr/>
        </p:nvSpPr>
        <p:spPr>
          <a:xfrm>
            <a:off x="680782" y="1314508"/>
            <a:ext cx="9930034" cy="646331"/>
          </a:xfrm>
          <a:prstGeom prst="rect">
            <a:avLst/>
          </a:prstGeom>
          <a:noFill/>
        </p:spPr>
        <p:txBody>
          <a:bodyPr wrap="square">
            <a:spAutoFit/>
          </a:bodyPr>
          <a:lstStyle/>
          <a:p>
            <a:pPr indent="266700" algn="just"/>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汇丰中国要求重要核心数据库系统出现运行异常、严重性能问题等故障时。在规定时间（</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30</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分钟内）恢复可用的要求，所以</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DBaaS</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的数据库</a:t>
            </a:r>
            <a:r>
              <a:rPr lang="zh-CN" altLang="en-US"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容灾</a:t>
            </a:r>
            <a:r>
              <a:rPr lang="en-US" altLang="zh-CN"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DG</a:t>
            </a:r>
            <a:r>
              <a:rPr lang="zh-CN" altLang="en-US"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切换需要融合到目前</a:t>
            </a:r>
            <a:r>
              <a:rPr lang="en-US" altLang="zh-CN"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HSBC</a:t>
            </a:r>
            <a:r>
              <a:rPr lang="zh-CN" altLang="en-US"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的容灾切换体系中。</a:t>
            </a:r>
            <a:endPar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endParaRPr>
          </a:p>
        </p:txBody>
      </p:sp>
      <p:sp>
        <p:nvSpPr>
          <p:cNvPr id="45" name="文本占位符 2">
            <a:extLst>
              <a:ext uri="{FF2B5EF4-FFF2-40B4-BE49-F238E27FC236}">
                <a16:creationId xmlns:a16="http://schemas.microsoft.com/office/drawing/2014/main" id="{3A6DC0D8-7ADD-4490-9AA6-37C9CB259567}"/>
              </a:ext>
            </a:extLst>
          </p:cNvPr>
          <p:cNvSpPr>
            <a:spLocks noGrp="1"/>
          </p:cNvSpPr>
          <p:nvPr>
            <p:ph type="body" idx="1"/>
          </p:nvPr>
        </p:nvSpPr>
        <p:spPr>
          <a:xfrm>
            <a:off x="1043290" y="2199240"/>
            <a:ext cx="9709676" cy="3571998"/>
          </a:xfrm>
        </p:spPr>
        <p:txBody>
          <a:bodyPr>
            <a:normAutofit/>
          </a:bodyPr>
          <a:lstStyle/>
          <a:p>
            <a:r>
              <a:rPr lang="zh-CN" altLang="en-US" sz="1600" dirty="0"/>
              <a:t>实现如下</a:t>
            </a:r>
            <a:r>
              <a:rPr lang="en-US" altLang="zh-CN" sz="1600" dirty="0"/>
              <a:t>3</a:t>
            </a:r>
            <a:r>
              <a:rPr lang="zh-CN" altLang="en-US" sz="1600" dirty="0"/>
              <a:t>个场景的脚本自动切换，使用相同的脚本，通过调用过程中传入不同参数解决不同环境的差异化</a:t>
            </a:r>
            <a:endParaRPr lang="en-US" altLang="zh-CN" sz="1600" dirty="0"/>
          </a:p>
          <a:p>
            <a:r>
              <a:rPr lang="en-US" altLang="zh-CN" sz="1600" dirty="0"/>
              <a:t>           </a:t>
            </a:r>
            <a:r>
              <a:rPr lang="en-US" altLang="zh-CN" sz="1600" b="1" dirty="0">
                <a:solidFill>
                  <a:srgbClr val="FF0000"/>
                </a:solidFill>
                <a:latin typeface="Oracle Sans Light" panose="020B0403020204020204" pitchFamily="34" charset="0"/>
                <a:cs typeface="Oracle Sans Light" panose="020B0403020204020204" pitchFamily="34" charset="0"/>
              </a:rPr>
              <a:t>PLATINUM</a:t>
            </a:r>
            <a:r>
              <a:rPr lang="zh-CN" altLang="en-US" sz="1600" b="1" dirty="0">
                <a:solidFill>
                  <a:srgbClr val="312D2A"/>
                </a:solidFill>
                <a:latin typeface="Oracle Sans Light" panose="020B0403020204020204" pitchFamily="34" charset="0"/>
                <a:cs typeface="Oracle Sans Light" panose="020B0403020204020204" pitchFamily="34" charset="0"/>
              </a:rPr>
              <a:t>：</a:t>
            </a:r>
            <a:r>
              <a:rPr lang="en-US" altLang="zh-CN" sz="1600" b="1" dirty="0">
                <a:solidFill>
                  <a:srgbClr val="312D2A"/>
                </a:solidFill>
                <a:latin typeface="Oracle Sans Light" panose="020B0403020204020204" pitchFamily="34" charset="0"/>
                <a:cs typeface="Oracle Sans Light" panose="020B0403020204020204" pitchFamily="34" charset="0"/>
              </a:rPr>
              <a:t>RAC with 2 DG  </a:t>
            </a:r>
          </a:p>
          <a:p>
            <a:r>
              <a:rPr lang="en-US" altLang="zh-CN"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FF0000"/>
                </a:solidFill>
                <a:latin typeface="Oracle Sans Light" panose="020B0403020204020204" pitchFamily="34" charset="0"/>
                <a:cs typeface="Oracle Sans Light" panose="020B0403020204020204" pitchFamily="34" charset="0"/>
              </a:rPr>
              <a:t>GOLD</a:t>
            </a:r>
            <a:r>
              <a:rPr lang="zh-CN" altLang="en-US" sz="1600" b="1" dirty="0">
                <a:solidFill>
                  <a:srgbClr val="312D2A"/>
                </a:solidFill>
                <a:latin typeface="Oracle Sans Light" panose="020B0403020204020204" pitchFamily="34" charset="0"/>
                <a:cs typeface="Oracle Sans Light" panose="020B0403020204020204" pitchFamily="34" charset="0"/>
              </a:rPr>
              <a:t>：</a:t>
            </a:r>
            <a:r>
              <a:rPr lang="en-US" altLang="zh-CN" sz="1600" b="1" dirty="0">
                <a:solidFill>
                  <a:srgbClr val="312D2A"/>
                </a:solidFill>
                <a:latin typeface="Oracle Sans Light" panose="020B0403020204020204" pitchFamily="34" charset="0"/>
                <a:cs typeface="Oracle Sans Light" panose="020B0403020204020204" pitchFamily="34" charset="0"/>
              </a:rPr>
              <a:t>RAC with 1 DG</a:t>
            </a:r>
          </a:p>
          <a:p>
            <a:pPr marL="182880" lvl="1" indent="0">
              <a:buNone/>
            </a:pPr>
            <a:r>
              <a:rPr lang="en-US" altLang="zh-CN"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FF0000"/>
                </a:solidFill>
                <a:latin typeface="Oracle Sans Light" panose="020B0403020204020204" pitchFamily="34" charset="0"/>
                <a:cs typeface="Oracle Sans Light" panose="020B0403020204020204" pitchFamily="34" charset="0"/>
              </a:rPr>
              <a:t>SILVER</a:t>
            </a:r>
            <a:r>
              <a:rPr lang="zh-CN" altLang="en-US" sz="1600" b="1" dirty="0">
                <a:solidFill>
                  <a:srgbClr val="312D2A"/>
                </a:solidFill>
                <a:latin typeface="Oracle Sans Light" panose="020B0403020204020204" pitchFamily="34" charset="0"/>
                <a:cs typeface="Oracle Sans Light" panose="020B0403020204020204" pitchFamily="34" charset="0"/>
              </a:rPr>
              <a:t>：</a:t>
            </a:r>
            <a:r>
              <a:rPr lang="en-US" altLang="zh-CN" sz="1600" b="1" dirty="0">
                <a:solidFill>
                  <a:srgbClr val="312D2A"/>
                </a:solidFill>
                <a:latin typeface="Oracle Sans Light" panose="020B0403020204020204" pitchFamily="34" charset="0"/>
                <a:cs typeface="Oracle Sans Light" panose="020B0403020204020204" pitchFamily="34" charset="0"/>
              </a:rPr>
              <a:t>RAC</a:t>
            </a:r>
            <a:r>
              <a:rPr lang="zh-CN" altLang="en-US"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312D2A"/>
                </a:solidFill>
                <a:latin typeface="Oracle Sans Light" panose="020B0403020204020204" pitchFamily="34" charset="0"/>
                <a:cs typeface="Oracle Sans Light" panose="020B0403020204020204" pitchFamily="34" charset="0"/>
              </a:rPr>
              <a:t>one</a:t>
            </a:r>
            <a:r>
              <a:rPr lang="zh-CN" altLang="en-US"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312D2A"/>
                </a:solidFill>
                <a:latin typeface="Oracle Sans Light" panose="020B0403020204020204" pitchFamily="34" charset="0"/>
                <a:cs typeface="Oracle Sans Light" panose="020B0403020204020204" pitchFamily="34" charset="0"/>
              </a:rPr>
              <a:t>node</a:t>
            </a:r>
            <a:r>
              <a:rPr lang="zh-CN" altLang="en-US"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312D2A"/>
                </a:solidFill>
                <a:latin typeface="Oracle Sans Light" panose="020B0403020204020204" pitchFamily="34" charset="0"/>
                <a:cs typeface="Oracle Sans Light" panose="020B0403020204020204" pitchFamily="34" charset="0"/>
              </a:rPr>
              <a:t>with</a:t>
            </a:r>
            <a:r>
              <a:rPr lang="zh-CN" altLang="en-US"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312D2A"/>
                </a:solidFill>
                <a:latin typeface="Oracle Sans Light" panose="020B0403020204020204" pitchFamily="34" charset="0"/>
                <a:cs typeface="Oracle Sans Light" panose="020B0403020204020204" pitchFamily="34" charset="0"/>
              </a:rPr>
              <a:t>1</a:t>
            </a:r>
            <a:r>
              <a:rPr lang="zh-CN" altLang="en-US" sz="1600" b="1" dirty="0">
                <a:solidFill>
                  <a:srgbClr val="312D2A"/>
                </a:solidFill>
                <a:latin typeface="Oracle Sans Light" panose="020B0403020204020204" pitchFamily="34" charset="0"/>
                <a:cs typeface="Oracle Sans Light" panose="020B0403020204020204" pitchFamily="34" charset="0"/>
              </a:rPr>
              <a:t> </a:t>
            </a:r>
            <a:r>
              <a:rPr lang="en-US" altLang="zh-CN" sz="1600" b="1" dirty="0">
                <a:solidFill>
                  <a:srgbClr val="312D2A"/>
                </a:solidFill>
                <a:latin typeface="Oracle Sans Light" panose="020B0403020204020204" pitchFamily="34" charset="0"/>
                <a:cs typeface="Oracle Sans Light" panose="020B0403020204020204" pitchFamily="34" charset="0"/>
              </a:rPr>
              <a:t>DG</a:t>
            </a:r>
          </a:p>
          <a:p>
            <a:pPr marL="182880" lvl="1" indent="0">
              <a:buNone/>
            </a:pPr>
            <a:endParaRPr lang="en-US" altLang="zh-CN" sz="1600" b="1" dirty="0">
              <a:solidFill>
                <a:srgbClr val="312D2A"/>
              </a:solidFill>
              <a:latin typeface="Oracle Sans Light" panose="020B0403020204020204" pitchFamily="34" charset="0"/>
              <a:cs typeface="Oracle Sans Light" panose="020B0403020204020204" pitchFamily="34" charset="0"/>
            </a:endParaRPr>
          </a:p>
          <a:p>
            <a:pPr marL="182880" lvl="1" indent="0">
              <a:buNone/>
            </a:pPr>
            <a:r>
              <a:rPr lang="zh-CN" altLang="en-US" sz="1600" dirty="0">
                <a:solidFill>
                  <a:srgbClr val="312D2A"/>
                </a:solidFill>
                <a:latin typeface="Oracle Sans Light" panose="020B0403020204020204" pitchFamily="34" charset="0"/>
                <a:cs typeface="Oracle Sans Light" panose="020B0403020204020204" pitchFamily="34" charset="0"/>
              </a:rPr>
              <a:t>最佳实践：</a:t>
            </a:r>
            <a:endParaRPr lang="en-US" altLang="zh-CN" sz="1600" dirty="0">
              <a:solidFill>
                <a:srgbClr val="312D2A"/>
              </a:solidFill>
              <a:latin typeface="Oracle Sans Light" panose="020B0403020204020204" pitchFamily="34" charset="0"/>
              <a:cs typeface="Oracle Sans Light" panose="020B0403020204020204" pitchFamily="34" charset="0"/>
            </a:endParaRPr>
          </a:p>
          <a:p>
            <a:pPr marL="468630" lvl="1" indent="-285750">
              <a:buFont typeface="Wingdings" panose="05000000000000000000" pitchFamily="2" charset="2"/>
              <a:buChar char="v"/>
            </a:pPr>
            <a:r>
              <a:rPr lang="en-US" altLang="zh-CN" sz="1600" dirty="0">
                <a:solidFill>
                  <a:srgbClr val="312D2A"/>
                </a:solidFill>
                <a:latin typeface="Oracle Sans Light" panose="020B0403020204020204" pitchFamily="34" charset="0"/>
                <a:cs typeface="Oracle Sans Light" panose="020B0403020204020204" pitchFamily="34" charset="0"/>
              </a:rPr>
              <a:t>  </a:t>
            </a:r>
            <a:r>
              <a:rPr lang="zh-CN" altLang="en-US" sz="1600" dirty="0">
                <a:solidFill>
                  <a:srgbClr val="312D2A"/>
                </a:solidFill>
                <a:latin typeface="Oracle Sans Light" panose="020B0403020204020204" pitchFamily="34" charset="0"/>
                <a:cs typeface="Oracle Sans Light" panose="020B0403020204020204" pitchFamily="34" charset="0"/>
              </a:rPr>
              <a:t>前期准备工作非常重要，通过一键切换软件，可以减少手工操作时间</a:t>
            </a:r>
            <a:endParaRPr lang="en-US" altLang="zh-CN" sz="1600" dirty="0">
              <a:solidFill>
                <a:srgbClr val="312D2A"/>
              </a:solidFill>
              <a:latin typeface="Oracle Sans Light" panose="020B0403020204020204" pitchFamily="34" charset="0"/>
              <a:cs typeface="Oracle Sans Light" panose="020B0403020204020204" pitchFamily="34" charset="0"/>
            </a:endParaRPr>
          </a:p>
          <a:p>
            <a:pPr marL="468630" lvl="1" indent="-285750">
              <a:buFont typeface="Wingdings" panose="05000000000000000000" pitchFamily="2" charset="2"/>
              <a:buChar char="v"/>
            </a:pPr>
            <a:r>
              <a:rPr lang="zh-CN" altLang="en-US" sz="1600" dirty="0">
                <a:solidFill>
                  <a:srgbClr val="312D2A"/>
                </a:solidFill>
                <a:latin typeface="Oracle Sans Light" panose="020B0403020204020204" pitchFamily="34" charset="0"/>
                <a:cs typeface="Oracle Sans Light" panose="020B0403020204020204" pitchFamily="34" charset="0"/>
              </a:rPr>
              <a:t>  重要系统，建议带应用一起在测试环境，提前进行测试</a:t>
            </a:r>
            <a:endParaRPr lang="en-US" altLang="zh-CN" sz="1600" dirty="0">
              <a:solidFill>
                <a:srgbClr val="312D2A"/>
              </a:solidFill>
              <a:latin typeface="Oracle Sans Light" panose="020B0403020204020204" pitchFamily="34" charset="0"/>
              <a:cs typeface="Oracle Sans Light" panose="020B0403020204020204" pitchFamily="34" charset="0"/>
            </a:endParaRPr>
          </a:p>
          <a:p>
            <a:pPr marL="468630" lvl="1" indent="-285750">
              <a:buFont typeface="Wingdings" panose="05000000000000000000" pitchFamily="2" charset="2"/>
              <a:buChar char="v"/>
            </a:pPr>
            <a:r>
              <a:rPr lang="zh-CN" altLang="en-US" sz="1600" dirty="0">
                <a:solidFill>
                  <a:srgbClr val="312D2A"/>
                </a:solidFill>
                <a:latin typeface="Oracle Sans Light" panose="020B0403020204020204" pitchFamily="34" charset="0"/>
                <a:cs typeface="Oracle Sans Light" panose="020B0403020204020204" pitchFamily="34" charset="0"/>
              </a:rPr>
              <a:t>  切换前，脚本会自动执行对生产环境的各项配置的检查</a:t>
            </a:r>
            <a:endParaRPr lang="en-US" altLang="zh-CN" sz="1600" dirty="0">
              <a:solidFill>
                <a:srgbClr val="312D2A"/>
              </a:solidFill>
              <a:latin typeface="Oracle Sans Light" panose="020B0403020204020204" pitchFamily="34" charset="0"/>
              <a:cs typeface="Oracle Sans Light" panose="020B0403020204020204" pitchFamily="34" charset="0"/>
            </a:endParaRPr>
          </a:p>
          <a:p>
            <a:pPr marL="468630" lvl="1" indent="-285750">
              <a:buFont typeface="Wingdings" panose="05000000000000000000" pitchFamily="2" charset="2"/>
              <a:buChar char="v"/>
            </a:pPr>
            <a:r>
              <a:rPr lang="en-US" altLang="zh-CN" sz="1600" dirty="0">
                <a:solidFill>
                  <a:srgbClr val="312D2A"/>
                </a:solidFill>
                <a:latin typeface="Oracle Sans Light" panose="020B0403020204020204" pitchFamily="34" charset="0"/>
                <a:cs typeface="Oracle Sans Light" panose="020B0403020204020204" pitchFamily="34" charset="0"/>
              </a:rPr>
              <a:t>  </a:t>
            </a:r>
            <a:r>
              <a:rPr lang="zh-CN" altLang="en-US" sz="1600" dirty="0">
                <a:solidFill>
                  <a:srgbClr val="312D2A"/>
                </a:solidFill>
                <a:latin typeface="Oracle Sans Light" panose="020B0403020204020204" pitchFamily="34" charset="0"/>
                <a:cs typeface="Oracle Sans Light" panose="020B0403020204020204" pitchFamily="34" charset="0"/>
              </a:rPr>
              <a:t>主库和备库都通过相同服务名进行连接  通过</a:t>
            </a:r>
            <a:r>
              <a:rPr lang="en-US" altLang="zh-CN" sz="1600" dirty="0">
                <a:solidFill>
                  <a:srgbClr val="312D2A"/>
                </a:solidFill>
                <a:latin typeface="Oracle Sans Light" panose="020B0403020204020204" pitchFamily="34" charset="0"/>
                <a:cs typeface="Oracle Sans Light" panose="020B0403020204020204" pitchFamily="34" charset="0"/>
              </a:rPr>
              <a:t>Role</a:t>
            </a:r>
            <a:r>
              <a:rPr lang="zh-CN" altLang="en-US" sz="1600" dirty="0">
                <a:solidFill>
                  <a:srgbClr val="312D2A"/>
                </a:solidFill>
                <a:latin typeface="Oracle Sans Light" panose="020B0403020204020204" pitchFamily="34" charset="0"/>
                <a:cs typeface="Oracle Sans Light" panose="020B0403020204020204" pitchFamily="34" charset="0"/>
              </a:rPr>
              <a:t>的方式</a:t>
            </a:r>
            <a:endParaRPr lang="en-US" altLang="zh-CN" sz="1600" dirty="0">
              <a:solidFill>
                <a:srgbClr val="312D2A"/>
              </a:solidFill>
              <a:latin typeface="Oracle Sans Light" panose="020B0403020204020204" pitchFamily="34" charset="0"/>
              <a:cs typeface="Oracle Sans Light" panose="020B0403020204020204" pitchFamily="34" charset="0"/>
            </a:endParaRPr>
          </a:p>
          <a:p>
            <a:pPr marL="468630" lvl="1" indent="-285750">
              <a:buFont typeface="Wingdings" panose="05000000000000000000" pitchFamily="2" charset="2"/>
              <a:buChar char="v"/>
            </a:pPr>
            <a:r>
              <a:rPr lang="zh-CN" altLang="en-US" sz="1600" dirty="0">
                <a:solidFill>
                  <a:srgbClr val="312D2A"/>
                </a:solidFill>
                <a:latin typeface="Oracle Sans Light" panose="020B0403020204020204" pitchFamily="34" charset="0"/>
                <a:cs typeface="Oracle Sans Light" panose="020B0403020204020204" pitchFamily="34" charset="0"/>
              </a:rPr>
              <a:t>  如果需要极限快速切换，可以考虑切换前主库和备库都只保留一个实例</a:t>
            </a:r>
            <a:endParaRPr lang="en-US" altLang="zh-CN" sz="1600" dirty="0">
              <a:solidFill>
                <a:srgbClr val="312D2A"/>
              </a:solidFill>
              <a:latin typeface="Oracle Sans Light" panose="020B0403020204020204" pitchFamily="34" charset="0"/>
              <a:cs typeface="Oracle Sans Light" panose="020B0403020204020204" pitchFamily="34" charset="0"/>
            </a:endParaRPr>
          </a:p>
          <a:p>
            <a:pPr marL="468630" lvl="1" indent="-285750">
              <a:buFont typeface="Wingdings" panose="05000000000000000000" pitchFamily="2" charset="2"/>
              <a:buChar char="v"/>
            </a:pPr>
            <a:endParaRPr lang="en-US" altLang="zh-CN" sz="1600" b="1" dirty="0">
              <a:solidFill>
                <a:srgbClr val="312D2A"/>
              </a:solidFill>
              <a:latin typeface="Oracle Sans Light" panose="020B0403020204020204" pitchFamily="34" charset="0"/>
              <a:cs typeface="Oracle Sans Light" panose="020B0403020204020204" pitchFamily="34" charset="0"/>
            </a:endParaRPr>
          </a:p>
          <a:p>
            <a:endParaRPr lang="en-US" altLang="zh-CN" dirty="0"/>
          </a:p>
        </p:txBody>
      </p:sp>
      <p:sp>
        <p:nvSpPr>
          <p:cNvPr id="60" name="頁尾版面配置區 3">
            <a:extLst>
              <a:ext uri="{FF2B5EF4-FFF2-40B4-BE49-F238E27FC236}">
                <a16:creationId xmlns:a16="http://schemas.microsoft.com/office/drawing/2014/main" id="{DFC24C4D-7830-4D9D-B834-0370A817F354}"/>
              </a:ext>
            </a:extLst>
          </p:cNvPr>
          <p:cNvSpPr txBox="1">
            <a:spLocks/>
          </p:cNvSpPr>
          <p:nvPr/>
        </p:nvSpPr>
        <p:spPr>
          <a:xfrm>
            <a:off x="1339850" y="6514977"/>
            <a:ext cx="379258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61" name="投影片編號版面配置區 4">
            <a:extLst>
              <a:ext uri="{FF2B5EF4-FFF2-40B4-BE49-F238E27FC236}">
                <a16:creationId xmlns:a16="http://schemas.microsoft.com/office/drawing/2014/main" id="{A56D4916-1656-4F79-9AB4-9024D84EAD99}"/>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23</a:t>
            </a:fld>
            <a:endParaRPr lang="en-US" sz="1000" dirty="0">
              <a:solidFill>
                <a:srgbClr val="4E3629">
                  <a:tint val="75000"/>
                </a:srgbClr>
              </a:solidFill>
            </a:endParaRPr>
          </a:p>
        </p:txBody>
      </p:sp>
    </p:spTree>
    <p:extLst>
      <p:ext uri="{BB962C8B-B14F-4D97-AF65-F5344CB8AC3E}">
        <p14:creationId xmlns:p14="http://schemas.microsoft.com/office/powerpoint/2010/main" val="299830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4F4C4-0490-6F49-99E1-5603BF8E27F7}"/>
              </a:ext>
            </a:extLst>
          </p:cNvPr>
          <p:cNvSpPr>
            <a:spLocks noGrp="1"/>
          </p:cNvSpPr>
          <p:nvPr>
            <p:ph type="title"/>
          </p:nvPr>
        </p:nvSpPr>
        <p:spPr>
          <a:xfrm>
            <a:off x="205739" y="311319"/>
            <a:ext cx="11824073" cy="479563"/>
          </a:xfrm>
        </p:spPr>
        <p:txBody>
          <a:bodyPr>
            <a:normAutofit/>
          </a:bodyPr>
          <a:lstStyle/>
          <a:p>
            <a:r>
              <a:rPr lang="zh-CN" altLang="en-US" sz="2400" dirty="0"/>
              <a:t>基于镜像包克隆方式的</a:t>
            </a:r>
            <a:r>
              <a:rPr lang="en-US" altLang="zh-CN" sz="2400" dirty="0"/>
              <a:t>RU</a:t>
            </a:r>
            <a:r>
              <a:rPr lang="zh-CN" altLang="en-US" sz="2400" dirty="0"/>
              <a:t>补丁升级</a:t>
            </a:r>
            <a:endParaRPr kumimoji="1" lang="zh-CN" altLang="en-US" sz="2400" dirty="0"/>
          </a:p>
        </p:txBody>
      </p:sp>
      <p:sp>
        <p:nvSpPr>
          <p:cNvPr id="3" name="文本占位符 2">
            <a:extLst>
              <a:ext uri="{FF2B5EF4-FFF2-40B4-BE49-F238E27FC236}">
                <a16:creationId xmlns:a16="http://schemas.microsoft.com/office/drawing/2014/main" id="{A6DC63A6-307E-2147-B4B9-357249F05226}"/>
              </a:ext>
            </a:extLst>
          </p:cNvPr>
          <p:cNvSpPr>
            <a:spLocks noGrp="1"/>
          </p:cNvSpPr>
          <p:nvPr>
            <p:ph type="body" idx="1"/>
          </p:nvPr>
        </p:nvSpPr>
        <p:spPr>
          <a:xfrm>
            <a:off x="6061626" y="1647695"/>
            <a:ext cx="5664489" cy="3571998"/>
          </a:xfrm>
        </p:spPr>
        <p:txBody>
          <a:bodyPr>
            <a:normAutofit lnSpcReduction="10000"/>
          </a:bodyPr>
          <a:lstStyle/>
          <a:p>
            <a:r>
              <a:rPr lang="zh-CN" altLang="en-US" dirty="0"/>
              <a:t>在大规模数据库补丁升级和版本管理场景建议使用</a:t>
            </a:r>
            <a:r>
              <a:rPr lang="zh-CN" altLang="en-US" dirty="0">
                <a:solidFill>
                  <a:srgbClr val="FF0000"/>
                </a:solidFill>
              </a:rPr>
              <a:t>镜像包克隆异地升级方式</a:t>
            </a:r>
            <a:endParaRPr lang="en-US" altLang="zh-CN" dirty="0">
              <a:solidFill>
                <a:srgbClr val="FF0000"/>
              </a:solidFill>
            </a:endParaRPr>
          </a:p>
          <a:p>
            <a:pPr marL="285750" indent="-285750">
              <a:buFont typeface="Arial" panose="020B0604020202020204" pitchFamily="34" charset="0"/>
              <a:buChar char="•"/>
            </a:pPr>
            <a:r>
              <a:rPr lang="zh-CN" altLang="en-US" dirty="0"/>
              <a:t>利用</a:t>
            </a:r>
            <a:r>
              <a:rPr lang="en-US" altLang="zh-CN" dirty="0"/>
              <a:t>NHC</a:t>
            </a:r>
            <a:r>
              <a:rPr lang="zh-CN" altLang="en-US" dirty="0"/>
              <a:t>的</a:t>
            </a:r>
            <a:r>
              <a:rPr lang="en-US" altLang="zh-CN" dirty="0"/>
              <a:t>UAT</a:t>
            </a:r>
            <a:r>
              <a:rPr lang="zh-CN" altLang="en-US" dirty="0"/>
              <a:t>测试环境，提前安装新版本</a:t>
            </a:r>
            <a:r>
              <a:rPr lang="en-US" altLang="zh-CN" dirty="0"/>
              <a:t>RU</a:t>
            </a:r>
            <a:r>
              <a:rPr lang="zh-CN" altLang="en-US" dirty="0"/>
              <a:t>的</a:t>
            </a:r>
            <a:r>
              <a:rPr lang="en-US" altLang="zh-CN" dirty="0"/>
              <a:t>GI</a:t>
            </a:r>
            <a:r>
              <a:rPr lang="zh-CN" altLang="en-US" dirty="0"/>
              <a:t>和</a:t>
            </a:r>
            <a:r>
              <a:rPr lang="en-US" altLang="zh-CN" dirty="0"/>
              <a:t>DB</a:t>
            </a:r>
            <a:r>
              <a:rPr lang="zh-CN" altLang="en-US" dirty="0"/>
              <a:t>软件，并应用相应的</a:t>
            </a:r>
            <a:r>
              <a:rPr lang="en-US" altLang="zh-CN" dirty="0" err="1"/>
              <a:t>Oneoff</a:t>
            </a:r>
            <a:r>
              <a:rPr lang="zh-CN" altLang="en-US" dirty="0"/>
              <a:t>补丁，进行试运行。</a:t>
            </a:r>
            <a:endParaRPr lang="en-US" altLang="zh-CN" dirty="0"/>
          </a:p>
          <a:p>
            <a:pPr marL="285750" indent="-285750">
              <a:buFont typeface="Arial" panose="020B0604020202020204" pitchFamily="34" charset="0"/>
              <a:buChar char="•"/>
            </a:pPr>
            <a:r>
              <a:rPr lang="zh-CN" altLang="en-US" dirty="0"/>
              <a:t>测试结束后，制作</a:t>
            </a:r>
            <a:r>
              <a:rPr lang="en-US" altLang="zh-CN" dirty="0"/>
              <a:t>GI</a:t>
            </a:r>
            <a:r>
              <a:rPr lang="zh-CN" altLang="en-US" dirty="0"/>
              <a:t>和</a:t>
            </a:r>
            <a:r>
              <a:rPr lang="en-US" altLang="zh-CN" dirty="0"/>
              <a:t>DB</a:t>
            </a:r>
            <a:r>
              <a:rPr lang="zh-CN" altLang="en-US" dirty="0"/>
              <a:t>软件镜像包</a:t>
            </a:r>
            <a:endParaRPr lang="en-US" altLang="zh-CN" dirty="0"/>
          </a:p>
          <a:p>
            <a:pPr marL="285750" indent="-285750">
              <a:buFont typeface="Arial" panose="020B0604020202020204" pitchFamily="34" charset="0"/>
              <a:buChar char="•"/>
            </a:pPr>
            <a:r>
              <a:rPr lang="zh-CN" altLang="en-US" dirty="0"/>
              <a:t>利用镜像包解压到生产环境，对数据库进行</a:t>
            </a:r>
            <a:r>
              <a:rPr lang="zh-CN" altLang="en-US" dirty="0">
                <a:solidFill>
                  <a:srgbClr val="FF0000"/>
                </a:solidFill>
              </a:rPr>
              <a:t>异地升级</a:t>
            </a:r>
            <a:endParaRPr lang="en-US" altLang="zh-CN" dirty="0"/>
          </a:p>
          <a:p>
            <a:endParaRPr lang="en-US" altLang="zh-CN" dirty="0"/>
          </a:p>
          <a:p>
            <a:r>
              <a:rPr lang="zh-CN" altLang="en-US" dirty="0"/>
              <a:t>优点：</a:t>
            </a:r>
            <a:endParaRPr lang="en-US" altLang="zh-CN" dirty="0"/>
          </a:p>
          <a:p>
            <a:pPr marL="285750" indent="-285750">
              <a:buFont typeface="Arial" panose="020B0604020202020204" pitchFamily="34" charset="0"/>
              <a:buChar char="•"/>
            </a:pPr>
            <a:r>
              <a:rPr lang="zh-CN" altLang="en-US" dirty="0"/>
              <a:t>变更时间较短（提前准备新版本）</a:t>
            </a:r>
            <a:endParaRPr lang="en-US" altLang="zh-CN" dirty="0"/>
          </a:p>
          <a:p>
            <a:pPr marL="285750" indent="-285750">
              <a:buFont typeface="Arial" panose="020B0604020202020204" pitchFamily="34" charset="0"/>
              <a:buChar char="•"/>
            </a:pPr>
            <a:r>
              <a:rPr lang="zh-CN" altLang="en-US" dirty="0"/>
              <a:t>便于大批量数据库版本统一管理</a:t>
            </a:r>
            <a:endParaRPr lang="en-US" altLang="zh-CN" dirty="0"/>
          </a:p>
          <a:p>
            <a:pPr marL="285750" indent="-285750">
              <a:buFont typeface="Arial" panose="020B0604020202020204" pitchFamily="34" charset="0"/>
              <a:buChar char="•"/>
            </a:pPr>
            <a:r>
              <a:rPr lang="zh-CN" altLang="en-US" dirty="0"/>
              <a:t>版本回退操作简单</a:t>
            </a:r>
            <a:endParaRPr lang="en-US" altLang="zh-CN" dirty="0"/>
          </a:p>
          <a:p>
            <a:endParaRPr kumimoji="1" lang="zh-CN" altLang="en-US" dirty="0"/>
          </a:p>
        </p:txBody>
      </p:sp>
      <p:sp>
        <p:nvSpPr>
          <p:cNvPr id="23" name="矩形 22">
            <a:extLst>
              <a:ext uri="{FF2B5EF4-FFF2-40B4-BE49-F238E27FC236}">
                <a16:creationId xmlns:a16="http://schemas.microsoft.com/office/drawing/2014/main" id="{297631EA-A817-394E-8AB6-927FCEB1723D}"/>
              </a:ext>
            </a:extLst>
          </p:cNvPr>
          <p:cNvSpPr/>
          <p:nvPr/>
        </p:nvSpPr>
        <p:spPr>
          <a:xfrm>
            <a:off x="1210407" y="1533264"/>
            <a:ext cx="3988980" cy="1651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テキスト ボックス 44">
            <a:extLst>
              <a:ext uri="{FF2B5EF4-FFF2-40B4-BE49-F238E27FC236}">
                <a16:creationId xmlns:a16="http://schemas.microsoft.com/office/drawing/2014/main" id="{876F0377-FF21-3C48-BA4B-411CF9267FD8}"/>
              </a:ext>
            </a:extLst>
          </p:cNvPr>
          <p:cNvSpPr txBox="1"/>
          <p:nvPr/>
        </p:nvSpPr>
        <p:spPr>
          <a:xfrm>
            <a:off x="1346676" y="2339706"/>
            <a:ext cx="1419273" cy="276277"/>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nchor="ctr">
            <a:noAutofit/>
          </a:bodyPr>
          <a:lstStyle/>
          <a:p>
            <a:pPr algn="ctr">
              <a:lnSpc>
                <a:spcPct val="90000"/>
              </a:lnSpc>
            </a:pPr>
            <a:r>
              <a:rPr kumimoji="1" lang="en-US" altLang="ja-JP" sz="1200" dirty="0"/>
              <a:t>DB  Home B</a:t>
            </a:r>
          </a:p>
        </p:txBody>
      </p:sp>
      <p:sp>
        <p:nvSpPr>
          <p:cNvPr id="18" name="テキスト ボックス 44">
            <a:extLst>
              <a:ext uri="{FF2B5EF4-FFF2-40B4-BE49-F238E27FC236}">
                <a16:creationId xmlns:a16="http://schemas.microsoft.com/office/drawing/2014/main" id="{BDCB88A6-BE82-0348-A27C-B2715E8CC4F9}"/>
              </a:ext>
            </a:extLst>
          </p:cNvPr>
          <p:cNvSpPr txBox="1"/>
          <p:nvPr/>
        </p:nvSpPr>
        <p:spPr>
          <a:xfrm>
            <a:off x="1346675" y="2710571"/>
            <a:ext cx="1419273" cy="276277"/>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nchor="ctr">
            <a:noAutofit/>
          </a:bodyPr>
          <a:lstStyle/>
          <a:p>
            <a:pPr algn="ctr">
              <a:lnSpc>
                <a:spcPct val="90000"/>
              </a:lnSpc>
            </a:pPr>
            <a:r>
              <a:rPr kumimoji="1" lang="en-US" altLang="ja-JP" sz="1200" dirty="0"/>
              <a:t>GI Home B</a:t>
            </a:r>
          </a:p>
        </p:txBody>
      </p:sp>
      <p:pic>
        <p:nvPicPr>
          <p:cNvPr id="36" name="Graphic 50">
            <a:extLst>
              <a:ext uri="{FF2B5EF4-FFF2-40B4-BE49-F238E27FC236}">
                <a16:creationId xmlns:a16="http://schemas.microsoft.com/office/drawing/2014/main" id="{E1AB9FCE-206F-8944-A52D-1AE405DC9E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559" t="28293" r="14813" b="15184"/>
          <a:stretch/>
        </p:blipFill>
        <p:spPr>
          <a:xfrm>
            <a:off x="1700586" y="1717676"/>
            <a:ext cx="614036" cy="375803"/>
          </a:xfrm>
          <a:prstGeom prst="rect">
            <a:avLst/>
          </a:prstGeom>
        </p:spPr>
      </p:pic>
      <p:sp>
        <p:nvSpPr>
          <p:cNvPr id="43" name="下箭头 42">
            <a:extLst>
              <a:ext uri="{FF2B5EF4-FFF2-40B4-BE49-F238E27FC236}">
                <a16:creationId xmlns:a16="http://schemas.microsoft.com/office/drawing/2014/main" id="{9675425B-C492-984E-BC4A-6DCE3F23A237}"/>
              </a:ext>
            </a:extLst>
          </p:cNvPr>
          <p:cNvSpPr/>
          <p:nvPr/>
        </p:nvSpPr>
        <p:spPr>
          <a:xfrm>
            <a:off x="1835855" y="2108296"/>
            <a:ext cx="327909" cy="184233"/>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44" name="文本框 43">
            <a:extLst>
              <a:ext uri="{FF2B5EF4-FFF2-40B4-BE49-F238E27FC236}">
                <a16:creationId xmlns:a16="http://schemas.microsoft.com/office/drawing/2014/main" id="{3DAAB907-2D32-7442-9142-995E3A3CA132}"/>
              </a:ext>
            </a:extLst>
          </p:cNvPr>
          <p:cNvSpPr txBox="1"/>
          <p:nvPr/>
        </p:nvSpPr>
        <p:spPr>
          <a:xfrm>
            <a:off x="2024768" y="2024606"/>
            <a:ext cx="1017094" cy="276999"/>
          </a:xfrm>
          <a:prstGeom prst="rect">
            <a:avLst/>
          </a:prstGeom>
          <a:noFill/>
        </p:spPr>
        <p:txBody>
          <a:bodyPr wrap="square" rtlCol="0">
            <a:spAutoFit/>
          </a:bodyPr>
          <a:lstStyle/>
          <a:p>
            <a:r>
              <a:rPr kumimoji="1" lang="en-US" altLang="zh-CN" sz="1200" dirty="0"/>
              <a:t>Patch</a:t>
            </a:r>
            <a:r>
              <a:rPr kumimoji="1" lang="zh-CN" altLang="en-US" sz="1200" dirty="0"/>
              <a:t> </a:t>
            </a:r>
            <a:r>
              <a:rPr kumimoji="1" lang="en-US" altLang="zh-CN" sz="1200" dirty="0"/>
              <a:t>apply</a:t>
            </a:r>
            <a:r>
              <a:rPr kumimoji="1" lang="zh-CN" altLang="en-US" sz="1200" dirty="0"/>
              <a:t> </a:t>
            </a:r>
          </a:p>
        </p:txBody>
      </p:sp>
      <p:sp>
        <p:nvSpPr>
          <p:cNvPr id="38" name="右矢印 18">
            <a:extLst>
              <a:ext uri="{FF2B5EF4-FFF2-40B4-BE49-F238E27FC236}">
                <a16:creationId xmlns:a16="http://schemas.microsoft.com/office/drawing/2014/main" id="{01B95CAC-1857-A846-9C05-9F0E45FE9F76}"/>
              </a:ext>
            </a:extLst>
          </p:cNvPr>
          <p:cNvSpPr/>
          <p:nvPr/>
        </p:nvSpPr>
        <p:spPr bwMode="gray">
          <a:xfrm>
            <a:off x="2937846" y="2314434"/>
            <a:ext cx="597190" cy="201112"/>
          </a:xfrm>
          <a:prstGeom prst="rightArrow">
            <a:avLst/>
          </a:prstGeom>
          <a:solidFill>
            <a:srgbClr val="FF0000"/>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dirty="0">
              <a:solidFill>
                <a:schemeClr val="bg1"/>
              </a:solidFill>
            </a:endParaRPr>
          </a:p>
        </p:txBody>
      </p:sp>
      <p:sp>
        <p:nvSpPr>
          <p:cNvPr id="39" name="右矢印 18">
            <a:extLst>
              <a:ext uri="{FF2B5EF4-FFF2-40B4-BE49-F238E27FC236}">
                <a16:creationId xmlns:a16="http://schemas.microsoft.com/office/drawing/2014/main" id="{072FFC0C-FE5D-8448-80B8-E1B2F75FC132}"/>
              </a:ext>
            </a:extLst>
          </p:cNvPr>
          <p:cNvSpPr/>
          <p:nvPr/>
        </p:nvSpPr>
        <p:spPr bwMode="gray">
          <a:xfrm>
            <a:off x="2930495" y="2794062"/>
            <a:ext cx="604541" cy="192333"/>
          </a:xfrm>
          <a:prstGeom prst="rightArrow">
            <a:avLst/>
          </a:prstGeom>
          <a:solidFill>
            <a:srgbClr val="FF0000"/>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dirty="0">
              <a:solidFill>
                <a:schemeClr val="bg1"/>
              </a:solidFill>
            </a:endParaRPr>
          </a:p>
        </p:txBody>
      </p:sp>
      <p:pic>
        <p:nvPicPr>
          <p:cNvPr id="8" name="图形 7" descr="文件夹 纯色填充">
            <a:extLst>
              <a:ext uri="{FF2B5EF4-FFF2-40B4-BE49-F238E27FC236}">
                <a16:creationId xmlns:a16="http://schemas.microsoft.com/office/drawing/2014/main" id="{7D94D274-86A8-9643-8B3F-A5519FA2A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6997" y="2121934"/>
            <a:ext cx="559603" cy="559603"/>
          </a:xfrm>
          <a:prstGeom prst="rect">
            <a:avLst/>
          </a:prstGeom>
        </p:spPr>
      </p:pic>
      <p:sp>
        <p:nvSpPr>
          <p:cNvPr id="11" name="文本框 10">
            <a:extLst>
              <a:ext uri="{FF2B5EF4-FFF2-40B4-BE49-F238E27FC236}">
                <a16:creationId xmlns:a16="http://schemas.microsoft.com/office/drawing/2014/main" id="{758E68B1-47A3-534C-88AF-32DBABCEC2DF}"/>
              </a:ext>
            </a:extLst>
          </p:cNvPr>
          <p:cNvSpPr txBox="1"/>
          <p:nvPr/>
        </p:nvSpPr>
        <p:spPr>
          <a:xfrm>
            <a:off x="108789" y="1416588"/>
            <a:ext cx="440754" cy="1815882"/>
          </a:xfrm>
          <a:prstGeom prst="rect">
            <a:avLst/>
          </a:prstGeom>
          <a:noFill/>
        </p:spPr>
        <p:txBody>
          <a:bodyPr wrap="square" rtlCol="0">
            <a:spAutoFit/>
          </a:bodyPr>
          <a:lstStyle/>
          <a:p>
            <a:r>
              <a:rPr kumimoji="1" lang="en-US" altLang="zh-CN" sz="1600" dirty="0"/>
              <a:t>NHC</a:t>
            </a:r>
            <a:r>
              <a:rPr kumimoji="1" lang="zh-CN" altLang="en-US" sz="1600" dirty="0"/>
              <a:t>测试主机</a:t>
            </a:r>
          </a:p>
        </p:txBody>
      </p:sp>
      <p:pic>
        <p:nvPicPr>
          <p:cNvPr id="42" name="图形 41" descr="文件夹 纯色填充">
            <a:extLst>
              <a:ext uri="{FF2B5EF4-FFF2-40B4-BE49-F238E27FC236}">
                <a16:creationId xmlns:a16="http://schemas.microsoft.com/office/drawing/2014/main" id="{B8A7977F-2461-2643-AD3E-BA645DC27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434" y="2590895"/>
            <a:ext cx="544575" cy="544575"/>
          </a:xfrm>
          <a:prstGeom prst="rect">
            <a:avLst/>
          </a:prstGeom>
        </p:spPr>
      </p:pic>
      <p:sp>
        <p:nvSpPr>
          <p:cNvPr id="48" name="文本框 47">
            <a:extLst>
              <a:ext uri="{FF2B5EF4-FFF2-40B4-BE49-F238E27FC236}">
                <a16:creationId xmlns:a16="http://schemas.microsoft.com/office/drawing/2014/main" id="{C256035A-7AE8-4E42-A755-05F719E15841}"/>
              </a:ext>
            </a:extLst>
          </p:cNvPr>
          <p:cNvSpPr txBox="1"/>
          <p:nvPr/>
        </p:nvSpPr>
        <p:spPr>
          <a:xfrm>
            <a:off x="2828049" y="2541650"/>
            <a:ext cx="1017094" cy="276999"/>
          </a:xfrm>
          <a:prstGeom prst="rect">
            <a:avLst/>
          </a:prstGeom>
          <a:noFill/>
        </p:spPr>
        <p:txBody>
          <a:bodyPr wrap="square" rtlCol="0">
            <a:spAutoFit/>
          </a:bodyPr>
          <a:lstStyle/>
          <a:p>
            <a:r>
              <a:rPr kumimoji="1" lang="en-US" altLang="zh-CN" sz="1200" dirty="0"/>
              <a:t>tar</a:t>
            </a:r>
            <a:r>
              <a:rPr kumimoji="1" lang="zh-CN" altLang="en-US" sz="1200" dirty="0"/>
              <a:t>压缩</a:t>
            </a:r>
          </a:p>
        </p:txBody>
      </p:sp>
      <p:grpSp>
        <p:nvGrpSpPr>
          <p:cNvPr id="5" name="组合 4">
            <a:extLst>
              <a:ext uri="{FF2B5EF4-FFF2-40B4-BE49-F238E27FC236}">
                <a16:creationId xmlns:a16="http://schemas.microsoft.com/office/drawing/2014/main" id="{1AC59B9D-EADB-8A47-8F9C-EAB0BD231136}"/>
              </a:ext>
            </a:extLst>
          </p:cNvPr>
          <p:cNvGrpSpPr/>
          <p:nvPr/>
        </p:nvGrpSpPr>
        <p:grpSpPr>
          <a:xfrm>
            <a:off x="2506548" y="2460966"/>
            <a:ext cx="3063599" cy="2321181"/>
            <a:chOff x="2521788" y="3107467"/>
            <a:chExt cx="3063599" cy="2321181"/>
          </a:xfrm>
        </p:grpSpPr>
        <p:sp>
          <p:nvSpPr>
            <p:cNvPr id="49" name="右弧形箭头 48">
              <a:extLst>
                <a:ext uri="{FF2B5EF4-FFF2-40B4-BE49-F238E27FC236}">
                  <a16:creationId xmlns:a16="http://schemas.microsoft.com/office/drawing/2014/main" id="{FEE35D24-C3FC-6A40-AE72-F896D5E16C85}"/>
                </a:ext>
              </a:extLst>
            </p:cNvPr>
            <p:cNvSpPr/>
            <p:nvPr/>
          </p:nvSpPr>
          <p:spPr>
            <a:xfrm flipH="1">
              <a:off x="5062936" y="3107467"/>
              <a:ext cx="522451" cy="23211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0" name="文本框 49">
              <a:extLst>
                <a:ext uri="{FF2B5EF4-FFF2-40B4-BE49-F238E27FC236}">
                  <a16:creationId xmlns:a16="http://schemas.microsoft.com/office/drawing/2014/main" id="{01A6C389-72B7-544B-BBF7-7873C94B83FB}"/>
                </a:ext>
              </a:extLst>
            </p:cNvPr>
            <p:cNvSpPr txBox="1"/>
            <p:nvPr/>
          </p:nvSpPr>
          <p:spPr>
            <a:xfrm>
              <a:off x="2521788" y="3908442"/>
              <a:ext cx="3063599" cy="276999"/>
            </a:xfrm>
            <a:prstGeom prst="rect">
              <a:avLst/>
            </a:prstGeom>
            <a:noFill/>
          </p:spPr>
          <p:txBody>
            <a:bodyPr wrap="square" rtlCol="0">
              <a:spAutoFit/>
            </a:bodyPr>
            <a:lstStyle/>
            <a:p>
              <a:r>
                <a:rPr kumimoji="1" lang="zh-CN" altLang="en-US" sz="1200" dirty="0"/>
                <a:t>拷贝 </a:t>
              </a:r>
              <a:r>
                <a:rPr kumimoji="1" lang="en-US" altLang="zh-CN" sz="1200" dirty="0"/>
                <a:t>-</a:t>
              </a:r>
              <a:r>
                <a:rPr kumimoji="1" lang="zh-CN" altLang="en-US" sz="1200" dirty="0"/>
                <a:t> 解压到 </a:t>
              </a:r>
              <a:r>
                <a:rPr kumimoji="1" lang="en-US" altLang="zh-CN" sz="1200" dirty="0"/>
                <a:t>ZHJ</a:t>
              </a:r>
              <a:r>
                <a:rPr kumimoji="1" lang="zh-CN" altLang="en-US" sz="1200" dirty="0"/>
                <a:t>、</a:t>
              </a:r>
              <a:r>
                <a:rPr kumimoji="1" lang="en-US" altLang="zh-CN" sz="1200" dirty="0"/>
                <a:t>IFC</a:t>
              </a:r>
              <a:r>
                <a:rPr kumimoji="1" lang="zh-CN" altLang="en-US" sz="1200" dirty="0"/>
                <a:t>、</a:t>
              </a:r>
              <a:r>
                <a:rPr kumimoji="1" lang="en-US" altLang="zh-CN" sz="1200" dirty="0"/>
                <a:t>NHC </a:t>
              </a:r>
              <a:r>
                <a:rPr kumimoji="1" lang="zh-CN" altLang="en-US" sz="1200" dirty="0"/>
                <a:t>的生产环境</a:t>
              </a:r>
            </a:p>
          </p:txBody>
        </p:sp>
      </p:grpSp>
      <p:sp>
        <p:nvSpPr>
          <p:cNvPr id="16" name="文本框 15">
            <a:extLst>
              <a:ext uri="{FF2B5EF4-FFF2-40B4-BE49-F238E27FC236}">
                <a16:creationId xmlns:a16="http://schemas.microsoft.com/office/drawing/2014/main" id="{001BA470-AD16-4A4F-96A7-5CD8F5882C8A}"/>
              </a:ext>
            </a:extLst>
          </p:cNvPr>
          <p:cNvSpPr txBox="1"/>
          <p:nvPr/>
        </p:nvSpPr>
        <p:spPr>
          <a:xfrm>
            <a:off x="3831533" y="2324529"/>
            <a:ext cx="1067921" cy="253916"/>
          </a:xfrm>
          <a:prstGeom prst="rect">
            <a:avLst/>
          </a:prstGeom>
          <a:noFill/>
        </p:spPr>
        <p:txBody>
          <a:bodyPr wrap="square" rtlCol="0">
            <a:spAutoFit/>
          </a:bodyPr>
          <a:lstStyle/>
          <a:p>
            <a:r>
              <a:rPr kumimoji="1" lang="en-US" altLang="zh-CN" sz="1050" dirty="0" err="1"/>
              <a:t>dbhome.tar.gz</a:t>
            </a:r>
            <a:endParaRPr kumimoji="1" lang="zh-CN" altLang="en-US" sz="1050" dirty="0"/>
          </a:p>
        </p:txBody>
      </p:sp>
      <p:sp>
        <p:nvSpPr>
          <p:cNvPr id="51" name="文本框 50">
            <a:extLst>
              <a:ext uri="{FF2B5EF4-FFF2-40B4-BE49-F238E27FC236}">
                <a16:creationId xmlns:a16="http://schemas.microsoft.com/office/drawing/2014/main" id="{9AA0BC7B-717D-624C-9553-80C92711BF32}"/>
              </a:ext>
            </a:extLst>
          </p:cNvPr>
          <p:cNvSpPr txBox="1"/>
          <p:nvPr/>
        </p:nvSpPr>
        <p:spPr>
          <a:xfrm>
            <a:off x="3779463" y="2764514"/>
            <a:ext cx="1152880" cy="253916"/>
          </a:xfrm>
          <a:prstGeom prst="rect">
            <a:avLst/>
          </a:prstGeom>
          <a:noFill/>
        </p:spPr>
        <p:txBody>
          <a:bodyPr wrap="square" rtlCol="0">
            <a:spAutoFit/>
          </a:bodyPr>
          <a:lstStyle/>
          <a:p>
            <a:r>
              <a:rPr kumimoji="1" lang="en-US" altLang="zh-CN" sz="1050" dirty="0" err="1"/>
              <a:t>gridhome.tar.gz</a:t>
            </a:r>
            <a:endParaRPr kumimoji="1" lang="zh-CN" altLang="en-US" sz="1050" dirty="0"/>
          </a:p>
        </p:txBody>
      </p:sp>
      <p:sp>
        <p:nvSpPr>
          <p:cNvPr id="40" name="矩形 39">
            <a:extLst>
              <a:ext uri="{FF2B5EF4-FFF2-40B4-BE49-F238E27FC236}">
                <a16:creationId xmlns:a16="http://schemas.microsoft.com/office/drawing/2014/main" id="{6EC12A91-9A1B-F649-87B4-0C564A5D488B}"/>
              </a:ext>
            </a:extLst>
          </p:cNvPr>
          <p:cNvSpPr/>
          <p:nvPr/>
        </p:nvSpPr>
        <p:spPr>
          <a:xfrm>
            <a:off x="1192797" y="3571564"/>
            <a:ext cx="3920399" cy="16374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6" name="Picture 9" descr="oracle-server.png">
            <a:extLst>
              <a:ext uri="{FF2B5EF4-FFF2-40B4-BE49-F238E27FC236}">
                <a16:creationId xmlns:a16="http://schemas.microsoft.com/office/drawing/2014/main" id="{000A7F1F-67C4-F54F-94E2-83D72EF6BAE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17882" y="3571565"/>
            <a:ext cx="574916" cy="1752578"/>
          </a:xfrm>
          <a:prstGeom prst="rect">
            <a:avLst/>
          </a:prstGeom>
        </p:spPr>
      </p:pic>
      <p:sp>
        <p:nvSpPr>
          <p:cNvPr id="47" name="テキスト ボックス 44">
            <a:extLst>
              <a:ext uri="{FF2B5EF4-FFF2-40B4-BE49-F238E27FC236}">
                <a16:creationId xmlns:a16="http://schemas.microsoft.com/office/drawing/2014/main" id="{C1836606-DA41-2B4C-8C71-CFD22A1FB848}"/>
              </a:ext>
            </a:extLst>
          </p:cNvPr>
          <p:cNvSpPr txBox="1"/>
          <p:nvPr/>
        </p:nvSpPr>
        <p:spPr>
          <a:xfrm>
            <a:off x="1357319" y="4401610"/>
            <a:ext cx="1419273" cy="276277"/>
          </a:xfrm>
          <a:prstGeom prst="rect">
            <a:avLst/>
          </a:prstGeom>
        </p:spPr>
        <p:style>
          <a:lnRef idx="0">
            <a:schemeClr val="accent3"/>
          </a:lnRef>
          <a:fillRef idx="3">
            <a:schemeClr val="accent3"/>
          </a:fillRef>
          <a:effectRef idx="3">
            <a:schemeClr val="accent3"/>
          </a:effectRef>
          <a:fontRef idx="minor">
            <a:schemeClr val="lt1"/>
          </a:fontRef>
        </p:style>
        <p:txBody>
          <a:bodyPr wrap="none" lIns="0" tIns="0" rIns="0" bIns="0" rtlCol="0" anchor="ctr">
            <a:noAutofit/>
          </a:bodyPr>
          <a:lstStyle/>
          <a:p>
            <a:pPr algn="ctr">
              <a:lnSpc>
                <a:spcPct val="90000"/>
              </a:lnSpc>
            </a:pPr>
            <a:r>
              <a:rPr kumimoji="1" lang="en-US" altLang="ja-JP" sz="1200" dirty="0"/>
              <a:t>DB  Home A</a:t>
            </a:r>
          </a:p>
        </p:txBody>
      </p:sp>
      <p:sp>
        <p:nvSpPr>
          <p:cNvPr id="52" name="テキスト ボックス 44">
            <a:extLst>
              <a:ext uri="{FF2B5EF4-FFF2-40B4-BE49-F238E27FC236}">
                <a16:creationId xmlns:a16="http://schemas.microsoft.com/office/drawing/2014/main" id="{1AB89CBE-7BD6-1848-A601-86C5B99EF514}"/>
              </a:ext>
            </a:extLst>
          </p:cNvPr>
          <p:cNvSpPr txBox="1"/>
          <p:nvPr/>
        </p:nvSpPr>
        <p:spPr>
          <a:xfrm>
            <a:off x="1357320" y="4829482"/>
            <a:ext cx="1419273" cy="276277"/>
          </a:xfrm>
          <a:prstGeom prst="rect">
            <a:avLst/>
          </a:prstGeom>
        </p:spPr>
        <p:style>
          <a:lnRef idx="0">
            <a:schemeClr val="accent3"/>
          </a:lnRef>
          <a:fillRef idx="3">
            <a:schemeClr val="accent3"/>
          </a:fillRef>
          <a:effectRef idx="3">
            <a:schemeClr val="accent3"/>
          </a:effectRef>
          <a:fontRef idx="minor">
            <a:schemeClr val="lt1"/>
          </a:fontRef>
        </p:style>
        <p:txBody>
          <a:bodyPr wrap="none" lIns="0" tIns="0" rIns="0" bIns="0" rtlCol="0" anchor="ctr">
            <a:noAutofit/>
          </a:bodyPr>
          <a:lstStyle/>
          <a:p>
            <a:pPr algn="ctr">
              <a:lnSpc>
                <a:spcPct val="90000"/>
              </a:lnSpc>
            </a:pPr>
            <a:r>
              <a:rPr kumimoji="1" lang="en-US" altLang="ja-JP" sz="1200" dirty="0"/>
              <a:t>GI Home A</a:t>
            </a:r>
          </a:p>
        </p:txBody>
      </p:sp>
      <p:pic>
        <p:nvPicPr>
          <p:cNvPr id="53" name="Picture 56" descr="database-hot.png">
            <a:extLst>
              <a:ext uri="{FF2B5EF4-FFF2-40B4-BE49-F238E27FC236}">
                <a16:creationId xmlns:a16="http://schemas.microsoft.com/office/drawing/2014/main" id="{9EBB6CD4-3F2D-5C4C-B6D9-FD9178B9BBE6}"/>
              </a:ext>
            </a:extLst>
          </p:cNvPr>
          <p:cNvPicPr>
            <a:picLocks noChangeAspect="1"/>
          </p:cNvPicPr>
          <p:nvPr/>
        </p:nvPicPr>
        <p:blipFill>
          <a:blip r:embed="rId7" cstate="print"/>
          <a:stretch>
            <a:fillRect/>
          </a:stretch>
        </p:blipFill>
        <p:spPr>
          <a:xfrm>
            <a:off x="2136477" y="3757183"/>
            <a:ext cx="437148" cy="571004"/>
          </a:xfrm>
          <a:prstGeom prst="rect">
            <a:avLst/>
          </a:prstGeom>
        </p:spPr>
      </p:pic>
      <p:sp>
        <p:nvSpPr>
          <p:cNvPr id="54" name="テキスト ボックス 44">
            <a:extLst>
              <a:ext uri="{FF2B5EF4-FFF2-40B4-BE49-F238E27FC236}">
                <a16:creationId xmlns:a16="http://schemas.microsoft.com/office/drawing/2014/main" id="{789C21BE-40D2-5D4F-84A6-BC335838E42A}"/>
              </a:ext>
            </a:extLst>
          </p:cNvPr>
          <p:cNvSpPr txBox="1"/>
          <p:nvPr/>
        </p:nvSpPr>
        <p:spPr>
          <a:xfrm>
            <a:off x="3511972" y="4406335"/>
            <a:ext cx="1419273" cy="276277"/>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nchor="ctr">
            <a:noAutofit/>
          </a:bodyPr>
          <a:lstStyle/>
          <a:p>
            <a:pPr algn="ctr">
              <a:lnSpc>
                <a:spcPct val="90000"/>
              </a:lnSpc>
            </a:pPr>
            <a:r>
              <a:rPr kumimoji="1" lang="en-US" altLang="ja-JP" sz="1200" dirty="0"/>
              <a:t>DB  Home B</a:t>
            </a:r>
          </a:p>
        </p:txBody>
      </p:sp>
      <p:sp>
        <p:nvSpPr>
          <p:cNvPr id="55" name="テキスト ボックス 44">
            <a:extLst>
              <a:ext uri="{FF2B5EF4-FFF2-40B4-BE49-F238E27FC236}">
                <a16:creationId xmlns:a16="http://schemas.microsoft.com/office/drawing/2014/main" id="{41E0F334-168B-A940-B991-3A00B26C53A6}"/>
              </a:ext>
            </a:extLst>
          </p:cNvPr>
          <p:cNvSpPr txBox="1"/>
          <p:nvPr/>
        </p:nvSpPr>
        <p:spPr>
          <a:xfrm>
            <a:off x="3511972" y="4831099"/>
            <a:ext cx="1419273" cy="276277"/>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nchor="ctr">
            <a:noAutofit/>
          </a:bodyPr>
          <a:lstStyle/>
          <a:p>
            <a:pPr algn="ctr">
              <a:lnSpc>
                <a:spcPct val="90000"/>
              </a:lnSpc>
            </a:pPr>
            <a:r>
              <a:rPr kumimoji="1" lang="en-US" altLang="ja-JP" sz="1200" dirty="0"/>
              <a:t>GI Home B</a:t>
            </a:r>
          </a:p>
        </p:txBody>
      </p:sp>
      <p:pic>
        <p:nvPicPr>
          <p:cNvPr id="56" name="Picture 56" descr="database-hot.png">
            <a:extLst>
              <a:ext uri="{FF2B5EF4-FFF2-40B4-BE49-F238E27FC236}">
                <a16:creationId xmlns:a16="http://schemas.microsoft.com/office/drawing/2014/main" id="{EB063337-3102-4443-AD69-9D9B8A34B4D7}"/>
              </a:ext>
            </a:extLst>
          </p:cNvPr>
          <p:cNvPicPr>
            <a:picLocks noChangeAspect="1"/>
          </p:cNvPicPr>
          <p:nvPr/>
        </p:nvPicPr>
        <p:blipFill>
          <a:blip r:embed="rId7" cstate="print"/>
          <a:stretch>
            <a:fillRect/>
          </a:stretch>
        </p:blipFill>
        <p:spPr>
          <a:xfrm>
            <a:off x="1471747" y="3765693"/>
            <a:ext cx="437148" cy="571004"/>
          </a:xfrm>
          <a:prstGeom prst="rect">
            <a:avLst/>
          </a:prstGeom>
        </p:spPr>
      </p:pic>
      <p:sp>
        <p:nvSpPr>
          <p:cNvPr id="57" name="右矢印 18">
            <a:extLst>
              <a:ext uri="{FF2B5EF4-FFF2-40B4-BE49-F238E27FC236}">
                <a16:creationId xmlns:a16="http://schemas.microsoft.com/office/drawing/2014/main" id="{0B6112AE-DC54-F546-89D5-1DAEEF336F3D}"/>
              </a:ext>
            </a:extLst>
          </p:cNvPr>
          <p:cNvSpPr/>
          <p:nvPr/>
        </p:nvSpPr>
        <p:spPr bwMode="gray">
          <a:xfrm>
            <a:off x="2885744" y="4448747"/>
            <a:ext cx="451788" cy="199634"/>
          </a:xfrm>
          <a:prstGeom prst="rightArrow">
            <a:avLst/>
          </a:prstGeom>
          <a:solidFill>
            <a:srgbClr val="FF0000"/>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dirty="0">
              <a:solidFill>
                <a:schemeClr val="bg1"/>
              </a:solidFill>
            </a:endParaRPr>
          </a:p>
        </p:txBody>
      </p:sp>
      <p:sp>
        <p:nvSpPr>
          <p:cNvPr id="58" name="右矢印 18">
            <a:extLst>
              <a:ext uri="{FF2B5EF4-FFF2-40B4-BE49-F238E27FC236}">
                <a16:creationId xmlns:a16="http://schemas.microsoft.com/office/drawing/2014/main" id="{D2492261-6905-1644-A4AB-A0ABCC43E496}"/>
              </a:ext>
            </a:extLst>
          </p:cNvPr>
          <p:cNvSpPr/>
          <p:nvPr/>
        </p:nvSpPr>
        <p:spPr bwMode="gray">
          <a:xfrm>
            <a:off x="2885744" y="4881576"/>
            <a:ext cx="444277" cy="183795"/>
          </a:xfrm>
          <a:prstGeom prst="rightArrow">
            <a:avLst/>
          </a:prstGeom>
          <a:solidFill>
            <a:srgbClr val="FF0000"/>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kumimoji="1" lang="ja-JP" altLang="en-US" dirty="0">
              <a:solidFill>
                <a:schemeClr val="bg1"/>
              </a:solidFill>
            </a:endParaRPr>
          </a:p>
        </p:txBody>
      </p:sp>
      <p:sp>
        <p:nvSpPr>
          <p:cNvPr id="59" name="文本框 58">
            <a:extLst>
              <a:ext uri="{FF2B5EF4-FFF2-40B4-BE49-F238E27FC236}">
                <a16:creationId xmlns:a16="http://schemas.microsoft.com/office/drawing/2014/main" id="{4614075F-BD9C-024F-A21C-44AE95DD833F}"/>
              </a:ext>
            </a:extLst>
          </p:cNvPr>
          <p:cNvSpPr txBox="1"/>
          <p:nvPr/>
        </p:nvSpPr>
        <p:spPr>
          <a:xfrm>
            <a:off x="2573625" y="4604578"/>
            <a:ext cx="1189531" cy="276999"/>
          </a:xfrm>
          <a:prstGeom prst="rect">
            <a:avLst/>
          </a:prstGeom>
          <a:noFill/>
        </p:spPr>
        <p:txBody>
          <a:bodyPr wrap="square" rtlCol="0">
            <a:spAutoFit/>
          </a:bodyPr>
          <a:lstStyle/>
          <a:p>
            <a:r>
              <a:rPr kumimoji="1" lang="en-US" altLang="zh-CN" sz="1200" dirty="0"/>
              <a:t>switch</a:t>
            </a:r>
            <a:r>
              <a:rPr kumimoji="1" lang="zh-CN" altLang="en-US" sz="1200" dirty="0"/>
              <a:t> </a:t>
            </a:r>
            <a:r>
              <a:rPr kumimoji="1" lang="en-US" altLang="zh-CN" sz="1200" dirty="0"/>
              <a:t>home</a:t>
            </a:r>
            <a:r>
              <a:rPr kumimoji="1" lang="zh-CN" altLang="en-US" sz="1200" dirty="0"/>
              <a:t> </a:t>
            </a:r>
          </a:p>
        </p:txBody>
      </p:sp>
      <p:sp>
        <p:nvSpPr>
          <p:cNvPr id="64" name="文本框 63">
            <a:extLst>
              <a:ext uri="{FF2B5EF4-FFF2-40B4-BE49-F238E27FC236}">
                <a16:creationId xmlns:a16="http://schemas.microsoft.com/office/drawing/2014/main" id="{442F0E03-4503-004F-963C-8D1FEFFD4825}"/>
              </a:ext>
            </a:extLst>
          </p:cNvPr>
          <p:cNvSpPr txBox="1"/>
          <p:nvPr/>
        </p:nvSpPr>
        <p:spPr>
          <a:xfrm>
            <a:off x="89908" y="3813192"/>
            <a:ext cx="440754" cy="1200329"/>
          </a:xfrm>
          <a:prstGeom prst="rect">
            <a:avLst/>
          </a:prstGeom>
          <a:noFill/>
        </p:spPr>
        <p:txBody>
          <a:bodyPr wrap="square" rtlCol="0">
            <a:spAutoFit/>
          </a:bodyPr>
          <a:lstStyle/>
          <a:p>
            <a:r>
              <a:rPr kumimoji="1" lang="zh-CN" altLang="en-US" dirty="0"/>
              <a:t>生产主机</a:t>
            </a:r>
          </a:p>
        </p:txBody>
      </p:sp>
      <p:pic>
        <p:nvPicPr>
          <p:cNvPr id="65" name="Picture 9" descr="oracle-server.png">
            <a:extLst>
              <a:ext uri="{FF2B5EF4-FFF2-40B4-BE49-F238E27FC236}">
                <a16:creationId xmlns:a16="http://schemas.microsoft.com/office/drawing/2014/main" id="{01D77F74-FBB6-534A-95F4-68A4E20F25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35491" y="1494514"/>
            <a:ext cx="574916" cy="1752578"/>
          </a:xfrm>
          <a:prstGeom prst="rect">
            <a:avLst/>
          </a:prstGeom>
        </p:spPr>
      </p:pic>
      <p:sp>
        <p:nvSpPr>
          <p:cNvPr id="66" name="文本框 65">
            <a:extLst>
              <a:ext uri="{FF2B5EF4-FFF2-40B4-BE49-F238E27FC236}">
                <a16:creationId xmlns:a16="http://schemas.microsoft.com/office/drawing/2014/main" id="{5032879D-710E-5640-AE99-CD05E02D5C60}"/>
              </a:ext>
            </a:extLst>
          </p:cNvPr>
          <p:cNvSpPr txBox="1"/>
          <p:nvPr/>
        </p:nvSpPr>
        <p:spPr>
          <a:xfrm>
            <a:off x="2518881" y="1574280"/>
            <a:ext cx="2674683" cy="461665"/>
          </a:xfrm>
          <a:prstGeom prst="rect">
            <a:avLst/>
          </a:prstGeom>
          <a:noFill/>
        </p:spPr>
        <p:txBody>
          <a:bodyPr wrap="square" rtlCol="0">
            <a:spAutoFit/>
          </a:bodyPr>
          <a:lstStyle/>
          <a:p>
            <a:r>
              <a:rPr kumimoji="1" lang="zh-CN" altLang="en-US" sz="1200" dirty="0">
                <a:solidFill>
                  <a:srgbClr val="FF0000"/>
                </a:solidFill>
              </a:rPr>
              <a:t>在南海的</a:t>
            </a:r>
            <a:r>
              <a:rPr kumimoji="1" lang="en-US" altLang="zh-CN" sz="1200" dirty="0">
                <a:solidFill>
                  <a:srgbClr val="FF0000"/>
                </a:solidFill>
              </a:rPr>
              <a:t>UAT</a:t>
            </a:r>
            <a:r>
              <a:rPr kumimoji="1" lang="zh-CN" altLang="en-US" sz="1200" dirty="0">
                <a:solidFill>
                  <a:srgbClr val="FF0000"/>
                </a:solidFill>
              </a:rPr>
              <a:t>环境，测试新</a:t>
            </a:r>
            <a:r>
              <a:rPr kumimoji="1" lang="en-US" altLang="zh-CN" sz="1200" dirty="0">
                <a:solidFill>
                  <a:srgbClr val="FF0000"/>
                </a:solidFill>
              </a:rPr>
              <a:t>RU</a:t>
            </a:r>
            <a:r>
              <a:rPr kumimoji="1" lang="zh-CN" altLang="en-US" sz="1200" dirty="0">
                <a:solidFill>
                  <a:srgbClr val="FF0000"/>
                </a:solidFill>
              </a:rPr>
              <a:t>的运行，运行没有问题后，制作软件镜像包</a:t>
            </a:r>
          </a:p>
        </p:txBody>
      </p:sp>
      <p:sp>
        <p:nvSpPr>
          <p:cNvPr id="41" name="TextBox 40">
            <a:extLst>
              <a:ext uri="{FF2B5EF4-FFF2-40B4-BE49-F238E27FC236}">
                <a16:creationId xmlns:a16="http://schemas.microsoft.com/office/drawing/2014/main" id="{8FDD8B64-820D-4E34-9CCA-61AEC37019D1}"/>
              </a:ext>
            </a:extLst>
          </p:cNvPr>
          <p:cNvSpPr txBox="1"/>
          <p:nvPr/>
        </p:nvSpPr>
        <p:spPr>
          <a:xfrm>
            <a:off x="722727" y="987686"/>
            <a:ext cx="9930034" cy="369332"/>
          </a:xfrm>
          <a:prstGeom prst="rect">
            <a:avLst/>
          </a:prstGeom>
          <a:noFill/>
        </p:spPr>
        <p:txBody>
          <a:bodyPr wrap="square">
            <a:spAutoFit/>
          </a:bodyPr>
          <a:lstStyle/>
          <a:p>
            <a:pPr indent="266700" algn="just"/>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Oracle</a:t>
            </a:r>
            <a:r>
              <a:rPr lang="zh-CN" altLang="en-US"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的</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DB</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GI</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的</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RU</a:t>
            </a:r>
            <a:r>
              <a:rPr lang="zh-CN" altLang="en-US" sz="1800" b="1" kern="100" dirty="0">
                <a:solidFill>
                  <a:srgbClr val="FF0000"/>
                </a:solidFill>
                <a:latin typeface="仿宋" panose="02010609060101010101" pitchFamily="49" charset="-122"/>
                <a:ea typeface="仿宋" panose="02010609060101010101" pitchFamily="49" charset="-122"/>
                <a:cs typeface="Times New Roman" panose="02020603050405020304" pitchFamily="18" charset="0"/>
              </a:rPr>
              <a:t>补丁发布策略：</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每季度发布一次，全年</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4</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次、 分别在</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1</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4</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7</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a:t>
            </a:r>
            <a:r>
              <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10 </a:t>
            </a:r>
            <a:r>
              <a:rPr lang="zh-CN" altLang="en-US"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rPr>
              <a:t>四个月</a:t>
            </a:r>
            <a:endParaRPr lang="en-US" altLang="zh-CN" sz="1800" b="1" kern="100" dirty="0">
              <a:solidFill>
                <a:srgbClr val="FF0000"/>
              </a:solidFill>
              <a:effectLst/>
              <a:latin typeface="仿宋" panose="02010609060101010101" pitchFamily="49" charset="-122"/>
              <a:ea typeface="仿宋" panose="02010609060101010101" pitchFamily="49" charset="-122"/>
              <a:cs typeface="Times New Roman" panose="02020603050405020304" pitchFamily="18" charset="0"/>
            </a:endParaRPr>
          </a:p>
        </p:txBody>
      </p:sp>
      <p:sp>
        <p:nvSpPr>
          <p:cNvPr id="37" name="頁尾版面配置區 3">
            <a:extLst>
              <a:ext uri="{FF2B5EF4-FFF2-40B4-BE49-F238E27FC236}">
                <a16:creationId xmlns:a16="http://schemas.microsoft.com/office/drawing/2014/main" id="{E8417714-1D30-48C5-A5D9-4C158CC6B2F2}"/>
              </a:ext>
            </a:extLst>
          </p:cNvPr>
          <p:cNvSpPr txBox="1">
            <a:spLocks/>
          </p:cNvSpPr>
          <p:nvPr/>
        </p:nvSpPr>
        <p:spPr>
          <a:xfrm>
            <a:off x="1339850" y="6514977"/>
            <a:ext cx="379258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45" name="投影片編號版面配置區 4">
            <a:extLst>
              <a:ext uri="{FF2B5EF4-FFF2-40B4-BE49-F238E27FC236}">
                <a16:creationId xmlns:a16="http://schemas.microsoft.com/office/drawing/2014/main" id="{3B93E47F-CB48-489B-887B-F336DC6B4852}"/>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24</a:t>
            </a:fld>
            <a:endParaRPr lang="en-US" sz="1000" dirty="0">
              <a:solidFill>
                <a:srgbClr val="4E3629">
                  <a:tint val="75000"/>
                </a:srgbClr>
              </a:solidFill>
            </a:endParaRPr>
          </a:p>
        </p:txBody>
      </p:sp>
    </p:spTree>
    <p:extLst>
      <p:ext uri="{BB962C8B-B14F-4D97-AF65-F5344CB8AC3E}">
        <p14:creationId xmlns:p14="http://schemas.microsoft.com/office/powerpoint/2010/main" val="1586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checkerboard(across)">
                                      <p:cBhvr>
                                        <p:cTn id="12" dur="500"/>
                                        <p:tgtEl>
                                          <p:spTgt spid="5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checkerboard(across)">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checkerboard(across)">
                                      <p:cBhvr>
                                        <p:cTn id="20" dur="500"/>
                                        <p:tgtEl>
                                          <p:spTgt spid="5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checkerboard(across)">
                                      <p:cBhvr>
                                        <p:cTn id="23" dur="500"/>
                                        <p:tgtEl>
                                          <p:spTgt spid="58"/>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checkerboard(across)">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nodeType="clickEffect">
                                  <p:stCondLst>
                                    <p:cond delay="0"/>
                                  </p:stCondLst>
                                  <p:childTnLst>
                                    <p:animMotion origin="layout" path="M -3.75E-6 -3.7037E-6 L 0.04753 0.04005 C 0.0573 0.04908 0.07227 0.05394 0.08776 0.05394 C 0.10547 0.05394 0.1198 0.04908 0.12956 0.04005 L 0.17722 -3.7037E-6 " pathEditMode="relative" rAng="0" ptsTypes="AAAAA">
                                      <p:cBhvr>
                                        <p:cTn id="30" dur="2000" fill="hold"/>
                                        <p:tgtEl>
                                          <p:spTgt spid="56"/>
                                        </p:tgtEl>
                                        <p:attrNameLst>
                                          <p:attrName>ppt_x</p:attrName>
                                          <p:attrName>ppt_y</p:attrName>
                                        </p:attrNameLst>
                                      </p:cBhvr>
                                      <p:rCtr x="8854" y="2685"/>
                                    </p:animMotion>
                                  </p:childTnLst>
                                </p:cTn>
                              </p:par>
                              <p:par>
                                <p:cTn id="31" presetID="37" presetClass="path" presetSubtype="0" accel="50000" decel="50000" fill="hold" nodeType="withEffect">
                                  <p:stCondLst>
                                    <p:cond delay="0"/>
                                  </p:stCondLst>
                                  <p:childTnLst>
                                    <p:animMotion origin="layout" path="M -1.04167E-6 3.7037E-6 L 0.04753 0.04004 C 0.05729 0.04907 0.07227 0.05393 0.08776 0.05393 C 0.10547 0.05393 0.11979 0.04907 0.12956 0.04004 L 0.17721 3.7037E-6 " pathEditMode="relative" rAng="0" ptsTypes="AAAAA">
                                      <p:cBhvr>
                                        <p:cTn id="32" dur="2000" fill="hold"/>
                                        <p:tgtEl>
                                          <p:spTgt spid="53"/>
                                        </p:tgtEl>
                                        <p:attrNameLst>
                                          <p:attrName>ppt_x</p:attrName>
                                          <p:attrName>ppt_y</p:attrName>
                                        </p:attrNameLst>
                                      </p:cBhvr>
                                      <p:rCtr x="8854"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7" grpId="0" animBg="1"/>
      <p:bldP spid="58" grpId="0" animBg="1"/>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4F4C4-0490-6F49-99E1-5603BF8E27F7}"/>
              </a:ext>
            </a:extLst>
          </p:cNvPr>
          <p:cNvSpPr>
            <a:spLocks noGrp="1"/>
          </p:cNvSpPr>
          <p:nvPr>
            <p:ph type="title"/>
          </p:nvPr>
        </p:nvSpPr>
        <p:spPr>
          <a:xfrm>
            <a:off x="205739" y="311319"/>
            <a:ext cx="11824073" cy="479563"/>
          </a:xfrm>
        </p:spPr>
        <p:txBody>
          <a:bodyPr>
            <a:normAutofit/>
          </a:bodyPr>
          <a:lstStyle/>
          <a:p>
            <a:r>
              <a:rPr lang="zh-CN" altLang="en-US" sz="2400" dirty="0"/>
              <a:t>一体机快速响应工具</a:t>
            </a:r>
            <a:endParaRPr kumimoji="1" lang="zh-CN" altLang="en-US" sz="2400" dirty="0"/>
          </a:p>
        </p:txBody>
      </p:sp>
      <p:sp>
        <p:nvSpPr>
          <p:cNvPr id="60" name="頁尾版面配置區 3">
            <a:extLst>
              <a:ext uri="{FF2B5EF4-FFF2-40B4-BE49-F238E27FC236}">
                <a16:creationId xmlns:a16="http://schemas.microsoft.com/office/drawing/2014/main" id="{614A9A4D-1796-460A-A6F3-0F5C4C33C9A9}"/>
              </a:ext>
            </a:extLst>
          </p:cNvPr>
          <p:cNvSpPr txBox="1">
            <a:spLocks/>
          </p:cNvSpPr>
          <p:nvPr/>
        </p:nvSpPr>
        <p:spPr>
          <a:xfrm>
            <a:off x="1339850" y="6514977"/>
            <a:ext cx="379258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61" name="投影片編號版面配置區 4">
            <a:extLst>
              <a:ext uri="{FF2B5EF4-FFF2-40B4-BE49-F238E27FC236}">
                <a16:creationId xmlns:a16="http://schemas.microsoft.com/office/drawing/2014/main" id="{47C3BA57-D4E6-4785-9BC6-F07EB89E4778}"/>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25</a:t>
            </a:fld>
            <a:endParaRPr lang="en-US" sz="1000" dirty="0">
              <a:solidFill>
                <a:srgbClr val="4E3629">
                  <a:tint val="75000"/>
                </a:srgbClr>
              </a:solidFill>
            </a:endParaRPr>
          </a:p>
        </p:txBody>
      </p:sp>
      <p:sp>
        <p:nvSpPr>
          <p:cNvPr id="62" name="Content Placeholder 2">
            <a:extLst>
              <a:ext uri="{FF2B5EF4-FFF2-40B4-BE49-F238E27FC236}">
                <a16:creationId xmlns:a16="http://schemas.microsoft.com/office/drawing/2014/main" id="{F32AED71-9313-4A5A-931E-EAA06890B594}"/>
              </a:ext>
            </a:extLst>
          </p:cNvPr>
          <p:cNvSpPr txBox="1">
            <a:spLocks/>
          </p:cNvSpPr>
          <p:nvPr/>
        </p:nvSpPr>
        <p:spPr>
          <a:xfrm>
            <a:off x="2337632" y="2293330"/>
            <a:ext cx="9443862" cy="4368019"/>
          </a:xfrm>
          <a:prstGeom prst="rect">
            <a:avLst/>
          </a:prstGeom>
          <a:noFill/>
        </p:spPr>
        <p:txBody>
          <a:bodyPr vert="horz" lIns="0" tIns="0" rIns="0" bIns="0" rtlCol="0">
            <a:noAutofit/>
          </a:bodyPr>
          <a:lstStyle>
            <a:lvl1pPr marL="0" marR="0" indent="0" algn="l" defTabSz="914400" rtl="0" eaLnBrk="1" fontAlgn="auto" latinLnBrk="0" hangingPunct="1">
              <a:lnSpc>
                <a:spcPct val="100000"/>
              </a:lnSpc>
              <a:spcBef>
                <a:spcPts val="0"/>
              </a:spcBef>
              <a:spcAft>
                <a:spcPts val="0"/>
              </a:spcAft>
              <a:buClrTx/>
              <a:buSzTx/>
              <a:buFont typeface="System Font Regular"/>
              <a:buNone/>
              <a:tabLst/>
              <a:defRPr sz="2000" b="0" i="0" kern="120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marR="0" indent="0" algn="l" defTabSz="914400" rtl="0" eaLnBrk="1" fontAlgn="auto" latinLnBrk="0" hangingPunct="1">
              <a:lnSpc>
                <a:spcPct val="95000"/>
              </a:lnSpc>
              <a:spcBef>
                <a:spcPts val="600"/>
              </a:spcBef>
              <a:spcAft>
                <a:spcPts val="0"/>
              </a:spcAft>
              <a:buClrTx/>
              <a:buSzPct val="100000"/>
              <a:buFont typeface="Arial" panose="020B0604020202020204" pitchFamily="34" charset="0"/>
              <a:buNone/>
              <a:tabLst/>
              <a:defRPr sz="2000" b="0" i="0" kern="1200">
                <a:solidFill>
                  <a:schemeClr val="tx1">
                    <a:tint val="75000"/>
                  </a:schemeClr>
                </a:solidFill>
                <a:latin typeface="+mn-lt"/>
                <a:ea typeface="+mn-ea"/>
                <a:cs typeface="Oracle Sans Tab" panose="020B0503020204020204" pitchFamily="34" charset="0"/>
              </a:defRPr>
            </a:lvl2pPr>
            <a:lvl3pPr marL="914400" marR="0"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sz="1800" kern="1200">
                <a:solidFill>
                  <a:schemeClr val="tx1">
                    <a:tint val="75000"/>
                  </a:schemeClr>
                </a:solidFill>
                <a:latin typeface="Oracle Sans Tab Light" panose="020B0403020204020204" pitchFamily="34" charset="0"/>
                <a:ea typeface="+mn-ea"/>
                <a:cs typeface="Oracle Sans Tab Light" panose="020B0403020204020204" pitchFamily="34" charset="0"/>
              </a:defRPr>
            </a:lvl3pPr>
            <a:lvl4pPr marL="1371600" marR="0"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sz="1600" kern="1200">
                <a:solidFill>
                  <a:schemeClr val="tx1">
                    <a:tint val="75000"/>
                  </a:schemeClr>
                </a:solidFill>
                <a:latin typeface="Oracle Sans Tab Light" panose="020B0403020204020204" pitchFamily="34" charset="0"/>
                <a:ea typeface="+mn-ea"/>
                <a:cs typeface="Oracle Sans Tab Light" panose="020B0403020204020204" pitchFamily="34" charset="0"/>
              </a:defRPr>
            </a:lvl4pPr>
            <a:lvl5pPr marL="1828800" marR="0" indent="0" algn="l" defTabSz="914400" rtl="0" eaLnBrk="1" fontAlgn="auto" latinLnBrk="0" hangingPunct="1">
              <a:lnSpc>
                <a:spcPct val="95000"/>
              </a:lnSpc>
              <a:spcBef>
                <a:spcPts val="400"/>
              </a:spcBef>
              <a:spcAft>
                <a:spcPts val="0"/>
              </a:spcAft>
              <a:buClrTx/>
              <a:buSzTx/>
              <a:buFont typeface="System Font Regular"/>
              <a:buNone/>
              <a:tabLst/>
              <a:defRPr sz="1600" kern="1200">
                <a:solidFill>
                  <a:schemeClr val="tx1">
                    <a:tint val="75000"/>
                  </a:schemeClr>
                </a:solidFill>
                <a:latin typeface="Oracle Sans Tab Light" panose="020B0403020204020204" pitchFamily="34" charset="0"/>
                <a:ea typeface="+mn-ea"/>
                <a:cs typeface="Oracle Sans Tab Light" panose="020B0403020204020204" pitchFamily="34" charset="0"/>
              </a:defRPr>
            </a:lvl5pPr>
            <a:lvl6pPr marL="2286000" indent="0" algn="l" defTabSz="914400" rtl="0" eaLnBrk="1" latinLnBrk="0" hangingPunct="1">
              <a:lnSpc>
                <a:spcPct val="95000"/>
              </a:lnSpc>
              <a:spcBef>
                <a:spcPts val="400"/>
              </a:spcBef>
              <a:spcAft>
                <a:spcPts val="0"/>
              </a:spcAft>
              <a:buSzPct val="100000"/>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6pPr>
            <a:lvl7pPr marL="2743200" indent="0" algn="l" defTabSz="914400" rtl="0" eaLnBrk="1" latinLnBrk="0" hangingPunct="1">
              <a:lnSpc>
                <a:spcPct val="95000"/>
              </a:lnSpc>
              <a:spcBef>
                <a:spcPts val="400"/>
              </a:spcBef>
              <a:spcAft>
                <a:spcPts val="0"/>
              </a:spcAft>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28600" indent="-228600">
              <a:spcBef>
                <a:spcPts val="1800"/>
              </a:spcBef>
              <a:buSzPct val="100000"/>
              <a:buFont typeface="Arial" charset="0"/>
              <a:buChar char="•"/>
            </a:pPr>
            <a:r>
              <a:rPr lang="en-US" altLang="zh-CN" dirty="0">
                <a:solidFill>
                  <a:schemeClr val="bg2">
                    <a:lumMod val="25000"/>
                  </a:schemeClr>
                </a:solidFill>
                <a:latin typeface="Oracle Sans" panose="020B0503020204020204" pitchFamily="34" charset="0"/>
                <a:cs typeface="Oracle Sans" panose="020B0503020204020204" pitchFamily="34" charset="0"/>
              </a:rPr>
              <a:t>ACS</a:t>
            </a:r>
            <a:r>
              <a:rPr lang="zh-CN" altLang="en-US" dirty="0">
                <a:solidFill>
                  <a:schemeClr val="bg2">
                    <a:lumMod val="25000"/>
                  </a:schemeClr>
                </a:solidFill>
                <a:latin typeface="Oracle Sans" panose="020B0503020204020204" pitchFamily="34" charset="0"/>
                <a:cs typeface="Oracle Sans" panose="020B0503020204020204" pitchFamily="34" charset="0"/>
              </a:rPr>
              <a:t>一体机快速响应机制是一套指导我们快速响应一体机问题的方法和工具。在用户一体机出现故障，性能问题的时候，我们利用该机制快速的响应客户需求，高效准确的收集信息，定位问题，解决问题。 提升快速处置能力。</a:t>
            </a:r>
            <a:endParaRPr lang="en-US" altLang="zh-CN" dirty="0">
              <a:solidFill>
                <a:schemeClr val="bg2">
                  <a:lumMod val="25000"/>
                </a:schemeClr>
              </a:solidFill>
              <a:latin typeface="Oracle Sans" panose="020B0503020204020204" pitchFamily="34" charset="0"/>
              <a:cs typeface="Oracle Sans" panose="020B0503020204020204" pitchFamily="34" charset="0"/>
            </a:endParaRPr>
          </a:p>
          <a:p>
            <a:pPr marL="228600" indent="-228600">
              <a:spcBef>
                <a:spcPts val="1800"/>
              </a:spcBef>
              <a:buSzPct val="100000"/>
              <a:buFont typeface="Arial" charset="0"/>
              <a:buChar char="•"/>
            </a:pPr>
            <a:r>
              <a:rPr lang="en-US" dirty="0">
                <a:solidFill>
                  <a:schemeClr val="bg2">
                    <a:lumMod val="25000"/>
                  </a:schemeClr>
                </a:solidFill>
                <a:latin typeface="Oracle Sans" panose="020B0503020204020204" pitchFamily="34" charset="0"/>
              </a:rPr>
              <a:t>ACS</a:t>
            </a:r>
            <a:r>
              <a:rPr lang="zh-CN" altLang="en-US" dirty="0">
                <a:solidFill>
                  <a:schemeClr val="bg2">
                    <a:lumMod val="25000"/>
                  </a:schemeClr>
                </a:solidFill>
                <a:latin typeface="Oracle Sans" panose="020B0503020204020204" pitchFamily="34" charset="0"/>
              </a:rPr>
              <a:t>从三不同角度，供客户和工程师使用，工具接口都是傻瓜式操作，降低客户的技术门槛。在</a:t>
            </a:r>
            <a:r>
              <a:rPr lang="en-US" altLang="zh-CN" dirty="0">
                <a:solidFill>
                  <a:schemeClr val="bg2">
                    <a:lumMod val="25000"/>
                  </a:schemeClr>
                </a:solidFill>
                <a:latin typeface="Oracle Sans" panose="020B0503020204020204" pitchFamily="34" charset="0"/>
              </a:rPr>
              <a:t>ACS</a:t>
            </a:r>
            <a:r>
              <a:rPr lang="zh-CN" altLang="en-US" dirty="0">
                <a:solidFill>
                  <a:schemeClr val="bg2">
                    <a:lumMod val="25000"/>
                  </a:schemeClr>
                </a:solidFill>
                <a:latin typeface="Oracle Sans" panose="020B0503020204020204" pitchFamily="34" charset="0"/>
              </a:rPr>
              <a:t>工程师不现场的时候，也可以提供快速的响应。</a:t>
            </a:r>
            <a:endParaRPr lang="en-US" altLang="zh-CN" dirty="0">
              <a:solidFill>
                <a:schemeClr val="bg2">
                  <a:lumMod val="25000"/>
                </a:schemeClr>
              </a:solidFill>
              <a:latin typeface="Oracle Sans" panose="020B0503020204020204" pitchFamily="34" charset="0"/>
            </a:endParaRPr>
          </a:p>
          <a:p>
            <a:pPr marL="228600" indent="-228600">
              <a:spcBef>
                <a:spcPts val="1800"/>
              </a:spcBef>
              <a:buSzPct val="100000"/>
              <a:buFont typeface="Arial" charset="0"/>
              <a:buChar char="•"/>
            </a:pPr>
            <a:r>
              <a:rPr lang="zh-CN" altLang="en-US" dirty="0">
                <a:solidFill>
                  <a:schemeClr val="bg2">
                    <a:lumMod val="25000"/>
                  </a:schemeClr>
                </a:solidFill>
                <a:latin typeface="Oracle Sans" panose="020B0503020204020204" pitchFamily="34" charset="0"/>
              </a:rPr>
              <a:t>分别对应：软硬件状态</a:t>
            </a:r>
            <a:r>
              <a:rPr lang="en-US" altLang="zh-CN" dirty="0">
                <a:solidFill>
                  <a:schemeClr val="bg2">
                    <a:lumMod val="25000"/>
                  </a:schemeClr>
                </a:solidFill>
                <a:latin typeface="Oracle Sans" panose="020B0503020204020204" pitchFamily="34" charset="0"/>
              </a:rPr>
              <a:t>/</a:t>
            </a:r>
            <a:r>
              <a:rPr lang="zh-CN" altLang="en-US" dirty="0">
                <a:solidFill>
                  <a:schemeClr val="bg2">
                    <a:lumMod val="25000"/>
                  </a:schemeClr>
                </a:solidFill>
                <a:latin typeface="Oracle Sans" panose="020B0503020204020204" pitchFamily="34" charset="0"/>
              </a:rPr>
              <a:t>性能，</a:t>
            </a:r>
            <a:r>
              <a:rPr lang="en-US" altLang="zh-CN" dirty="0">
                <a:solidFill>
                  <a:schemeClr val="bg2">
                    <a:lumMod val="25000"/>
                  </a:schemeClr>
                </a:solidFill>
                <a:latin typeface="Oracle Sans" panose="020B0503020204020204" pitchFamily="34" charset="0"/>
              </a:rPr>
              <a:t>CELL</a:t>
            </a:r>
            <a:r>
              <a:rPr lang="zh-CN" altLang="en-US" dirty="0">
                <a:solidFill>
                  <a:schemeClr val="bg2">
                    <a:lumMod val="25000"/>
                  </a:schemeClr>
                </a:solidFill>
                <a:latin typeface="Oracle Sans" panose="020B0503020204020204" pitchFamily="34" charset="0"/>
              </a:rPr>
              <a:t>性能，</a:t>
            </a:r>
            <a:r>
              <a:rPr lang="en-US" altLang="zh-CN" dirty="0">
                <a:solidFill>
                  <a:schemeClr val="bg2">
                    <a:lumMod val="25000"/>
                  </a:schemeClr>
                </a:solidFill>
                <a:latin typeface="Oracle Sans" panose="020B0503020204020204" pitchFamily="34" charset="0"/>
              </a:rPr>
              <a:t>Smart IO/</a:t>
            </a:r>
            <a:r>
              <a:rPr lang="en-US" altLang="zh-CN" dirty="0" err="1">
                <a:solidFill>
                  <a:schemeClr val="bg2">
                    <a:lumMod val="25000"/>
                  </a:schemeClr>
                </a:solidFill>
                <a:latin typeface="Oracle Sans" panose="020B0503020204020204" pitchFamily="34" charset="0"/>
              </a:rPr>
              <a:t>db</a:t>
            </a:r>
            <a:r>
              <a:rPr lang="zh-CN" altLang="en-US" dirty="0">
                <a:solidFill>
                  <a:schemeClr val="bg2">
                    <a:lumMod val="25000"/>
                  </a:schemeClr>
                </a:solidFill>
                <a:latin typeface="Oracle Sans" panose="020B0503020204020204" pitchFamily="34" charset="0"/>
              </a:rPr>
              <a:t>性能，</a:t>
            </a:r>
            <a:r>
              <a:rPr lang="zh-CN" altLang="en-US" dirty="0">
                <a:solidFill>
                  <a:srgbClr val="C00000"/>
                </a:solidFill>
                <a:latin typeface="Oracle Sans" panose="020B0503020204020204" pitchFamily="34" charset="0"/>
              </a:rPr>
              <a:t>作为已有原厂诊断工具的强力补充。</a:t>
            </a:r>
            <a:endParaRPr lang="en-US" dirty="0">
              <a:solidFill>
                <a:srgbClr val="C00000"/>
              </a:solidFill>
            </a:endParaRPr>
          </a:p>
          <a:p>
            <a:pPr>
              <a:spcBef>
                <a:spcPts val="1800"/>
              </a:spcBef>
              <a:buSzPct val="100000"/>
            </a:pPr>
            <a:endParaRPr lang="en-US" dirty="0"/>
          </a:p>
        </p:txBody>
      </p:sp>
      <p:sp>
        <p:nvSpPr>
          <p:cNvPr id="68" name="Text Placeholder 5">
            <a:extLst>
              <a:ext uri="{FF2B5EF4-FFF2-40B4-BE49-F238E27FC236}">
                <a16:creationId xmlns:a16="http://schemas.microsoft.com/office/drawing/2014/main" id="{A31F9FE2-368D-4BAA-B7D1-B2D01234C2E4}"/>
              </a:ext>
            </a:extLst>
          </p:cNvPr>
          <p:cNvSpPr txBox="1">
            <a:spLocks/>
          </p:cNvSpPr>
          <p:nvPr/>
        </p:nvSpPr>
        <p:spPr>
          <a:xfrm>
            <a:off x="3465510" y="1656904"/>
            <a:ext cx="6829424" cy="365125"/>
          </a:xfrm>
          <a:prstGeom prst="rect">
            <a:avLst/>
          </a:prstGeom>
        </p:spPr>
        <p:txBody>
          <a:bodyP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olidFill>
                  <a:srgbClr val="FF0000"/>
                </a:solidFill>
                <a:latin typeface="Bahnschrift SemiBold" panose="020B0502040204020203" pitchFamily="34" charset="0"/>
                <a:ea typeface="微软雅黑" panose="020B0503020204020204" pitchFamily="34" charset="-122"/>
              </a:rPr>
              <a:t>ACS Fast Response Mechanism and Tools</a:t>
            </a:r>
            <a:br>
              <a:rPr lang="en-US" altLang="zh-CN" sz="2800" dirty="0">
                <a:solidFill>
                  <a:srgbClr val="FF0000"/>
                </a:solidFill>
                <a:latin typeface="Bahnschrift SemiBold" panose="020B0502040204020203" pitchFamily="34" charset="0"/>
                <a:ea typeface="微软雅黑" panose="020B0503020204020204" pitchFamily="34" charset="-122"/>
              </a:rPr>
            </a:br>
            <a:endParaRPr lang="en-US" sz="2800" dirty="0">
              <a:solidFill>
                <a:schemeClr val="accent1"/>
              </a:solidFill>
            </a:endParaRPr>
          </a:p>
        </p:txBody>
      </p:sp>
      <p:pic>
        <p:nvPicPr>
          <p:cNvPr id="69" name="Picture 68">
            <a:extLst>
              <a:ext uri="{FF2B5EF4-FFF2-40B4-BE49-F238E27FC236}">
                <a16:creationId xmlns:a16="http://schemas.microsoft.com/office/drawing/2014/main" id="{45588FD0-FBF7-4F16-B89B-CC443F309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3691" y="1639326"/>
            <a:ext cx="1524999" cy="3812498"/>
          </a:xfrm>
          <a:prstGeom prst="rect">
            <a:avLst/>
          </a:prstGeom>
        </p:spPr>
      </p:pic>
    </p:spTree>
    <p:extLst>
      <p:ext uri="{BB962C8B-B14F-4D97-AF65-F5344CB8AC3E}">
        <p14:creationId xmlns:p14="http://schemas.microsoft.com/office/powerpoint/2010/main" val="426807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4F4C4-0490-6F49-99E1-5603BF8E27F7}"/>
              </a:ext>
            </a:extLst>
          </p:cNvPr>
          <p:cNvSpPr>
            <a:spLocks noGrp="1"/>
          </p:cNvSpPr>
          <p:nvPr>
            <p:ph type="title"/>
          </p:nvPr>
        </p:nvSpPr>
        <p:spPr>
          <a:xfrm>
            <a:off x="205739" y="311319"/>
            <a:ext cx="11824073" cy="479563"/>
          </a:xfrm>
        </p:spPr>
        <p:txBody>
          <a:bodyPr>
            <a:normAutofit/>
          </a:bodyPr>
          <a:lstStyle/>
          <a:p>
            <a:r>
              <a:rPr lang="en-US" altLang="zh-CN" sz="2400" dirty="0"/>
              <a:t>SQL</a:t>
            </a:r>
            <a:r>
              <a:rPr lang="zh-CN" altLang="en-US" sz="2400" dirty="0"/>
              <a:t>执行计划稳定性管理</a:t>
            </a:r>
            <a:endParaRPr kumimoji="1" lang="zh-CN" altLang="en-US" sz="2400" dirty="0"/>
          </a:p>
        </p:txBody>
      </p:sp>
      <p:grpSp>
        <p:nvGrpSpPr>
          <p:cNvPr id="5" name="组合 1">
            <a:extLst>
              <a:ext uri="{FF2B5EF4-FFF2-40B4-BE49-F238E27FC236}">
                <a16:creationId xmlns:a16="http://schemas.microsoft.com/office/drawing/2014/main" id="{7C78B0AD-5373-45C8-AB0A-BF8ED49F0D8E}"/>
              </a:ext>
            </a:extLst>
          </p:cNvPr>
          <p:cNvGrpSpPr/>
          <p:nvPr/>
        </p:nvGrpSpPr>
        <p:grpSpPr>
          <a:xfrm>
            <a:off x="925664" y="1937126"/>
            <a:ext cx="10403142" cy="4128915"/>
            <a:chOff x="922812" y="2251451"/>
            <a:chExt cx="10403142" cy="4128915"/>
          </a:xfrm>
        </p:grpSpPr>
        <p:sp>
          <p:nvSpPr>
            <p:cNvPr id="6" name="Rectangle 5">
              <a:extLst>
                <a:ext uri="{FF2B5EF4-FFF2-40B4-BE49-F238E27FC236}">
                  <a16:creationId xmlns:a16="http://schemas.microsoft.com/office/drawing/2014/main" id="{F904535A-B8BF-45C2-8BBA-8260894F7D1A}"/>
                </a:ext>
              </a:extLst>
            </p:cNvPr>
            <p:cNvSpPr/>
            <p:nvPr/>
          </p:nvSpPr>
          <p:spPr>
            <a:xfrm>
              <a:off x="4569930" y="2251451"/>
              <a:ext cx="3351764" cy="6487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id="{8B4EB76D-F447-485D-AB94-7E78A347CA3B}"/>
                </a:ext>
              </a:extLst>
            </p:cNvPr>
            <p:cNvSpPr/>
            <p:nvPr/>
          </p:nvSpPr>
          <p:spPr>
            <a:xfrm>
              <a:off x="922813" y="5305632"/>
              <a:ext cx="1049193" cy="10673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a:extLst>
                <a:ext uri="{FF2B5EF4-FFF2-40B4-BE49-F238E27FC236}">
                  <a16:creationId xmlns:a16="http://schemas.microsoft.com/office/drawing/2014/main" id="{94EDCB0F-E7DC-4396-BB0B-ED4F6DA1F4F4}"/>
                </a:ext>
              </a:extLst>
            </p:cNvPr>
            <p:cNvSpPr/>
            <p:nvPr/>
          </p:nvSpPr>
          <p:spPr>
            <a:xfrm>
              <a:off x="2032014" y="5313004"/>
              <a:ext cx="8158052" cy="10673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525C6080-3EFF-4B59-A3F8-0A5968E83FAF}"/>
                </a:ext>
              </a:extLst>
            </p:cNvPr>
            <p:cNvSpPr/>
            <p:nvPr/>
          </p:nvSpPr>
          <p:spPr>
            <a:xfrm>
              <a:off x="10276761" y="5313004"/>
              <a:ext cx="1049193" cy="10673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F6A3F771-4157-476A-8AD2-7365A6951C0E}"/>
                </a:ext>
              </a:extLst>
            </p:cNvPr>
            <p:cNvSpPr/>
            <p:nvPr/>
          </p:nvSpPr>
          <p:spPr>
            <a:xfrm>
              <a:off x="1092709" y="5605212"/>
              <a:ext cx="688857" cy="523220"/>
            </a:xfrm>
            <a:prstGeom prst="rect">
              <a:avLst/>
            </a:prstGeom>
          </p:spPr>
          <p:txBody>
            <a:bodyPr wrap="square" anchor="ctr">
              <a:spAutoFit/>
            </a:bodyPr>
            <a:lstStyle/>
            <a:p>
              <a:pPr algn="ctr"/>
              <a:r>
                <a:rPr lang="en-US" altLang="ko-KR" sz="2800" b="1" dirty="0">
                  <a:solidFill>
                    <a:schemeClr val="bg1"/>
                  </a:solidFill>
                  <a:cs typeface="Arial" pitchFamily="34" charset="0"/>
                </a:rPr>
                <a:t>01</a:t>
              </a:r>
              <a:endParaRPr lang="ko-KR" altLang="en-US" sz="2800" dirty="0">
                <a:cs typeface="Arial" pitchFamily="34" charset="0"/>
              </a:endParaRPr>
            </a:p>
          </p:txBody>
        </p:sp>
        <p:sp>
          <p:nvSpPr>
            <p:cNvPr id="11" name="Rectangle 10">
              <a:extLst>
                <a:ext uri="{FF2B5EF4-FFF2-40B4-BE49-F238E27FC236}">
                  <a16:creationId xmlns:a16="http://schemas.microsoft.com/office/drawing/2014/main" id="{40D48753-2C5A-4753-97B8-1741187E59FD}"/>
                </a:ext>
              </a:extLst>
            </p:cNvPr>
            <p:cNvSpPr/>
            <p:nvPr/>
          </p:nvSpPr>
          <p:spPr>
            <a:xfrm>
              <a:off x="1839394" y="4132040"/>
              <a:ext cx="972349" cy="10673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1">
              <a:extLst>
                <a:ext uri="{FF2B5EF4-FFF2-40B4-BE49-F238E27FC236}">
                  <a16:creationId xmlns:a16="http://schemas.microsoft.com/office/drawing/2014/main" id="{09561DE9-EB7F-478E-B220-2A42C228A6F4}"/>
                </a:ext>
              </a:extLst>
            </p:cNvPr>
            <p:cNvSpPr/>
            <p:nvPr/>
          </p:nvSpPr>
          <p:spPr>
            <a:xfrm>
              <a:off x="2901130" y="4132040"/>
              <a:ext cx="6326007" cy="10673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A89D943A-12A2-41CE-9BBE-8604E457F881}"/>
                </a:ext>
              </a:extLst>
            </p:cNvPr>
            <p:cNvSpPr/>
            <p:nvPr/>
          </p:nvSpPr>
          <p:spPr>
            <a:xfrm>
              <a:off x="9304411" y="4132040"/>
              <a:ext cx="972349" cy="10673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id="{B6AB1192-AAD1-4321-A170-3450B0CE67D5}"/>
                </a:ext>
              </a:extLst>
            </p:cNvPr>
            <p:cNvSpPr/>
            <p:nvPr/>
          </p:nvSpPr>
          <p:spPr>
            <a:xfrm>
              <a:off x="2001132" y="4382099"/>
              <a:ext cx="638404" cy="523220"/>
            </a:xfrm>
            <a:prstGeom prst="rect">
              <a:avLst/>
            </a:prstGeom>
          </p:spPr>
          <p:txBody>
            <a:bodyPr wrap="square" anchor="ctr">
              <a:spAutoFit/>
            </a:bodyPr>
            <a:lstStyle/>
            <a:p>
              <a:pPr algn="ctr"/>
              <a:r>
                <a:rPr lang="en-US" altLang="ko-KR" sz="2800" b="1" dirty="0">
                  <a:solidFill>
                    <a:schemeClr val="bg1"/>
                  </a:solidFill>
                  <a:cs typeface="Arial" pitchFamily="34" charset="0"/>
                </a:rPr>
                <a:t>02</a:t>
              </a:r>
              <a:endParaRPr lang="ko-KR" altLang="en-US" sz="2800" dirty="0">
                <a:cs typeface="Arial" pitchFamily="34" charset="0"/>
              </a:endParaRPr>
            </a:p>
          </p:txBody>
        </p:sp>
        <p:grpSp>
          <p:nvGrpSpPr>
            <p:cNvPr id="15" name="그룹 6">
              <a:extLst>
                <a:ext uri="{FF2B5EF4-FFF2-40B4-BE49-F238E27FC236}">
                  <a16:creationId xmlns:a16="http://schemas.microsoft.com/office/drawing/2014/main" id="{2A2BAF5C-D213-47D3-94FA-B00CDA1130DD}"/>
                </a:ext>
              </a:extLst>
            </p:cNvPr>
            <p:cNvGrpSpPr/>
            <p:nvPr/>
          </p:nvGrpSpPr>
          <p:grpSpPr>
            <a:xfrm>
              <a:off x="3007429" y="4201050"/>
              <a:ext cx="5635772" cy="1004247"/>
              <a:chOff x="3133835" y="3953823"/>
              <a:chExt cx="5633749" cy="914525"/>
            </a:xfrm>
          </p:grpSpPr>
          <p:sp>
            <p:nvSpPr>
              <p:cNvPr id="51" name="TextBox 50">
                <a:extLst>
                  <a:ext uri="{FF2B5EF4-FFF2-40B4-BE49-F238E27FC236}">
                    <a16:creationId xmlns:a16="http://schemas.microsoft.com/office/drawing/2014/main" id="{8F8BB4E0-F47E-490C-AC8B-C4225FC21CF9}"/>
                  </a:ext>
                </a:extLst>
              </p:cNvPr>
              <p:cNvSpPr txBox="1"/>
              <p:nvPr/>
            </p:nvSpPr>
            <p:spPr>
              <a:xfrm>
                <a:off x="3219673" y="4222017"/>
                <a:ext cx="5547911" cy="646331"/>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bg1"/>
                    </a:solidFill>
                    <a:cs typeface="Arial" pitchFamily="34" charset="0"/>
                  </a:rPr>
                  <a:t>根据常见问题</a:t>
                </a:r>
                <a:r>
                  <a:rPr lang="en-US" altLang="zh-CN" sz="1200" dirty="0">
                    <a:solidFill>
                      <a:schemeClr val="bg1"/>
                    </a:solidFill>
                    <a:cs typeface="Arial" pitchFamily="34" charset="0"/>
                  </a:rPr>
                  <a:t>(</a:t>
                </a:r>
                <a:r>
                  <a:rPr lang="zh-CN" altLang="en-US" sz="1200" dirty="0">
                    <a:solidFill>
                      <a:schemeClr val="bg1"/>
                    </a:solidFill>
                    <a:cs typeface="Arial" pitchFamily="34" charset="0"/>
                  </a:rPr>
                  <a:t>统计信息过旧、谓词越界、数据倾斜）、客户</a:t>
                </a:r>
                <a:r>
                  <a:rPr lang="en-US" altLang="ko-KR" sz="1200" dirty="0">
                    <a:solidFill>
                      <a:schemeClr val="bg1"/>
                    </a:solidFill>
                    <a:cs typeface="Arial" pitchFamily="34" charset="0"/>
                  </a:rPr>
                  <a:t>case</a:t>
                </a:r>
                <a:r>
                  <a:rPr lang="zh-CN" altLang="en-US" sz="1200" dirty="0">
                    <a:solidFill>
                      <a:schemeClr val="bg1"/>
                    </a:solidFill>
                    <a:cs typeface="Arial" pitchFamily="34" charset="0"/>
                  </a:rPr>
                  <a:t>形成监控</a:t>
                </a:r>
                <a:r>
                  <a:rPr lang="en-US" altLang="ko-KR" sz="1200" dirty="0">
                    <a:solidFill>
                      <a:schemeClr val="bg1"/>
                    </a:solidFill>
                    <a:cs typeface="Arial" pitchFamily="34" charset="0"/>
                  </a:rPr>
                  <a:t>SQL</a:t>
                </a:r>
                <a:r>
                  <a:rPr lang="ko-KR" altLang="en-US" sz="1200" dirty="0">
                    <a:solidFill>
                      <a:schemeClr val="bg1"/>
                    </a:solidFill>
                    <a:cs typeface="Arial" pitchFamily="34" charset="0"/>
                  </a:rPr>
                  <a:t>，</a:t>
                </a:r>
                <a:r>
                  <a:rPr lang="zh-CN" altLang="en-US" sz="1200" dirty="0">
                    <a:solidFill>
                      <a:schemeClr val="bg1"/>
                    </a:solidFill>
                    <a:cs typeface="Arial" pitchFamily="34" charset="0"/>
                  </a:rPr>
                  <a:t>识别风险统计信息进行个性化收集。</a:t>
                </a:r>
              </a:p>
              <a:p>
                <a:pPr marL="171450" indent="-171450">
                  <a:buFont typeface="Arial" panose="020B0604020202020204" pitchFamily="34" charset="0"/>
                  <a:buChar char="•"/>
                </a:pPr>
                <a:r>
                  <a:rPr lang="zh-CN" altLang="en-US" sz="1200" dirty="0">
                    <a:solidFill>
                      <a:schemeClr val="bg1"/>
                    </a:solidFill>
                    <a:cs typeface="Arial" pitchFamily="34" charset="0"/>
                  </a:rPr>
                  <a:t>根据某些特定表，定期收集统计信息 </a:t>
                </a:r>
                <a:r>
                  <a:rPr lang="en-US" altLang="zh-CN" sz="1200" dirty="0">
                    <a:solidFill>
                      <a:schemeClr val="bg1"/>
                    </a:solidFill>
                    <a:cs typeface="Arial" pitchFamily="34" charset="0"/>
                  </a:rPr>
                  <a:t>/ </a:t>
                </a:r>
                <a:r>
                  <a:rPr lang="zh-CN" altLang="en-US" sz="1200" dirty="0">
                    <a:solidFill>
                      <a:schemeClr val="bg1"/>
                    </a:solidFill>
                    <a:cs typeface="Arial" pitchFamily="34" charset="0"/>
                  </a:rPr>
                  <a:t>定期</a:t>
                </a:r>
                <a:r>
                  <a:rPr lang="en" altLang="zh-CN" sz="1200" dirty="0">
                    <a:solidFill>
                      <a:schemeClr val="bg1"/>
                    </a:solidFill>
                    <a:cs typeface="Arial" pitchFamily="34" charset="0"/>
                  </a:rPr>
                  <a:t>set</a:t>
                </a:r>
                <a:r>
                  <a:rPr lang="zh-CN" altLang="en-US" sz="1200" dirty="0">
                    <a:solidFill>
                      <a:schemeClr val="bg1"/>
                    </a:solidFill>
                    <a:cs typeface="Arial" pitchFamily="34" charset="0"/>
                  </a:rPr>
                  <a:t>统计信息 校正错误统计信息。</a:t>
                </a:r>
                <a:endParaRPr lang="en-US" altLang="ko-KR" sz="1200" dirty="0">
                  <a:solidFill>
                    <a:schemeClr val="bg1"/>
                  </a:solidFill>
                  <a:cs typeface="Arial" pitchFamily="34" charset="0"/>
                </a:endParaRPr>
              </a:p>
            </p:txBody>
          </p:sp>
          <p:sp>
            <p:nvSpPr>
              <p:cNvPr id="52" name="TextBox 51">
                <a:extLst>
                  <a:ext uri="{FF2B5EF4-FFF2-40B4-BE49-F238E27FC236}">
                    <a16:creationId xmlns:a16="http://schemas.microsoft.com/office/drawing/2014/main" id="{76D843E2-2BEE-4875-B0A3-328C6A19C9C0}"/>
                  </a:ext>
                </a:extLst>
              </p:cNvPr>
              <p:cNvSpPr txBox="1"/>
              <p:nvPr/>
            </p:nvSpPr>
            <p:spPr>
              <a:xfrm>
                <a:off x="3133835" y="3953823"/>
                <a:ext cx="5336014" cy="307777"/>
              </a:xfrm>
              <a:prstGeom prst="rect">
                <a:avLst/>
              </a:prstGeom>
              <a:noFill/>
            </p:spPr>
            <p:txBody>
              <a:bodyPr wrap="square" rtlCol="0">
                <a:spAutoFit/>
              </a:bodyPr>
              <a:lstStyle/>
              <a:p>
                <a:r>
                  <a:rPr lang="zh-CN" altLang="en-US" sz="1400" b="1" dirty="0">
                    <a:solidFill>
                      <a:schemeClr val="bg1"/>
                    </a:solidFill>
                    <a:cs typeface="Arial" pitchFamily="34" charset="0"/>
                  </a:rPr>
                  <a:t>统计信息加强 </a:t>
                </a:r>
                <a:r>
                  <a:rPr lang="en-US" altLang="zh-CN" sz="1400" b="1" dirty="0">
                    <a:solidFill>
                      <a:schemeClr val="bg1"/>
                    </a:solidFill>
                    <a:cs typeface="Arial" pitchFamily="34" charset="0"/>
                  </a:rPr>
                  <a:t>-</a:t>
                </a:r>
                <a:r>
                  <a:rPr lang="zh-CN" altLang="en-US" sz="1400" b="1" dirty="0">
                    <a:solidFill>
                      <a:schemeClr val="bg1"/>
                    </a:solidFill>
                    <a:cs typeface="Arial" pitchFamily="34" charset="0"/>
                  </a:rPr>
                  <a:t> 基于策略的增强统计信息收集</a:t>
                </a:r>
                <a:endParaRPr lang="ko-KR" altLang="en-US" sz="1400" b="1" dirty="0">
                  <a:solidFill>
                    <a:schemeClr val="bg1"/>
                  </a:solidFill>
                  <a:cs typeface="Arial" pitchFamily="34" charset="0"/>
                </a:endParaRPr>
              </a:p>
            </p:txBody>
          </p:sp>
        </p:grpSp>
        <p:sp>
          <p:nvSpPr>
            <p:cNvPr id="16" name="Rectangle 15">
              <a:extLst>
                <a:ext uri="{FF2B5EF4-FFF2-40B4-BE49-F238E27FC236}">
                  <a16:creationId xmlns:a16="http://schemas.microsoft.com/office/drawing/2014/main" id="{49C3D7B3-A71A-4FDA-B634-720B4F8EA56F}"/>
                </a:ext>
              </a:extLst>
            </p:cNvPr>
            <p:cNvSpPr/>
            <p:nvPr/>
          </p:nvSpPr>
          <p:spPr>
            <a:xfrm>
              <a:off x="2800390" y="2964671"/>
              <a:ext cx="1083957" cy="10620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800499B2-5622-492D-B6AB-E8A9CD7D116A}"/>
                </a:ext>
              </a:extLst>
            </p:cNvPr>
            <p:cNvSpPr/>
            <p:nvPr/>
          </p:nvSpPr>
          <p:spPr>
            <a:xfrm>
              <a:off x="3974153" y="2967939"/>
              <a:ext cx="4279458" cy="10620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17">
              <a:extLst>
                <a:ext uri="{FF2B5EF4-FFF2-40B4-BE49-F238E27FC236}">
                  <a16:creationId xmlns:a16="http://schemas.microsoft.com/office/drawing/2014/main" id="{4A5F9AC4-5888-4372-8076-C9C065730A0D}"/>
                </a:ext>
              </a:extLst>
            </p:cNvPr>
            <p:cNvSpPr/>
            <p:nvPr/>
          </p:nvSpPr>
          <p:spPr>
            <a:xfrm>
              <a:off x="8343417" y="2956007"/>
              <a:ext cx="1083957" cy="10620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B15DD190-6880-4FB9-A006-8B84EA076699}"/>
                </a:ext>
              </a:extLst>
            </p:cNvPr>
            <p:cNvSpPr/>
            <p:nvPr/>
          </p:nvSpPr>
          <p:spPr>
            <a:xfrm>
              <a:off x="2994298" y="3227080"/>
              <a:ext cx="711681" cy="523220"/>
            </a:xfrm>
            <a:prstGeom prst="rect">
              <a:avLst/>
            </a:prstGeom>
          </p:spPr>
          <p:txBody>
            <a:bodyPr wrap="square" anchor="ctr">
              <a:spAutoFit/>
            </a:bodyPr>
            <a:lstStyle/>
            <a:p>
              <a:pPr algn="ctr"/>
              <a:r>
                <a:rPr lang="en-US" altLang="ko-KR" sz="2800" b="1" dirty="0">
                  <a:solidFill>
                    <a:schemeClr val="bg1"/>
                  </a:solidFill>
                  <a:cs typeface="Arial" pitchFamily="34" charset="0"/>
                </a:rPr>
                <a:t>03</a:t>
              </a:r>
              <a:endParaRPr lang="ko-KR" altLang="en-US" sz="2800" dirty="0">
                <a:cs typeface="Arial" pitchFamily="34" charset="0"/>
              </a:endParaRPr>
            </a:p>
          </p:txBody>
        </p:sp>
        <p:grpSp>
          <p:nvGrpSpPr>
            <p:cNvPr id="20" name="그룹 5">
              <a:extLst>
                <a:ext uri="{FF2B5EF4-FFF2-40B4-BE49-F238E27FC236}">
                  <a16:creationId xmlns:a16="http://schemas.microsoft.com/office/drawing/2014/main" id="{01901740-89C6-4DBC-84FA-099E958543CB}"/>
                </a:ext>
              </a:extLst>
            </p:cNvPr>
            <p:cNvGrpSpPr/>
            <p:nvPr/>
          </p:nvGrpSpPr>
          <p:grpSpPr>
            <a:xfrm>
              <a:off x="4106281" y="2989360"/>
              <a:ext cx="3900135" cy="1018230"/>
              <a:chOff x="4263809" y="2934690"/>
              <a:chExt cx="3735263" cy="1100928"/>
            </a:xfrm>
          </p:grpSpPr>
          <p:sp>
            <p:nvSpPr>
              <p:cNvPr id="49" name="TextBox 48">
                <a:extLst>
                  <a:ext uri="{FF2B5EF4-FFF2-40B4-BE49-F238E27FC236}">
                    <a16:creationId xmlns:a16="http://schemas.microsoft.com/office/drawing/2014/main" id="{6878CE30-4B7C-4C03-9E07-FE010202C562}"/>
                  </a:ext>
                </a:extLst>
              </p:cNvPr>
              <p:cNvSpPr txBox="1"/>
              <p:nvPr/>
            </p:nvSpPr>
            <p:spPr>
              <a:xfrm>
                <a:off x="4368568" y="3204621"/>
                <a:ext cx="3630504" cy="830997"/>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bg1"/>
                    </a:solidFill>
                    <a:cs typeface="Arial" pitchFamily="34" charset="0"/>
                  </a:rPr>
                  <a:t>营业之前检查执行计划改变的提前绑定。</a:t>
                </a:r>
              </a:p>
              <a:p>
                <a:pPr marL="171450" indent="-171450">
                  <a:buFont typeface="Arial" panose="020B0604020202020204" pitchFamily="34" charset="0"/>
                  <a:buChar char="•"/>
                </a:pPr>
                <a:r>
                  <a:rPr lang="zh-CN" altLang="en-US" sz="1200" dirty="0">
                    <a:solidFill>
                      <a:schemeClr val="bg1"/>
                    </a:solidFill>
                    <a:cs typeface="Arial" pitchFamily="34" charset="0"/>
                  </a:rPr>
                  <a:t>按</a:t>
                </a:r>
                <a:r>
                  <a:rPr lang="en-US" altLang="ko-KR" sz="1200" dirty="0">
                    <a:solidFill>
                      <a:schemeClr val="bg1"/>
                    </a:solidFill>
                    <a:cs typeface="Arial" pitchFamily="34" charset="0"/>
                  </a:rPr>
                  <a:t>TOP SQL</a:t>
                </a:r>
                <a:r>
                  <a:rPr lang="zh-CN" altLang="en-US" sz="1200" dirty="0">
                    <a:solidFill>
                      <a:schemeClr val="bg1"/>
                    </a:solidFill>
                    <a:cs typeface="Arial" pitchFamily="34" charset="0"/>
                  </a:rPr>
                  <a:t>绑定执行计划。</a:t>
                </a:r>
              </a:p>
              <a:p>
                <a:pPr marL="171450" indent="-171450">
                  <a:buFont typeface="Arial" panose="020B0604020202020204" pitchFamily="34" charset="0"/>
                  <a:buChar char="•"/>
                </a:pPr>
                <a:r>
                  <a:rPr lang="zh-CN" altLang="en-US" sz="1200" dirty="0">
                    <a:solidFill>
                      <a:schemeClr val="bg1"/>
                    </a:solidFill>
                    <a:cs typeface="Arial" pitchFamily="34" charset="0"/>
                  </a:rPr>
                  <a:t>按活动会话、等待事件绑定执行计划。</a:t>
                </a:r>
              </a:p>
              <a:p>
                <a:pPr marL="171450" indent="-171450">
                  <a:buFont typeface="Arial" panose="020B0604020202020204" pitchFamily="34" charset="0"/>
                  <a:buChar char="•"/>
                </a:pPr>
                <a:r>
                  <a:rPr lang="zh-CN" altLang="en-US" sz="1200" dirty="0">
                    <a:solidFill>
                      <a:schemeClr val="bg1"/>
                    </a:solidFill>
                    <a:cs typeface="Arial" pitchFamily="34" charset="0"/>
                  </a:rPr>
                  <a:t>验证绑定，自动解绑。</a:t>
                </a:r>
                <a:endParaRPr lang="en-US" altLang="ko-KR" sz="1200" dirty="0">
                  <a:solidFill>
                    <a:schemeClr val="bg1"/>
                  </a:solidFill>
                  <a:cs typeface="Arial" pitchFamily="34" charset="0"/>
                </a:endParaRPr>
              </a:p>
            </p:txBody>
          </p:sp>
          <p:sp>
            <p:nvSpPr>
              <p:cNvPr id="50" name="TextBox 49">
                <a:extLst>
                  <a:ext uri="{FF2B5EF4-FFF2-40B4-BE49-F238E27FC236}">
                    <a16:creationId xmlns:a16="http://schemas.microsoft.com/office/drawing/2014/main" id="{C5D1A12D-FDDA-45BC-B623-22440D012017}"/>
                  </a:ext>
                </a:extLst>
              </p:cNvPr>
              <p:cNvSpPr txBox="1"/>
              <p:nvPr/>
            </p:nvSpPr>
            <p:spPr>
              <a:xfrm>
                <a:off x="4263809" y="2934690"/>
                <a:ext cx="3630504" cy="332774"/>
              </a:xfrm>
              <a:prstGeom prst="rect">
                <a:avLst/>
              </a:prstGeom>
              <a:noFill/>
            </p:spPr>
            <p:txBody>
              <a:bodyPr wrap="square" rtlCol="0">
                <a:spAutoFit/>
              </a:bodyPr>
              <a:lstStyle/>
              <a:p>
                <a:r>
                  <a:rPr lang="zh-CN" altLang="en-US" sz="1400" b="1" dirty="0">
                    <a:solidFill>
                      <a:schemeClr val="bg1"/>
                    </a:solidFill>
                    <a:cs typeface="Arial" pitchFamily="34" charset="0"/>
                  </a:rPr>
                  <a:t>执行计划固化 </a:t>
                </a:r>
                <a:r>
                  <a:rPr lang="en-US" altLang="zh-CN" sz="1400" b="1" dirty="0">
                    <a:solidFill>
                      <a:schemeClr val="bg1"/>
                    </a:solidFill>
                    <a:cs typeface="Arial" pitchFamily="34" charset="0"/>
                  </a:rPr>
                  <a:t>-</a:t>
                </a:r>
                <a:r>
                  <a:rPr lang="zh-CN" altLang="en-US" sz="1400" b="1" dirty="0">
                    <a:solidFill>
                      <a:schemeClr val="bg1"/>
                    </a:solidFill>
                    <a:cs typeface="Arial" pitchFamily="34" charset="0"/>
                  </a:rPr>
                  <a:t> 提前检测风险、自癒</a:t>
                </a:r>
                <a:endParaRPr lang="ko-KR" altLang="en-US" sz="1400" b="1" dirty="0">
                  <a:solidFill>
                    <a:schemeClr val="bg1"/>
                  </a:solidFill>
                  <a:cs typeface="Arial" pitchFamily="34" charset="0"/>
                </a:endParaRPr>
              </a:p>
            </p:txBody>
          </p:sp>
        </p:grpSp>
        <p:cxnSp>
          <p:nvCxnSpPr>
            <p:cNvPr id="21" name="Elbow Connector 61">
              <a:extLst>
                <a:ext uri="{FF2B5EF4-FFF2-40B4-BE49-F238E27FC236}">
                  <a16:creationId xmlns:a16="http://schemas.microsoft.com/office/drawing/2014/main" id="{7F067D74-D18F-46B5-984E-92CE49A856C2}"/>
                </a:ext>
              </a:extLst>
            </p:cNvPr>
            <p:cNvCxnSpPr>
              <a:cxnSpLocks/>
              <a:stCxn id="7" idx="0"/>
              <a:endCxn id="11" idx="1"/>
            </p:cNvCxnSpPr>
            <p:nvPr/>
          </p:nvCxnSpPr>
          <p:spPr>
            <a:xfrm rot="5400000" flipH="1" flipV="1">
              <a:off x="1323447" y="4789685"/>
              <a:ext cx="639911" cy="391984"/>
            </a:xfrm>
            <a:prstGeom prst="bentConnector2">
              <a:avLst/>
            </a:prstGeom>
            <a:ln w="34925">
              <a:solidFill>
                <a:schemeClr val="accent1"/>
              </a:solidFill>
              <a:prstDash val="sysDot"/>
              <a:headEnd type="none"/>
              <a:tailEnd type="stealth"/>
            </a:ln>
          </p:spPr>
          <p:style>
            <a:lnRef idx="1">
              <a:schemeClr val="accent1"/>
            </a:lnRef>
            <a:fillRef idx="0">
              <a:schemeClr val="accent1"/>
            </a:fillRef>
            <a:effectRef idx="0">
              <a:schemeClr val="accent1"/>
            </a:effectRef>
            <a:fontRef idx="minor">
              <a:schemeClr val="tx1"/>
            </a:fontRef>
          </p:style>
        </p:cxnSp>
        <p:cxnSp>
          <p:nvCxnSpPr>
            <p:cNvPr id="22" name="Elbow Connector 62">
              <a:extLst>
                <a:ext uri="{FF2B5EF4-FFF2-40B4-BE49-F238E27FC236}">
                  <a16:creationId xmlns:a16="http://schemas.microsoft.com/office/drawing/2014/main" id="{8A4A6741-660B-4252-8733-BFDBDB186FBB}"/>
                </a:ext>
              </a:extLst>
            </p:cNvPr>
            <p:cNvCxnSpPr>
              <a:cxnSpLocks/>
              <a:stCxn id="11" idx="0"/>
              <a:endCxn id="16" idx="1"/>
            </p:cNvCxnSpPr>
            <p:nvPr/>
          </p:nvCxnSpPr>
          <p:spPr>
            <a:xfrm rot="5400000" flipH="1" flipV="1">
              <a:off x="2244815" y="3576466"/>
              <a:ext cx="636328" cy="474821"/>
            </a:xfrm>
            <a:prstGeom prst="bentConnector2">
              <a:avLst/>
            </a:prstGeom>
            <a:ln w="34925">
              <a:solidFill>
                <a:schemeClr val="accent2"/>
              </a:solidFill>
              <a:prstDash val="sysDot"/>
              <a:headEnd type="oval"/>
              <a:tailEnd type="stealth"/>
            </a:ln>
          </p:spPr>
          <p:style>
            <a:lnRef idx="1">
              <a:schemeClr val="accent1"/>
            </a:lnRef>
            <a:fillRef idx="0">
              <a:schemeClr val="accent1"/>
            </a:fillRef>
            <a:effectRef idx="0">
              <a:schemeClr val="accent1"/>
            </a:effectRef>
            <a:fontRef idx="minor">
              <a:schemeClr val="tx1"/>
            </a:fontRef>
          </p:style>
        </p:cxnSp>
        <p:cxnSp>
          <p:nvCxnSpPr>
            <p:cNvPr id="23" name="Elbow Connector 63">
              <a:extLst>
                <a:ext uri="{FF2B5EF4-FFF2-40B4-BE49-F238E27FC236}">
                  <a16:creationId xmlns:a16="http://schemas.microsoft.com/office/drawing/2014/main" id="{427DC980-EAFD-4164-9402-4C2C65F8F535}"/>
                </a:ext>
              </a:extLst>
            </p:cNvPr>
            <p:cNvCxnSpPr>
              <a:cxnSpLocks/>
              <a:stCxn id="7" idx="1"/>
              <a:endCxn id="6" idx="1"/>
            </p:cNvCxnSpPr>
            <p:nvPr/>
          </p:nvCxnSpPr>
          <p:spPr>
            <a:xfrm rot="10800000" flipH="1">
              <a:off x="922812" y="2575807"/>
              <a:ext cx="3647117" cy="3263507"/>
            </a:xfrm>
            <a:prstGeom prst="bentConnector3">
              <a:avLst>
                <a:gd name="adj1" fmla="val -6268"/>
              </a:avLst>
            </a:prstGeom>
            <a:ln w="34925">
              <a:solidFill>
                <a:schemeClr val="accent3"/>
              </a:solidFill>
              <a:prstDash val="lgDashDotDot"/>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Elbow Connector 64">
              <a:extLst>
                <a:ext uri="{FF2B5EF4-FFF2-40B4-BE49-F238E27FC236}">
                  <a16:creationId xmlns:a16="http://schemas.microsoft.com/office/drawing/2014/main" id="{CFAFADB4-EB8E-45E8-BFE4-B556F98D05E2}"/>
                </a:ext>
              </a:extLst>
            </p:cNvPr>
            <p:cNvCxnSpPr>
              <a:cxnSpLocks/>
              <a:stCxn id="13" idx="3"/>
              <a:endCxn id="9" idx="0"/>
            </p:cNvCxnSpPr>
            <p:nvPr/>
          </p:nvCxnSpPr>
          <p:spPr>
            <a:xfrm>
              <a:off x="10276760" y="4665721"/>
              <a:ext cx="524598" cy="647283"/>
            </a:xfrm>
            <a:prstGeom prst="bentConnector2">
              <a:avLst/>
            </a:prstGeom>
            <a:ln w="34925">
              <a:solidFill>
                <a:schemeClr val="accent1"/>
              </a:solidFill>
              <a:prstDash val="sysDot"/>
              <a:headEnd type="stealth"/>
              <a:tailEnd type="oval"/>
            </a:ln>
          </p:spPr>
          <p:style>
            <a:lnRef idx="1">
              <a:schemeClr val="accent1"/>
            </a:lnRef>
            <a:fillRef idx="0">
              <a:schemeClr val="accent1"/>
            </a:fillRef>
            <a:effectRef idx="0">
              <a:schemeClr val="accent1"/>
            </a:effectRef>
            <a:fontRef idx="minor">
              <a:schemeClr val="tx1"/>
            </a:fontRef>
          </p:style>
        </p:cxnSp>
        <p:cxnSp>
          <p:nvCxnSpPr>
            <p:cNvPr id="25" name="Elbow Connector 65">
              <a:extLst>
                <a:ext uri="{FF2B5EF4-FFF2-40B4-BE49-F238E27FC236}">
                  <a16:creationId xmlns:a16="http://schemas.microsoft.com/office/drawing/2014/main" id="{7CB2E752-48C1-4D0B-B2DE-6028DBD69D34}"/>
                </a:ext>
              </a:extLst>
            </p:cNvPr>
            <p:cNvCxnSpPr>
              <a:cxnSpLocks/>
              <a:stCxn id="18" idx="3"/>
              <a:endCxn id="13" idx="0"/>
            </p:cNvCxnSpPr>
            <p:nvPr/>
          </p:nvCxnSpPr>
          <p:spPr>
            <a:xfrm>
              <a:off x="9427374" y="3487048"/>
              <a:ext cx="363212" cy="644992"/>
            </a:xfrm>
            <a:prstGeom prst="bentConnector2">
              <a:avLst/>
            </a:prstGeom>
            <a:ln w="34925">
              <a:solidFill>
                <a:schemeClr val="accent2"/>
              </a:solidFill>
              <a:prstDash val="sysDot"/>
              <a:headEnd type="stealth"/>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66">
              <a:extLst>
                <a:ext uri="{FF2B5EF4-FFF2-40B4-BE49-F238E27FC236}">
                  <a16:creationId xmlns:a16="http://schemas.microsoft.com/office/drawing/2014/main" id="{7771E9FB-652A-4FE7-8ABA-3977D282F5C5}"/>
                </a:ext>
              </a:extLst>
            </p:cNvPr>
            <p:cNvCxnSpPr>
              <a:cxnSpLocks/>
              <a:stCxn id="9" idx="3"/>
              <a:endCxn id="6" idx="3"/>
            </p:cNvCxnSpPr>
            <p:nvPr/>
          </p:nvCxnSpPr>
          <p:spPr>
            <a:xfrm flipH="1" flipV="1">
              <a:off x="7921694" y="2575806"/>
              <a:ext cx="3404260" cy="3270879"/>
            </a:xfrm>
            <a:prstGeom prst="bentConnector3">
              <a:avLst>
                <a:gd name="adj1" fmla="val -6715"/>
              </a:avLst>
            </a:prstGeom>
            <a:ln w="34925">
              <a:solidFill>
                <a:schemeClr val="accent3"/>
              </a:solidFill>
              <a:prstDash val="lgDashDotDot"/>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组合 40">
              <a:extLst>
                <a:ext uri="{FF2B5EF4-FFF2-40B4-BE49-F238E27FC236}">
                  <a16:creationId xmlns:a16="http://schemas.microsoft.com/office/drawing/2014/main" id="{6877220C-4C0E-4FD0-8AB9-84288033DC2C}"/>
                </a:ext>
              </a:extLst>
            </p:cNvPr>
            <p:cNvGrpSpPr/>
            <p:nvPr/>
          </p:nvGrpSpPr>
          <p:grpSpPr>
            <a:xfrm>
              <a:off x="2172281" y="5404667"/>
              <a:ext cx="8014912" cy="906467"/>
              <a:chOff x="2211730" y="5130911"/>
              <a:chExt cx="8014912" cy="1109938"/>
            </a:xfrm>
          </p:grpSpPr>
          <p:sp>
            <p:nvSpPr>
              <p:cNvPr id="44" name="TextBox 43">
                <a:extLst>
                  <a:ext uri="{FF2B5EF4-FFF2-40B4-BE49-F238E27FC236}">
                    <a16:creationId xmlns:a16="http://schemas.microsoft.com/office/drawing/2014/main" id="{F398BC32-B537-4BBB-BD2E-245F75EB67EA}"/>
                  </a:ext>
                </a:extLst>
              </p:cNvPr>
              <p:cNvSpPr txBox="1"/>
              <p:nvPr/>
            </p:nvSpPr>
            <p:spPr>
              <a:xfrm>
                <a:off x="2468445" y="5410803"/>
                <a:ext cx="2855282" cy="646331"/>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bg1"/>
                    </a:solidFill>
                    <a:cs typeface="Arial" pitchFamily="34" charset="0"/>
                  </a:rPr>
                  <a:t>何时收集统计信息分析</a:t>
                </a:r>
              </a:p>
              <a:p>
                <a:pPr marL="171450" indent="-171450">
                  <a:buFont typeface="Arial" panose="020B0604020202020204" pitchFamily="34" charset="0"/>
                  <a:buChar char="•"/>
                </a:pPr>
                <a:r>
                  <a:rPr lang="zh-CN" altLang="en-US" sz="1200" dirty="0">
                    <a:solidFill>
                      <a:schemeClr val="bg1"/>
                    </a:solidFill>
                    <a:cs typeface="Arial" pitchFamily="34" charset="0"/>
                  </a:rPr>
                  <a:t>统计信息收集策略分析</a:t>
                </a:r>
              </a:p>
              <a:p>
                <a:pPr marL="171450" indent="-171450">
                  <a:buFont typeface="Arial" panose="020B0604020202020204" pitchFamily="34" charset="0"/>
                  <a:buChar char="•"/>
                </a:pPr>
                <a:r>
                  <a:rPr lang="zh-CN" altLang="en-US" sz="1200" dirty="0">
                    <a:solidFill>
                      <a:schemeClr val="bg1"/>
                    </a:solidFill>
                    <a:cs typeface="Arial" pitchFamily="34" charset="0"/>
                  </a:rPr>
                  <a:t>分区表收集策略分析</a:t>
                </a:r>
              </a:p>
            </p:txBody>
          </p:sp>
          <p:sp>
            <p:nvSpPr>
              <p:cNvPr id="46" name="TextBox 45">
                <a:extLst>
                  <a:ext uri="{FF2B5EF4-FFF2-40B4-BE49-F238E27FC236}">
                    <a16:creationId xmlns:a16="http://schemas.microsoft.com/office/drawing/2014/main" id="{844306DF-8434-44DA-9B3C-1E9F99C39022}"/>
                  </a:ext>
                </a:extLst>
              </p:cNvPr>
              <p:cNvSpPr txBox="1"/>
              <p:nvPr/>
            </p:nvSpPr>
            <p:spPr>
              <a:xfrm>
                <a:off x="2211730" y="5130911"/>
                <a:ext cx="7103168" cy="307777"/>
              </a:xfrm>
              <a:prstGeom prst="rect">
                <a:avLst/>
              </a:prstGeom>
              <a:noFill/>
            </p:spPr>
            <p:txBody>
              <a:bodyPr wrap="square" rtlCol="0">
                <a:spAutoFit/>
              </a:bodyPr>
              <a:lstStyle/>
              <a:p>
                <a:r>
                  <a:rPr lang="zh-CN" altLang="en-US" sz="1400" b="1" dirty="0">
                    <a:solidFill>
                      <a:schemeClr val="bg1"/>
                    </a:solidFill>
                    <a:cs typeface="Arial" pitchFamily="34" charset="0"/>
                  </a:rPr>
                  <a:t>系统默认统计信息收集优化</a:t>
                </a:r>
                <a:endParaRPr lang="ko-KR" altLang="en-US" sz="1400" b="1" dirty="0">
                  <a:solidFill>
                    <a:schemeClr val="bg1"/>
                  </a:solidFill>
                  <a:cs typeface="Arial" pitchFamily="34" charset="0"/>
                </a:endParaRPr>
              </a:p>
            </p:txBody>
          </p:sp>
          <p:sp>
            <p:nvSpPr>
              <p:cNvPr id="47" name="TextBox 8">
                <a:extLst>
                  <a:ext uri="{FF2B5EF4-FFF2-40B4-BE49-F238E27FC236}">
                    <a16:creationId xmlns:a16="http://schemas.microsoft.com/office/drawing/2014/main" id="{8505EB26-C3C4-42FF-888B-B17F410C6A0F}"/>
                  </a:ext>
                </a:extLst>
              </p:cNvPr>
              <p:cNvSpPr txBox="1"/>
              <p:nvPr/>
            </p:nvSpPr>
            <p:spPr>
              <a:xfrm>
                <a:off x="5059547" y="5409852"/>
                <a:ext cx="2855282" cy="830997"/>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bg1"/>
                    </a:solidFill>
                    <a:cs typeface="Arial" pitchFamily="34" charset="0"/>
                  </a:rPr>
                  <a:t>直方图收集策略分析</a:t>
                </a:r>
              </a:p>
              <a:p>
                <a:pPr marL="171450" indent="-171450">
                  <a:buFont typeface="Arial" panose="020B0604020202020204" pitchFamily="34" charset="0"/>
                  <a:buChar char="•"/>
                </a:pPr>
                <a:r>
                  <a:rPr lang="zh-CN" altLang="en-US" sz="1200" dirty="0">
                    <a:solidFill>
                      <a:schemeClr val="bg1"/>
                    </a:solidFill>
                    <a:cs typeface="Arial" pitchFamily="34" charset="0"/>
                  </a:rPr>
                  <a:t>系统统计信息收集策略分析</a:t>
                </a:r>
              </a:p>
              <a:p>
                <a:pPr marL="171450" indent="-171450">
                  <a:buFont typeface="Arial" panose="020B0604020202020204" pitchFamily="34" charset="0"/>
                  <a:buChar char="•"/>
                </a:pPr>
                <a:r>
                  <a:rPr lang="en-US" altLang="ko-KR" sz="1200" dirty="0">
                    <a:solidFill>
                      <a:schemeClr val="bg1"/>
                    </a:solidFill>
                    <a:cs typeface="Arial" pitchFamily="34" charset="0"/>
                  </a:rPr>
                  <a:t>Fixed table</a:t>
                </a:r>
                <a:r>
                  <a:rPr lang="zh-CN" altLang="en-US" sz="1200" dirty="0">
                    <a:solidFill>
                      <a:schemeClr val="bg1"/>
                    </a:solidFill>
                    <a:cs typeface="Arial" pitchFamily="34" charset="0"/>
                  </a:rPr>
                  <a:t>信息收集策略分析</a:t>
                </a:r>
              </a:p>
              <a:p>
                <a:r>
                  <a:rPr lang="zh-CN" altLang="en-US" sz="1200" dirty="0">
                    <a:solidFill>
                      <a:schemeClr val="bg1"/>
                    </a:solidFill>
                    <a:cs typeface="Arial" pitchFamily="34" charset="0"/>
                  </a:rPr>
                  <a:t> </a:t>
                </a:r>
                <a:endParaRPr lang="en-US" altLang="ko-KR" sz="1200" dirty="0">
                  <a:solidFill>
                    <a:schemeClr val="bg1"/>
                  </a:solidFill>
                  <a:cs typeface="Arial" pitchFamily="34" charset="0"/>
                </a:endParaRPr>
              </a:p>
            </p:txBody>
          </p:sp>
          <p:sp>
            <p:nvSpPr>
              <p:cNvPr id="48" name="TextBox 8">
                <a:extLst>
                  <a:ext uri="{FF2B5EF4-FFF2-40B4-BE49-F238E27FC236}">
                    <a16:creationId xmlns:a16="http://schemas.microsoft.com/office/drawing/2014/main" id="{F5CCF18F-D4BC-4563-A8B1-B3C4AF88F738}"/>
                  </a:ext>
                </a:extLst>
              </p:cNvPr>
              <p:cNvSpPr txBox="1"/>
              <p:nvPr/>
            </p:nvSpPr>
            <p:spPr>
              <a:xfrm>
                <a:off x="7371360" y="5405969"/>
                <a:ext cx="2855282" cy="646331"/>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bg1"/>
                    </a:solidFill>
                    <a:cs typeface="Arial" pitchFamily="34" charset="0"/>
                  </a:rPr>
                  <a:t>数据字典统计信息收集策略分析</a:t>
                </a:r>
              </a:p>
              <a:p>
                <a:pPr marL="171450" indent="-171450">
                  <a:buFont typeface="Arial" panose="020B0604020202020204" pitchFamily="34" charset="0"/>
                  <a:buChar char="•"/>
                </a:pPr>
                <a:r>
                  <a:rPr lang="en-US" altLang="ko-KR" sz="1200" dirty="0">
                    <a:solidFill>
                      <a:schemeClr val="bg1"/>
                    </a:solidFill>
                    <a:cs typeface="Arial" pitchFamily="34" charset="0"/>
                  </a:rPr>
                  <a:t>Extended Statistics</a:t>
                </a:r>
                <a:r>
                  <a:rPr lang="zh-CN" altLang="en-US" sz="1200" dirty="0">
                    <a:solidFill>
                      <a:schemeClr val="bg1"/>
                    </a:solidFill>
                    <a:cs typeface="Arial" pitchFamily="34" charset="0"/>
                  </a:rPr>
                  <a:t>策略分析</a:t>
                </a:r>
              </a:p>
              <a:p>
                <a:pPr marL="171450" indent="-171450">
                  <a:buFont typeface="Arial" panose="020B0604020202020204" pitchFamily="34" charset="0"/>
                  <a:buChar char="•"/>
                </a:pPr>
                <a:r>
                  <a:rPr lang="zh-CN" altLang="en-US" sz="1200" dirty="0">
                    <a:solidFill>
                      <a:schemeClr val="bg1"/>
                    </a:solidFill>
                    <a:cs typeface="Arial" pitchFamily="34" charset="0"/>
                  </a:rPr>
                  <a:t>新版本上线策略分析</a:t>
                </a:r>
                <a:endParaRPr lang="en-US" altLang="ko-KR" sz="1200" dirty="0">
                  <a:solidFill>
                    <a:schemeClr val="bg1"/>
                  </a:solidFill>
                  <a:cs typeface="Arial" pitchFamily="34" charset="0"/>
                </a:endParaRPr>
              </a:p>
            </p:txBody>
          </p:sp>
        </p:grpSp>
        <p:sp>
          <p:nvSpPr>
            <p:cNvPr id="28" name="Oval 21">
              <a:extLst>
                <a:ext uri="{FF2B5EF4-FFF2-40B4-BE49-F238E27FC236}">
                  <a16:creationId xmlns:a16="http://schemas.microsoft.com/office/drawing/2014/main" id="{6850EC2D-5527-44F5-ADF9-752F3DFEA16F}"/>
                </a:ext>
              </a:extLst>
            </p:cNvPr>
            <p:cNvSpPr>
              <a:spLocks noChangeAspect="1"/>
            </p:cNvSpPr>
            <p:nvPr/>
          </p:nvSpPr>
          <p:spPr>
            <a:xfrm>
              <a:off x="9553397" y="4309614"/>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TextBox 23">
              <a:extLst>
                <a:ext uri="{FF2B5EF4-FFF2-40B4-BE49-F238E27FC236}">
                  <a16:creationId xmlns:a16="http://schemas.microsoft.com/office/drawing/2014/main" id="{06A55075-E5E2-4C71-8065-671215862000}"/>
                </a:ext>
              </a:extLst>
            </p:cNvPr>
            <p:cNvSpPr txBox="1"/>
            <p:nvPr/>
          </p:nvSpPr>
          <p:spPr>
            <a:xfrm>
              <a:off x="5656562" y="2361067"/>
              <a:ext cx="1509669" cy="461665"/>
            </a:xfrm>
            <a:prstGeom prst="rect">
              <a:avLst/>
            </a:prstGeom>
            <a:noFill/>
          </p:spPr>
          <p:txBody>
            <a:bodyPr wrap="square" rtlCol="0">
              <a:spAutoFit/>
            </a:bodyPr>
            <a:lstStyle/>
            <a:p>
              <a:pPr algn="ctr"/>
              <a:r>
                <a:rPr lang="zh-CN" altLang="en-US" sz="1200" b="1" dirty="0">
                  <a:solidFill>
                    <a:schemeClr val="bg1"/>
                  </a:solidFill>
                  <a:cs typeface="Arial" pitchFamily="34" charset="0"/>
                </a:rPr>
                <a:t>自动化</a:t>
              </a:r>
              <a:r>
                <a:rPr lang="en-US" altLang="zh-CN" sz="1200" b="1" dirty="0">
                  <a:solidFill>
                    <a:schemeClr val="bg1"/>
                  </a:solidFill>
                  <a:cs typeface="Arial" pitchFamily="34" charset="0"/>
                </a:rPr>
                <a:t>Job</a:t>
              </a:r>
              <a:r>
                <a:rPr lang="zh-CN" altLang="en-US" sz="1200" b="1" dirty="0">
                  <a:solidFill>
                    <a:schemeClr val="bg1"/>
                  </a:solidFill>
                  <a:cs typeface="Arial" pitchFamily="34" charset="0"/>
                </a:rPr>
                <a:t> </a:t>
              </a:r>
              <a:endParaRPr lang="en-US" altLang="zh-CN" sz="1200" b="1" dirty="0">
                <a:solidFill>
                  <a:schemeClr val="bg1"/>
                </a:solidFill>
                <a:cs typeface="Arial" pitchFamily="34" charset="0"/>
              </a:endParaRPr>
            </a:p>
            <a:p>
              <a:pPr algn="ctr"/>
              <a:r>
                <a:rPr lang="en-US" altLang="zh-CN" sz="1200" b="1" dirty="0">
                  <a:solidFill>
                    <a:schemeClr val="bg1"/>
                  </a:solidFill>
                  <a:cs typeface="Arial" pitchFamily="34" charset="0"/>
                </a:rPr>
                <a:t>7</a:t>
              </a:r>
              <a:r>
                <a:rPr lang="zh-CN" altLang="en-US" sz="1200" b="1" dirty="0">
                  <a:solidFill>
                    <a:schemeClr val="bg1"/>
                  </a:solidFill>
                  <a:cs typeface="Arial" pitchFamily="34" charset="0"/>
                </a:rPr>
                <a:t> </a:t>
              </a:r>
              <a:r>
                <a:rPr lang="en-US" altLang="zh-CN" sz="1200" b="1" dirty="0">
                  <a:solidFill>
                    <a:schemeClr val="bg1"/>
                  </a:solidFill>
                  <a:cs typeface="Arial" pitchFamily="34" charset="0"/>
                </a:rPr>
                <a:t>x</a:t>
              </a:r>
              <a:r>
                <a:rPr lang="zh-CN" altLang="en-US" sz="1200" b="1" dirty="0">
                  <a:solidFill>
                    <a:schemeClr val="bg1"/>
                  </a:solidFill>
                  <a:cs typeface="Arial" pitchFamily="34" charset="0"/>
                </a:rPr>
                <a:t> </a:t>
              </a:r>
              <a:r>
                <a:rPr lang="en-US" altLang="zh-CN" sz="1200" b="1" dirty="0">
                  <a:solidFill>
                    <a:schemeClr val="bg1"/>
                  </a:solidFill>
                  <a:cs typeface="Arial" pitchFamily="34" charset="0"/>
                </a:rPr>
                <a:t>24</a:t>
              </a:r>
              <a:r>
                <a:rPr lang="zh-CN" altLang="en-US" sz="1200" b="1" dirty="0">
                  <a:solidFill>
                    <a:schemeClr val="bg1"/>
                  </a:solidFill>
                  <a:cs typeface="Arial" pitchFamily="34" charset="0"/>
                </a:rPr>
                <a:t> 持续维护</a:t>
              </a:r>
              <a:endParaRPr lang="ko-KR" altLang="en-US" sz="1200" b="1" dirty="0">
                <a:solidFill>
                  <a:schemeClr val="bg1"/>
                </a:solidFill>
                <a:cs typeface="Arial" pitchFamily="34" charset="0"/>
              </a:endParaRPr>
            </a:p>
          </p:txBody>
        </p:sp>
        <p:sp>
          <p:nvSpPr>
            <p:cNvPr id="30" name="Google Shape;1421;p38">
              <a:extLst>
                <a:ext uri="{FF2B5EF4-FFF2-40B4-BE49-F238E27FC236}">
                  <a16:creationId xmlns:a16="http://schemas.microsoft.com/office/drawing/2014/main" id="{F0D290C7-23F3-4C3D-A5F2-2703F110183A}"/>
                </a:ext>
              </a:extLst>
            </p:cNvPr>
            <p:cNvSpPr/>
            <p:nvPr/>
          </p:nvSpPr>
          <p:spPr>
            <a:xfrm>
              <a:off x="8656808" y="3135349"/>
              <a:ext cx="393494" cy="341304"/>
            </a:xfrm>
            <a:custGeom>
              <a:avLst/>
              <a:gdLst/>
              <a:ahLst/>
              <a:cxnLst/>
              <a:rect l="l" t="t" r="r" b="b"/>
              <a:pathLst>
                <a:path w="10389" h="10420" extrusionOk="0">
                  <a:moveTo>
                    <a:pt x="8646" y="1"/>
                  </a:moveTo>
                  <a:cubicBezTo>
                    <a:pt x="8171" y="1"/>
                    <a:pt x="7728" y="191"/>
                    <a:pt x="7411" y="507"/>
                  </a:cubicBezTo>
                  <a:lnTo>
                    <a:pt x="5733" y="2186"/>
                  </a:lnTo>
                  <a:cubicBezTo>
                    <a:pt x="5448" y="2471"/>
                    <a:pt x="5289" y="2819"/>
                    <a:pt x="5226" y="3231"/>
                  </a:cubicBezTo>
                  <a:cubicBezTo>
                    <a:pt x="5194" y="3421"/>
                    <a:pt x="5353" y="3579"/>
                    <a:pt x="5543" y="3611"/>
                  </a:cubicBezTo>
                  <a:cubicBezTo>
                    <a:pt x="5559" y="3614"/>
                    <a:pt x="5576" y="3615"/>
                    <a:pt x="5592" y="3615"/>
                  </a:cubicBezTo>
                  <a:cubicBezTo>
                    <a:pt x="5764" y="3615"/>
                    <a:pt x="5923" y="3468"/>
                    <a:pt x="5923" y="3294"/>
                  </a:cubicBezTo>
                  <a:cubicBezTo>
                    <a:pt x="5954" y="3072"/>
                    <a:pt x="6081" y="2851"/>
                    <a:pt x="6239" y="2692"/>
                  </a:cubicBezTo>
                  <a:lnTo>
                    <a:pt x="7918" y="1014"/>
                  </a:lnTo>
                  <a:cubicBezTo>
                    <a:pt x="8108" y="824"/>
                    <a:pt x="8361" y="697"/>
                    <a:pt x="8646" y="697"/>
                  </a:cubicBezTo>
                  <a:cubicBezTo>
                    <a:pt x="8900" y="697"/>
                    <a:pt x="9153" y="824"/>
                    <a:pt x="9375" y="1014"/>
                  </a:cubicBezTo>
                  <a:cubicBezTo>
                    <a:pt x="9565" y="1204"/>
                    <a:pt x="9660" y="1457"/>
                    <a:pt x="9660" y="1742"/>
                  </a:cubicBezTo>
                  <a:cubicBezTo>
                    <a:pt x="9660" y="2027"/>
                    <a:pt x="9565" y="2281"/>
                    <a:pt x="9375" y="2471"/>
                  </a:cubicBezTo>
                  <a:lnTo>
                    <a:pt x="7696" y="4149"/>
                  </a:lnTo>
                  <a:cubicBezTo>
                    <a:pt x="7538" y="4308"/>
                    <a:pt x="7316" y="4434"/>
                    <a:pt x="7095" y="4434"/>
                  </a:cubicBezTo>
                  <a:cubicBezTo>
                    <a:pt x="6905" y="4466"/>
                    <a:pt x="6746" y="4656"/>
                    <a:pt x="6778" y="4846"/>
                  </a:cubicBezTo>
                  <a:cubicBezTo>
                    <a:pt x="6810" y="5036"/>
                    <a:pt x="7000" y="5163"/>
                    <a:pt x="7190" y="5163"/>
                  </a:cubicBezTo>
                  <a:cubicBezTo>
                    <a:pt x="7570" y="5099"/>
                    <a:pt x="7918" y="4941"/>
                    <a:pt x="8203" y="4656"/>
                  </a:cubicBezTo>
                  <a:lnTo>
                    <a:pt x="9881" y="2977"/>
                  </a:lnTo>
                  <a:cubicBezTo>
                    <a:pt x="10198" y="2629"/>
                    <a:pt x="10388" y="2186"/>
                    <a:pt x="10388" y="1742"/>
                  </a:cubicBezTo>
                  <a:cubicBezTo>
                    <a:pt x="10388" y="1267"/>
                    <a:pt x="10198" y="824"/>
                    <a:pt x="9881" y="507"/>
                  </a:cubicBezTo>
                  <a:cubicBezTo>
                    <a:pt x="9533" y="159"/>
                    <a:pt x="9090" y="1"/>
                    <a:pt x="8646" y="1"/>
                  </a:cubicBezTo>
                  <a:close/>
                  <a:moveTo>
                    <a:pt x="6734" y="3294"/>
                  </a:moveTo>
                  <a:cubicBezTo>
                    <a:pt x="6643" y="3294"/>
                    <a:pt x="6556" y="3326"/>
                    <a:pt x="6493" y="3389"/>
                  </a:cubicBezTo>
                  <a:lnTo>
                    <a:pt x="3389" y="6524"/>
                  </a:lnTo>
                  <a:cubicBezTo>
                    <a:pt x="3231" y="6651"/>
                    <a:pt x="3231" y="6873"/>
                    <a:pt x="3389" y="7031"/>
                  </a:cubicBezTo>
                  <a:cubicBezTo>
                    <a:pt x="3453" y="7094"/>
                    <a:pt x="3540" y="7126"/>
                    <a:pt x="3631" y="7126"/>
                  </a:cubicBezTo>
                  <a:cubicBezTo>
                    <a:pt x="3722" y="7126"/>
                    <a:pt x="3817" y="7094"/>
                    <a:pt x="3896" y="7031"/>
                  </a:cubicBezTo>
                  <a:lnTo>
                    <a:pt x="7000" y="3896"/>
                  </a:lnTo>
                  <a:cubicBezTo>
                    <a:pt x="7126" y="3769"/>
                    <a:pt x="7126" y="3547"/>
                    <a:pt x="7000" y="3389"/>
                  </a:cubicBezTo>
                  <a:cubicBezTo>
                    <a:pt x="6920" y="3326"/>
                    <a:pt x="6825" y="3294"/>
                    <a:pt x="6734" y="3294"/>
                  </a:cubicBezTo>
                  <a:close/>
                  <a:moveTo>
                    <a:pt x="3248" y="5254"/>
                  </a:moveTo>
                  <a:cubicBezTo>
                    <a:pt x="3232" y="5254"/>
                    <a:pt x="3216" y="5255"/>
                    <a:pt x="3199" y="5258"/>
                  </a:cubicBezTo>
                  <a:cubicBezTo>
                    <a:pt x="2788" y="5321"/>
                    <a:pt x="2439" y="5479"/>
                    <a:pt x="2154" y="5764"/>
                  </a:cubicBezTo>
                  <a:lnTo>
                    <a:pt x="507" y="7443"/>
                  </a:lnTo>
                  <a:cubicBezTo>
                    <a:pt x="159" y="7759"/>
                    <a:pt x="1" y="8203"/>
                    <a:pt x="1" y="8678"/>
                  </a:cubicBezTo>
                  <a:cubicBezTo>
                    <a:pt x="1" y="9153"/>
                    <a:pt x="159" y="9565"/>
                    <a:pt x="507" y="9913"/>
                  </a:cubicBezTo>
                  <a:cubicBezTo>
                    <a:pt x="824" y="10230"/>
                    <a:pt x="1267" y="10420"/>
                    <a:pt x="1742" y="10420"/>
                  </a:cubicBezTo>
                  <a:cubicBezTo>
                    <a:pt x="2218" y="10420"/>
                    <a:pt x="2629" y="10230"/>
                    <a:pt x="2978" y="9913"/>
                  </a:cubicBezTo>
                  <a:lnTo>
                    <a:pt x="4656" y="8203"/>
                  </a:lnTo>
                  <a:cubicBezTo>
                    <a:pt x="4909" y="7949"/>
                    <a:pt x="5099" y="7569"/>
                    <a:pt x="5131" y="7189"/>
                  </a:cubicBezTo>
                  <a:cubicBezTo>
                    <a:pt x="5163" y="6999"/>
                    <a:pt x="5036" y="6809"/>
                    <a:pt x="4846" y="6809"/>
                  </a:cubicBezTo>
                  <a:cubicBezTo>
                    <a:pt x="4823" y="6806"/>
                    <a:pt x="4801" y="6805"/>
                    <a:pt x="4780" y="6805"/>
                  </a:cubicBezTo>
                  <a:cubicBezTo>
                    <a:pt x="4593" y="6805"/>
                    <a:pt x="4463" y="6927"/>
                    <a:pt x="4434" y="7126"/>
                  </a:cubicBezTo>
                  <a:cubicBezTo>
                    <a:pt x="4403" y="7348"/>
                    <a:pt x="4308" y="7538"/>
                    <a:pt x="4149" y="7728"/>
                  </a:cubicBezTo>
                  <a:lnTo>
                    <a:pt x="2471" y="9406"/>
                  </a:lnTo>
                  <a:cubicBezTo>
                    <a:pt x="2281" y="9596"/>
                    <a:pt x="2028" y="9691"/>
                    <a:pt x="1742" y="9691"/>
                  </a:cubicBezTo>
                  <a:cubicBezTo>
                    <a:pt x="1457" y="9691"/>
                    <a:pt x="1204" y="9596"/>
                    <a:pt x="1014" y="9406"/>
                  </a:cubicBezTo>
                  <a:cubicBezTo>
                    <a:pt x="824" y="9216"/>
                    <a:pt x="697" y="8963"/>
                    <a:pt x="697" y="8678"/>
                  </a:cubicBezTo>
                  <a:cubicBezTo>
                    <a:pt x="697" y="8393"/>
                    <a:pt x="824" y="8139"/>
                    <a:pt x="1014" y="7949"/>
                  </a:cubicBezTo>
                  <a:lnTo>
                    <a:pt x="2661" y="6271"/>
                  </a:lnTo>
                  <a:cubicBezTo>
                    <a:pt x="2851" y="6081"/>
                    <a:pt x="3041" y="5986"/>
                    <a:pt x="3294" y="5954"/>
                  </a:cubicBezTo>
                  <a:cubicBezTo>
                    <a:pt x="3484" y="5923"/>
                    <a:pt x="3611" y="5764"/>
                    <a:pt x="3579" y="5574"/>
                  </a:cubicBezTo>
                  <a:cubicBezTo>
                    <a:pt x="3579" y="5401"/>
                    <a:pt x="3421" y="5254"/>
                    <a:pt x="3248" y="5254"/>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extBox 23">
              <a:extLst>
                <a:ext uri="{FF2B5EF4-FFF2-40B4-BE49-F238E27FC236}">
                  <a16:creationId xmlns:a16="http://schemas.microsoft.com/office/drawing/2014/main" id="{58B22677-99C7-4A1C-8705-6163117CAA36}"/>
                </a:ext>
              </a:extLst>
            </p:cNvPr>
            <p:cNvSpPr txBox="1"/>
            <p:nvPr/>
          </p:nvSpPr>
          <p:spPr>
            <a:xfrm>
              <a:off x="8485678" y="3538567"/>
              <a:ext cx="735754" cy="338554"/>
            </a:xfrm>
            <a:prstGeom prst="rect">
              <a:avLst/>
            </a:prstGeom>
            <a:noFill/>
          </p:spPr>
          <p:txBody>
            <a:bodyPr wrap="square" rtlCol="0">
              <a:spAutoFit/>
            </a:bodyPr>
            <a:lstStyle/>
            <a:p>
              <a:pPr algn="ctr"/>
              <a:r>
                <a:rPr lang="en-US" altLang="zh-CN" sz="1600" b="1" dirty="0">
                  <a:solidFill>
                    <a:schemeClr val="bg1"/>
                  </a:solidFill>
                  <a:cs typeface="Arial" pitchFamily="34" charset="0"/>
                </a:rPr>
                <a:t>10</a:t>
              </a:r>
              <a:r>
                <a:rPr lang="zh-CN" altLang="en-US" sz="1600" b="1" dirty="0">
                  <a:solidFill>
                    <a:schemeClr val="bg1"/>
                  </a:solidFill>
                  <a:cs typeface="Arial" pitchFamily="34" charset="0"/>
                </a:rPr>
                <a:t> </a:t>
              </a:r>
              <a:r>
                <a:rPr lang="en-US" altLang="zh-CN" sz="1600" b="1" dirty="0">
                  <a:solidFill>
                    <a:schemeClr val="bg1"/>
                  </a:solidFill>
                  <a:cs typeface="Arial" pitchFamily="34" charset="0"/>
                </a:rPr>
                <a:t>%</a:t>
              </a:r>
              <a:endParaRPr lang="ko-KR" altLang="en-US" sz="1600" b="1" dirty="0">
                <a:solidFill>
                  <a:schemeClr val="bg1"/>
                </a:solidFill>
                <a:cs typeface="Arial" pitchFamily="34" charset="0"/>
              </a:endParaRPr>
            </a:p>
          </p:txBody>
        </p:sp>
        <p:grpSp>
          <p:nvGrpSpPr>
            <p:cNvPr id="32" name="Google Shape;1643;p46">
              <a:extLst>
                <a:ext uri="{FF2B5EF4-FFF2-40B4-BE49-F238E27FC236}">
                  <a16:creationId xmlns:a16="http://schemas.microsoft.com/office/drawing/2014/main" id="{53968ECF-F428-483F-938B-7160718C8F81}"/>
                </a:ext>
              </a:extLst>
            </p:cNvPr>
            <p:cNvGrpSpPr/>
            <p:nvPr/>
          </p:nvGrpSpPr>
          <p:grpSpPr>
            <a:xfrm>
              <a:off x="10636531" y="5525756"/>
              <a:ext cx="329652" cy="313557"/>
              <a:chOff x="-6690625" y="3631325"/>
              <a:chExt cx="307225" cy="292225"/>
            </a:xfrm>
          </p:grpSpPr>
          <p:sp>
            <p:nvSpPr>
              <p:cNvPr id="39" name="Google Shape;1644;p46">
                <a:extLst>
                  <a:ext uri="{FF2B5EF4-FFF2-40B4-BE49-F238E27FC236}">
                    <a16:creationId xmlns:a16="http://schemas.microsoft.com/office/drawing/2014/main" id="{B6A1B8B6-9544-418F-8D4E-DFB225112F59}"/>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5;p46">
                <a:extLst>
                  <a:ext uri="{FF2B5EF4-FFF2-40B4-BE49-F238E27FC236}">
                    <a16:creationId xmlns:a16="http://schemas.microsoft.com/office/drawing/2014/main" id="{6A15D50F-1BAE-4FCC-A2AB-97D7D80EB256}"/>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46;p46">
                <a:extLst>
                  <a:ext uri="{FF2B5EF4-FFF2-40B4-BE49-F238E27FC236}">
                    <a16:creationId xmlns:a16="http://schemas.microsoft.com/office/drawing/2014/main" id="{A7B71561-B889-4434-A496-EBC79200762F}"/>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47;p46">
                <a:extLst>
                  <a:ext uri="{FF2B5EF4-FFF2-40B4-BE49-F238E27FC236}">
                    <a16:creationId xmlns:a16="http://schemas.microsoft.com/office/drawing/2014/main" id="{402AC151-780F-4D40-8AD0-AACE04FC21E1}"/>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48;p46">
                <a:extLst>
                  <a:ext uri="{FF2B5EF4-FFF2-40B4-BE49-F238E27FC236}">
                    <a16:creationId xmlns:a16="http://schemas.microsoft.com/office/drawing/2014/main" id="{4CD53418-E93E-4225-A06D-A1F47BD9C0CD}"/>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TextBox 23">
              <a:extLst>
                <a:ext uri="{FF2B5EF4-FFF2-40B4-BE49-F238E27FC236}">
                  <a16:creationId xmlns:a16="http://schemas.microsoft.com/office/drawing/2014/main" id="{C48B1A49-CABE-497F-A706-B2EE8EEF0877}"/>
                </a:ext>
              </a:extLst>
            </p:cNvPr>
            <p:cNvSpPr txBox="1"/>
            <p:nvPr/>
          </p:nvSpPr>
          <p:spPr>
            <a:xfrm>
              <a:off x="10424185" y="5940140"/>
              <a:ext cx="735754" cy="338554"/>
            </a:xfrm>
            <a:prstGeom prst="rect">
              <a:avLst/>
            </a:prstGeom>
            <a:noFill/>
          </p:spPr>
          <p:txBody>
            <a:bodyPr wrap="square" rtlCol="0">
              <a:spAutoFit/>
            </a:bodyPr>
            <a:lstStyle/>
            <a:p>
              <a:pPr algn="ctr"/>
              <a:r>
                <a:rPr lang="en-US" altLang="zh-CN" sz="1600" b="1" dirty="0">
                  <a:solidFill>
                    <a:schemeClr val="bg1"/>
                  </a:solidFill>
                  <a:cs typeface="Arial" pitchFamily="34" charset="0"/>
                </a:rPr>
                <a:t>70</a:t>
              </a:r>
              <a:r>
                <a:rPr lang="zh-CN" altLang="en-US" sz="1600" b="1" dirty="0">
                  <a:solidFill>
                    <a:schemeClr val="bg1"/>
                  </a:solidFill>
                  <a:cs typeface="Arial" pitchFamily="34" charset="0"/>
                </a:rPr>
                <a:t> </a:t>
              </a:r>
              <a:r>
                <a:rPr lang="en-US" altLang="zh-CN" sz="1600" b="1" dirty="0">
                  <a:solidFill>
                    <a:schemeClr val="bg1"/>
                  </a:solidFill>
                  <a:cs typeface="Arial" pitchFamily="34" charset="0"/>
                </a:rPr>
                <a:t>%</a:t>
              </a:r>
              <a:endParaRPr lang="ko-KR" altLang="en-US" sz="1600" b="1" dirty="0">
                <a:solidFill>
                  <a:schemeClr val="bg1"/>
                </a:solidFill>
                <a:cs typeface="Arial" pitchFamily="34" charset="0"/>
              </a:endParaRPr>
            </a:p>
          </p:txBody>
        </p:sp>
        <p:grpSp>
          <p:nvGrpSpPr>
            <p:cNvPr id="34" name="Google Shape;1551;p44">
              <a:extLst>
                <a:ext uri="{FF2B5EF4-FFF2-40B4-BE49-F238E27FC236}">
                  <a16:creationId xmlns:a16="http://schemas.microsoft.com/office/drawing/2014/main" id="{E2D7FE38-889B-4E7F-B23D-1E61E52465F6}"/>
                </a:ext>
              </a:extLst>
            </p:cNvPr>
            <p:cNvGrpSpPr/>
            <p:nvPr/>
          </p:nvGrpSpPr>
          <p:grpSpPr>
            <a:xfrm>
              <a:off x="5192073" y="2409018"/>
              <a:ext cx="348188" cy="349133"/>
              <a:chOff x="1674750" y="3254050"/>
              <a:chExt cx="294575" cy="295375"/>
            </a:xfrm>
          </p:grpSpPr>
          <p:sp>
            <p:nvSpPr>
              <p:cNvPr id="36" name="Google Shape;1552;p44">
                <a:extLst>
                  <a:ext uri="{FF2B5EF4-FFF2-40B4-BE49-F238E27FC236}">
                    <a16:creationId xmlns:a16="http://schemas.microsoft.com/office/drawing/2014/main" id="{EA9B60DE-5F7A-4EF6-A003-F948CA87F05C}"/>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3;p44">
                <a:extLst>
                  <a:ext uri="{FF2B5EF4-FFF2-40B4-BE49-F238E27FC236}">
                    <a16:creationId xmlns:a16="http://schemas.microsoft.com/office/drawing/2014/main" id="{3B4F11E0-BAEC-4B0F-8E3F-D67408A9F0EA}"/>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54;p44">
                <a:extLst>
                  <a:ext uri="{FF2B5EF4-FFF2-40B4-BE49-F238E27FC236}">
                    <a16:creationId xmlns:a16="http://schemas.microsoft.com/office/drawing/2014/main" id="{244B1B39-6F38-4707-9082-BF80C96EEC80}"/>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23">
              <a:extLst>
                <a:ext uri="{FF2B5EF4-FFF2-40B4-BE49-F238E27FC236}">
                  <a16:creationId xmlns:a16="http://schemas.microsoft.com/office/drawing/2014/main" id="{9ACA8A66-B51C-4D8A-9600-759BEFB0625C}"/>
                </a:ext>
              </a:extLst>
            </p:cNvPr>
            <p:cNvSpPr txBox="1"/>
            <p:nvPr/>
          </p:nvSpPr>
          <p:spPr>
            <a:xfrm>
              <a:off x="9422708" y="4763284"/>
              <a:ext cx="735754" cy="338554"/>
            </a:xfrm>
            <a:prstGeom prst="rect">
              <a:avLst/>
            </a:prstGeom>
            <a:noFill/>
          </p:spPr>
          <p:txBody>
            <a:bodyPr wrap="square" rtlCol="0">
              <a:spAutoFit/>
            </a:bodyPr>
            <a:lstStyle/>
            <a:p>
              <a:pPr algn="ctr"/>
              <a:r>
                <a:rPr lang="en-US" altLang="zh-CN" sz="1600" b="1" dirty="0">
                  <a:solidFill>
                    <a:schemeClr val="bg1"/>
                  </a:solidFill>
                  <a:cs typeface="Arial" pitchFamily="34" charset="0"/>
                </a:rPr>
                <a:t>20</a:t>
              </a:r>
              <a:r>
                <a:rPr lang="zh-CN" altLang="en-US" sz="1600" b="1" dirty="0">
                  <a:solidFill>
                    <a:schemeClr val="bg1"/>
                  </a:solidFill>
                  <a:cs typeface="Arial" pitchFamily="34" charset="0"/>
                </a:rPr>
                <a:t> </a:t>
              </a:r>
              <a:r>
                <a:rPr lang="en-US" altLang="zh-CN" sz="1600" b="1" dirty="0">
                  <a:solidFill>
                    <a:schemeClr val="bg1"/>
                  </a:solidFill>
                  <a:cs typeface="Arial" pitchFamily="34" charset="0"/>
                </a:rPr>
                <a:t>%</a:t>
              </a:r>
              <a:endParaRPr lang="ko-KR" altLang="en-US" sz="1600" b="1" dirty="0">
                <a:solidFill>
                  <a:schemeClr val="bg1"/>
                </a:solidFill>
                <a:cs typeface="Arial" pitchFamily="34" charset="0"/>
              </a:endParaRPr>
            </a:p>
          </p:txBody>
        </p:sp>
      </p:grpSp>
      <p:sp>
        <p:nvSpPr>
          <p:cNvPr id="53" name="文本框 128">
            <a:extLst>
              <a:ext uri="{FF2B5EF4-FFF2-40B4-BE49-F238E27FC236}">
                <a16:creationId xmlns:a16="http://schemas.microsoft.com/office/drawing/2014/main" id="{CF48D4D5-66BC-4800-90DF-DD78196393DF}"/>
              </a:ext>
            </a:extLst>
          </p:cNvPr>
          <p:cNvSpPr txBox="1"/>
          <p:nvPr/>
        </p:nvSpPr>
        <p:spPr>
          <a:xfrm>
            <a:off x="1095561" y="1172336"/>
            <a:ext cx="9927725"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defRPr kumimoji="1"/>
            </a:lvl1pPr>
          </a:lstStyle>
          <a:p>
            <a:r>
              <a:rPr lang="zh-CN" altLang="en-US" dirty="0"/>
              <a:t>根据系统特点，优化并定制加强统计信息收集策略，持续对执行计划进行监控、绑定、验证。</a:t>
            </a:r>
          </a:p>
        </p:txBody>
      </p:sp>
      <p:sp>
        <p:nvSpPr>
          <p:cNvPr id="54" name="頁尾版面配置區 3">
            <a:extLst>
              <a:ext uri="{FF2B5EF4-FFF2-40B4-BE49-F238E27FC236}">
                <a16:creationId xmlns:a16="http://schemas.microsoft.com/office/drawing/2014/main" id="{F16324A8-F961-4349-BC56-62556E2E9BC0}"/>
              </a:ext>
            </a:extLst>
          </p:cNvPr>
          <p:cNvSpPr txBox="1">
            <a:spLocks/>
          </p:cNvSpPr>
          <p:nvPr/>
        </p:nvSpPr>
        <p:spPr>
          <a:xfrm>
            <a:off x="1339850" y="6514977"/>
            <a:ext cx="379258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55" name="投影片編號版面配置區 4">
            <a:extLst>
              <a:ext uri="{FF2B5EF4-FFF2-40B4-BE49-F238E27FC236}">
                <a16:creationId xmlns:a16="http://schemas.microsoft.com/office/drawing/2014/main" id="{4A76E2D8-64C7-4C96-9164-6432EB4AC52A}"/>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26</a:t>
            </a:fld>
            <a:endParaRPr lang="en-US" sz="1000" dirty="0">
              <a:solidFill>
                <a:srgbClr val="4E3629">
                  <a:tint val="75000"/>
                </a:srgbClr>
              </a:solidFill>
            </a:endParaRPr>
          </a:p>
        </p:txBody>
      </p:sp>
    </p:spTree>
    <p:extLst>
      <p:ext uri="{BB962C8B-B14F-4D97-AF65-F5344CB8AC3E}">
        <p14:creationId xmlns:p14="http://schemas.microsoft.com/office/powerpoint/2010/main" val="365291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2">
            <a:extLst>
              <a:ext uri="{FF2B5EF4-FFF2-40B4-BE49-F238E27FC236}">
                <a16:creationId xmlns:a16="http://schemas.microsoft.com/office/drawing/2014/main" id="{9F741860-1B99-4CE4-8A93-6965062880AC}"/>
              </a:ext>
            </a:extLst>
          </p:cNvPr>
          <p:cNvSpPr txBox="1"/>
          <p:nvPr/>
        </p:nvSpPr>
        <p:spPr>
          <a:xfrm>
            <a:off x="571633" y="1213645"/>
            <a:ext cx="10671048" cy="994581"/>
          </a:xfrm>
          <a:prstGeom prst="rect">
            <a:avLst/>
          </a:prstGeom>
          <a:noFill/>
        </p:spPr>
        <p:txBody>
          <a:bodyPr vert="horz" lIns="0" tIns="0" rIns="0" bIns="0" rtlCol="0">
            <a:noAutofit/>
          </a:bodyPr>
          <a:lstStyle/>
          <a:p>
            <a:pPr>
              <a:lnSpc>
                <a:spcPct val="95000"/>
              </a:lnSpc>
              <a:spcBef>
                <a:spcPts val="600"/>
              </a:spcBef>
            </a:pPr>
            <a:r>
              <a:rPr lang="en-US" altLang="zh-CN" sz="1600" b="0" i="0" kern="1200" dirty="0">
                <a:latin typeface="Oracle Sans Tab" panose="020B0503020204020204" pitchFamily="34" charset="0"/>
                <a:ea typeface="+mn-ea"/>
                <a:cs typeface="Oracle Sans Tab" panose="020B0503020204020204" pitchFamily="34" charset="0"/>
              </a:rPr>
              <a:t>        </a:t>
            </a:r>
            <a:r>
              <a:rPr lang="zh-CN" altLang="en-US" sz="1600" b="0" i="0" kern="1200" dirty="0">
                <a:latin typeface="Oracle Sans Tab" panose="020B0503020204020204" pitchFamily="34" charset="0"/>
                <a:ea typeface="+mn-ea"/>
                <a:cs typeface="Oracle Sans Tab" panose="020B0503020204020204" pitchFamily="34" charset="0"/>
              </a:rPr>
              <a:t>在</a:t>
            </a:r>
            <a:r>
              <a:rPr lang="en-US" altLang="zh-CN" sz="1600" b="0" i="0" kern="1200" dirty="0">
                <a:latin typeface="Oracle Sans Tab" panose="020B0503020204020204" pitchFamily="34" charset="0"/>
                <a:ea typeface="+mn-ea"/>
                <a:cs typeface="Oracle Sans Tab" panose="020B0503020204020204" pitchFamily="34" charset="0"/>
              </a:rPr>
              <a:t>PDB</a:t>
            </a:r>
            <a:r>
              <a:rPr lang="zh-CN" altLang="en-US" sz="1600" b="0" i="0" kern="1200" dirty="0">
                <a:latin typeface="Oracle Sans Tab" panose="020B0503020204020204" pitchFamily="34" charset="0"/>
                <a:ea typeface="+mn-ea"/>
                <a:cs typeface="Oracle Sans Tab" panose="020B0503020204020204" pitchFamily="34" charset="0"/>
              </a:rPr>
              <a:t>切换或容灾测试中，一个</a:t>
            </a:r>
            <a:r>
              <a:rPr lang="en-US" altLang="zh-CN" sz="1600" b="0" i="0" kern="1200" dirty="0">
                <a:latin typeface="Oracle Sans Tab" panose="020B0503020204020204" pitchFamily="34" charset="0"/>
                <a:ea typeface="+mn-ea"/>
                <a:cs typeface="Oracle Sans Tab" panose="020B0503020204020204" pitchFamily="34" charset="0"/>
              </a:rPr>
              <a:t>PDB</a:t>
            </a:r>
            <a:r>
              <a:rPr lang="zh-CN" altLang="en-US" sz="1600" b="0" i="0" kern="1200" dirty="0">
                <a:latin typeface="Oracle Sans Tab" panose="020B0503020204020204" pitchFamily="34" charset="0"/>
                <a:ea typeface="+mn-ea"/>
                <a:cs typeface="Oracle Sans Tab" panose="020B0503020204020204" pitchFamily="34" charset="0"/>
              </a:rPr>
              <a:t>从一个</a:t>
            </a:r>
            <a:r>
              <a:rPr lang="en-US" altLang="zh-CN" sz="1600" b="0" i="0" kern="1200" dirty="0">
                <a:latin typeface="Oracle Sans Tab" panose="020B0503020204020204" pitchFamily="34" charset="0"/>
                <a:ea typeface="+mn-ea"/>
                <a:cs typeface="Oracle Sans Tab" panose="020B0503020204020204" pitchFamily="34" charset="0"/>
              </a:rPr>
              <a:t>Data Guard</a:t>
            </a:r>
            <a:r>
              <a:rPr lang="zh-CN" altLang="en-US" sz="1600" b="0" i="0" kern="1200" dirty="0">
                <a:latin typeface="Oracle Sans Tab" panose="020B0503020204020204" pitchFamily="34" charset="0"/>
                <a:ea typeface="+mn-ea"/>
                <a:cs typeface="Oracle Sans Tab" panose="020B0503020204020204" pitchFamily="34" charset="0"/>
              </a:rPr>
              <a:t>保护的</a:t>
            </a:r>
            <a:r>
              <a:rPr lang="en-US" altLang="zh-CN" sz="1600" b="0" i="0" kern="1200" dirty="0">
                <a:latin typeface="Oracle Sans Tab" panose="020B0503020204020204" pitchFamily="34" charset="0"/>
                <a:ea typeface="+mn-ea"/>
                <a:cs typeface="Oracle Sans Tab" panose="020B0503020204020204" pitchFamily="34" charset="0"/>
              </a:rPr>
              <a:t>CDB</a:t>
            </a:r>
            <a:r>
              <a:rPr lang="zh-CN" altLang="en-US" sz="1600" b="0" i="0" kern="1200" dirty="0">
                <a:latin typeface="Oracle Sans Tab" panose="020B0503020204020204" pitchFamily="34" charset="0"/>
                <a:ea typeface="+mn-ea"/>
                <a:cs typeface="Oracle Sans Tab" panose="020B0503020204020204" pitchFamily="34" charset="0"/>
              </a:rPr>
              <a:t>迁移到另一个</a:t>
            </a:r>
            <a:r>
              <a:rPr lang="en-US" altLang="zh-CN" sz="1600" b="0" i="0" kern="1200" dirty="0">
                <a:latin typeface="Oracle Sans Tab" panose="020B0503020204020204" pitchFamily="34" charset="0"/>
                <a:ea typeface="+mn-ea"/>
                <a:cs typeface="Oracle Sans Tab" panose="020B0503020204020204" pitchFamily="34" charset="0"/>
              </a:rPr>
              <a:t>Data Guard</a:t>
            </a:r>
            <a:r>
              <a:rPr lang="zh-CN" altLang="en-US" sz="1600" b="0" i="0" kern="1200" dirty="0">
                <a:latin typeface="Oracle Sans Tab" panose="020B0503020204020204" pitchFamily="34" charset="0"/>
                <a:ea typeface="+mn-ea"/>
                <a:cs typeface="Oracle Sans Tab" panose="020B0503020204020204" pitchFamily="34" charset="0"/>
              </a:rPr>
              <a:t>保护的</a:t>
            </a:r>
            <a:r>
              <a:rPr lang="en-US" altLang="zh-CN" sz="1600" b="0" i="0" kern="1200" dirty="0">
                <a:latin typeface="Oracle Sans Tab" panose="020B0503020204020204" pitchFamily="34" charset="0"/>
                <a:ea typeface="+mn-ea"/>
                <a:cs typeface="Oracle Sans Tab" panose="020B0503020204020204" pitchFamily="34" charset="0"/>
              </a:rPr>
              <a:t>CDB</a:t>
            </a:r>
            <a:r>
              <a:rPr lang="zh-CN" altLang="en-US" sz="1600" b="0" i="0" kern="1200" dirty="0">
                <a:latin typeface="Oracle Sans Tab" panose="020B0503020204020204" pitchFamily="34" charset="0"/>
                <a:ea typeface="+mn-ea"/>
                <a:cs typeface="Oracle Sans Tab" panose="020B0503020204020204" pitchFamily="34" charset="0"/>
              </a:rPr>
              <a:t>。源</a:t>
            </a:r>
            <a:r>
              <a:rPr lang="en-US" altLang="zh-CN" sz="1600" b="0" i="0" kern="1200" dirty="0">
                <a:latin typeface="Oracle Sans Tab" panose="020B0503020204020204" pitchFamily="34" charset="0"/>
                <a:ea typeface="+mn-ea"/>
                <a:cs typeface="Oracle Sans Tab" panose="020B0503020204020204" pitchFamily="34" charset="0"/>
              </a:rPr>
              <a:t>CDB</a:t>
            </a:r>
            <a:r>
              <a:rPr lang="zh-CN" altLang="en-US" sz="1600" b="0" i="0" kern="1200" dirty="0">
                <a:latin typeface="Oracle Sans Tab" panose="020B0503020204020204" pitchFamily="34" charset="0"/>
                <a:ea typeface="+mn-ea"/>
                <a:cs typeface="Oracle Sans Tab" panose="020B0503020204020204" pitchFamily="34" charset="0"/>
              </a:rPr>
              <a:t>包含多个</a:t>
            </a:r>
            <a:r>
              <a:rPr lang="en-US" altLang="zh-CN" sz="1600" b="0" i="0" kern="1200" dirty="0">
                <a:latin typeface="Oracle Sans Tab" panose="020B0503020204020204" pitchFamily="34" charset="0"/>
                <a:ea typeface="+mn-ea"/>
                <a:cs typeface="Oracle Sans Tab" panose="020B0503020204020204" pitchFamily="34" charset="0"/>
              </a:rPr>
              <a:t>PDB</a:t>
            </a:r>
            <a:r>
              <a:rPr lang="zh-CN" altLang="en-US" sz="1600" b="0" i="0" kern="1200" dirty="0">
                <a:latin typeface="Oracle Sans Tab" panose="020B0503020204020204" pitchFamily="34" charset="0"/>
                <a:ea typeface="+mn-ea"/>
                <a:cs typeface="Oracle Sans Tab" panose="020B0503020204020204" pitchFamily="34" charset="0"/>
              </a:rPr>
              <a:t>，</a:t>
            </a:r>
            <a:r>
              <a:rPr lang="zh-CN" altLang="en-US" sz="1600" b="0" i="0" kern="1200" dirty="0">
                <a:solidFill>
                  <a:srgbClr val="FF0000"/>
                </a:solidFill>
                <a:latin typeface="Oracle Sans Tab" panose="020B0503020204020204" pitchFamily="34" charset="0"/>
                <a:ea typeface="+mn-ea"/>
                <a:cs typeface="Oracle Sans Tab" panose="020B0503020204020204" pitchFamily="34" charset="0"/>
              </a:rPr>
              <a:t>仅在一个</a:t>
            </a:r>
            <a:r>
              <a:rPr lang="en-US" altLang="zh-CN" sz="1600" b="0" i="0" kern="1200" dirty="0">
                <a:solidFill>
                  <a:srgbClr val="FF0000"/>
                </a:solidFill>
                <a:latin typeface="Oracle Sans Tab" panose="020B0503020204020204" pitchFamily="34" charset="0"/>
                <a:ea typeface="+mn-ea"/>
                <a:cs typeface="Oracle Sans Tab" panose="020B0503020204020204" pitchFamily="34" charset="0"/>
              </a:rPr>
              <a:t>PDB</a:t>
            </a:r>
            <a:r>
              <a:rPr lang="zh-CN" altLang="en-US" sz="1600" b="0" i="0" kern="1200" dirty="0">
                <a:solidFill>
                  <a:srgbClr val="FF0000"/>
                </a:solidFill>
                <a:latin typeface="Oracle Sans Tab" panose="020B0503020204020204" pitchFamily="34" charset="0"/>
                <a:ea typeface="+mn-ea"/>
                <a:cs typeface="Oracle Sans Tab" panose="020B0503020204020204" pitchFamily="34" charset="0"/>
              </a:rPr>
              <a:t>上执行角色转换测试，不会影响其他</a:t>
            </a:r>
            <a:r>
              <a:rPr lang="en-US" altLang="zh-CN" sz="1600" b="0" i="0" kern="1200" dirty="0">
                <a:solidFill>
                  <a:srgbClr val="FF0000"/>
                </a:solidFill>
                <a:latin typeface="Oracle Sans Tab" panose="020B0503020204020204" pitchFamily="34" charset="0"/>
                <a:ea typeface="+mn-ea"/>
                <a:cs typeface="Oracle Sans Tab" panose="020B0503020204020204" pitchFamily="34" charset="0"/>
              </a:rPr>
              <a:t>PDB</a:t>
            </a:r>
            <a:r>
              <a:rPr lang="zh-CN" altLang="en-US" sz="1600" b="0" i="0" kern="1200" dirty="0">
                <a:latin typeface="Oracle Sans Tab" panose="020B0503020204020204" pitchFamily="34" charset="0"/>
                <a:ea typeface="+mn-ea"/>
                <a:cs typeface="Oracle Sans Tab" panose="020B0503020204020204" pitchFamily="34" charset="0"/>
              </a:rPr>
              <a:t>。在开始迁移之前，</a:t>
            </a:r>
            <a:r>
              <a:rPr lang="zh-CN" altLang="en-US" sz="1600" b="0" i="0" kern="1200" dirty="0">
                <a:solidFill>
                  <a:srgbClr val="FF0000"/>
                </a:solidFill>
                <a:latin typeface="Oracle Sans Tab" panose="020B0503020204020204" pitchFamily="34" charset="0"/>
                <a:ea typeface="+mn-ea"/>
                <a:cs typeface="Oracle Sans Tab" panose="020B0503020204020204" pitchFamily="34" charset="0"/>
              </a:rPr>
              <a:t>必须创建第二个</a:t>
            </a:r>
            <a:r>
              <a:rPr lang="en-US" altLang="zh-CN" sz="1600" b="0" i="0" kern="1200" dirty="0">
                <a:solidFill>
                  <a:srgbClr val="FF0000"/>
                </a:solidFill>
                <a:latin typeface="Oracle Sans Tab" panose="020B0503020204020204" pitchFamily="34" charset="0"/>
                <a:ea typeface="+mn-ea"/>
                <a:cs typeface="Oracle Sans Tab" panose="020B0503020204020204" pitchFamily="34" charset="0"/>
              </a:rPr>
              <a:t>CDB</a:t>
            </a:r>
            <a:r>
              <a:rPr lang="zh-CN" altLang="en-US" sz="1600" b="0" i="0" kern="1200" dirty="0">
                <a:solidFill>
                  <a:srgbClr val="FF0000"/>
                </a:solidFill>
                <a:latin typeface="Oracle Sans Tab" panose="020B0503020204020204" pitchFamily="34" charset="0"/>
                <a:ea typeface="+mn-ea"/>
                <a:cs typeface="Oracle Sans Tab" panose="020B0503020204020204" pitchFamily="34" charset="0"/>
              </a:rPr>
              <a:t>且不包含</a:t>
            </a:r>
            <a:r>
              <a:rPr lang="en-US" altLang="zh-CN" sz="1600" b="0" i="0" kern="1200" dirty="0" err="1">
                <a:solidFill>
                  <a:srgbClr val="FF0000"/>
                </a:solidFill>
                <a:latin typeface="Oracle Sans Tab" panose="020B0503020204020204" pitchFamily="34" charset="0"/>
                <a:ea typeface="+mn-ea"/>
                <a:cs typeface="Oracle Sans Tab" panose="020B0503020204020204" pitchFamily="34" charset="0"/>
              </a:rPr>
              <a:t>pdb</a:t>
            </a:r>
            <a:r>
              <a:rPr lang="en-US" altLang="zh-CN" sz="1600" b="0" i="0" kern="1200" dirty="0">
                <a:solidFill>
                  <a:srgbClr val="FF0000"/>
                </a:solidFill>
                <a:latin typeface="Oracle Sans Tab" panose="020B0503020204020204" pitchFamily="34" charset="0"/>
                <a:ea typeface="+mn-ea"/>
                <a:cs typeface="Oracle Sans Tab" panose="020B0503020204020204" pitchFamily="34" charset="0"/>
              </a:rPr>
              <a:t> </a:t>
            </a:r>
            <a:r>
              <a:rPr lang="zh-CN" altLang="en-US" sz="1600" b="0" i="0" kern="1200" dirty="0">
                <a:latin typeface="Oracle Sans Tab" panose="020B0503020204020204" pitchFamily="34" charset="0"/>
                <a:ea typeface="+mn-ea"/>
                <a:cs typeface="Oracle Sans Tab" panose="020B0503020204020204" pitchFamily="34" charset="0"/>
              </a:rPr>
              <a:t>，并且具有与源</a:t>
            </a:r>
            <a:r>
              <a:rPr lang="en-US" altLang="zh-CN" sz="1600" b="0" i="0" kern="1200" dirty="0">
                <a:latin typeface="Oracle Sans Tab" panose="020B0503020204020204" pitchFamily="34" charset="0"/>
                <a:ea typeface="+mn-ea"/>
                <a:cs typeface="Oracle Sans Tab" panose="020B0503020204020204" pitchFamily="34" charset="0"/>
              </a:rPr>
              <a:t>CDB</a:t>
            </a:r>
            <a:r>
              <a:rPr lang="zh-CN" altLang="en-US" sz="1600" b="0" i="0" kern="1200" dirty="0">
                <a:latin typeface="Oracle Sans Tab" panose="020B0503020204020204" pitchFamily="34" charset="0"/>
                <a:ea typeface="+mn-ea"/>
                <a:cs typeface="Oracle Sans Tab" panose="020B0503020204020204" pitchFamily="34" charset="0"/>
              </a:rPr>
              <a:t>相同的数据库选项。目标</a:t>
            </a:r>
            <a:r>
              <a:rPr lang="en-US" altLang="zh-CN" sz="1600" b="0" i="0" kern="1200" dirty="0">
                <a:latin typeface="Oracle Sans Tab" panose="020B0503020204020204" pitchFamily="34" charset="0"/>
                <a:ea typeface="+mn-ea"/>
                <a:cs typeface="Oracle Sans Tab" panose="020B0503020204020204" pitchFamily="34" charset="0"/>
              </a:rPr>
              <a:t>CDB</a:t>
            </a:r>
            <a:r>
              <a:rPr lang="zh-CN" altLang="en-US" sz="1600" b="0" i="0" kern="1200" dirty="0">
                <a:latin typeface="Oracle Sans Tab" panose="020B0503020204020204" pitchFamily="34" charset="0"/>
                <a:ea typeface="+mn-ea"/>
                <a:cs typeface="Oracle Sans Tab" panose="020B0503020204020204" pitchFamily="34" charset="0"/>
              </a:rPr>
              <a:t>也配置成</a:t>
            </a:r>
            <a:r>
              <a:rPr lang="en-US" altLang="zh-CN" sz="1600" b="0" i="0" kern="1200" dirty="0">
                <a:latin typeface="Oracle Sans Tab" panose="020B0503020204020204" pitchFamily="34" charset="0"/>
                <a:ea typeface="+mn-ea"/>
                <a:cs typeface="Oracle Sans Tab" panose="020B0503020204020204" pitchFamily="34" charset="0"/>
              </a:rPr>
              <a:t>Data Guard</a:t>
            </a:r>
            <a:r>
              <a:rPr lang="zh-CN" altLang="en-US" sz="1600" b="0" i="0" kern="1200" dirty="0">
                <a:latin typeface="Oracle Sans Tab" panose="020B0503020204020204" pitchFamily="34" charset="0"/>
                <a:ea typeface="+mn-ea"/>
                <a:cs typeface="Oracle Sans Tab" panose="020B0503020204020204" pitchFamily="34" charset="0"/>
              </a:rPr>
              <a:t>模式。</a:t>
            </a:r>
            <a:r>
              <a:rPr lang="zh-CN" altLang="en-US" sz="1600" b="0" i="0" kern="1200" dirty="0">
                <a:solidFill>
                  <a:srgbClr val="FF0000"/>
                </a:solidFill>
                <a:latin typeface="Oracle Sans Tab" panose="020B0503020204020204" pitchFamily="34" charset="0"/>
                <a:ea typeface="+mn-ea"/>
                <a:cs typeface="Oracle Sans Tab" panose="020B0503020204020204" pitchFamily="34" charset="0"/>
              </a:rPr>
              <a:t>两个对应的主数据库和备用数据库共享相同的存储。 </a:t>
            </a:r>
          </a:p>
        </p:txBody>
      </p:sp>
      <p:sp>
        <p:nvSpPr>
          <p:cNvPr id="11" name="Title 2">
            <a:extLst>
              <a:ext uri="{FF2B5EF4-FFF2-40B4-BE49-F238E27FC236}">
                <a16:creationId xmlns:a16="http://schemas.microsoft.com/office/drawing/2014/main" id="{4E77C19F-E2FB-4172-8BF7-402C034A4F02}"/>
              </a:ext>
            </a:extLst>
          </p:cNvPr>
          <p:cNvSpPr>
            <a:spLocks noGrp="1"/>
          </p:cNvSpPr>
          <p:nvPr>
            <p:ph type="title"/>
          </p:nvPr>
        </p:nvSpPr>
        <p:spPr>
          <a:xfrm>
            <a:off x="150376" y="195625"/>
            <a:ext cx="8114904" cy="520730"/>
          </a:xfrm>
        </p:spPr>
        <p:txBody>
          <a:bodyPr vert="horz" lIns="0" tIns="0" rIns="0" bIns="0" rtlCol="0" anchor="b">
            <a:noAutofit/>
          </a:bodyPr>
          <a:lstStyle/>
          <a:p>
            <a:r>
              <a:rPr lang="zh-CN" altLang="en-US" sz="2400" b="1" i="0" kern="1200" baseline="0" dirty="0">
                <a:latin typeface="+mn-lt"/>
                <a:ea typeface="+mn-ea"/>
                <a:cs typeface="+mj-cs"/>
              </a:rPr>
              <a:t>单个</a:t>
            </a:r>
            <a:r>
              <a:rPr lang="en-US" altLang="zh-CN" sz="2400" b="1" i="0" kern="1200" baseline="0" dirty="0">
                <a:latin typeface="+mn-lt"/>
                <a:ea typeface="+mn-ea"/>
                <a:cs typeface="+mj-cs"/>
              </a:rPr>
              <a:t>PDB</a:t>
            </a:r>
            <a:r>
              <a:rPr lang="zh-CN" altLang="en-US" sz="2400" b="1" i="0" kern="1200" baseline="0" dirty="0">
                <a:latin typeface="+mn-lt"/>
                <a:ea typeface="+mn-ea"/>
                <a:cs typeface="+mj-cs"/>
              </a:rPr>
              <a:t>的 </a:t>
            </a:r>
            <a:r>
              <a:rPr lang="en-US" altLang="zh-CN" sz="2400" b="1" i="0" kern="1200" baseline="0" dirty="0">
                <a:latin typeface="+mn-lt"/>
                <a:ea typeface="+mn-ea"/>
                <a:cs typeface="+mj-cs"/>
              </a:rPr>
              <a:t>Switchover</a:t>
            </a:r>
            <a:endParaRPr lang="en-US" sz="2400" b="1" i="0" kern="1200" baseline="0" dirty="0">
              <a:latin typeface="+mn-lt"/>
              <a:ea typeface="+mn-ea"/>
              <a:cs typeface="+mj-cs"/>
            </a:endParaRPr>
          </a:p>
        </p:txBody>
      </p:sp>
      <p:sp>
        <p:nvSpPr>
          <p:cNvPr id="12" name="文本框 7">
            <a:extLst>
              <a:ext uri="{FF2B5EF4-FFF2-40B4-BE49-F238E27FC236}">
                <a16:creationId xmlns:a16="http://schemas.microsoft.com/office/drawing/2014/main" id="{8752E197-CD28-4B64-B9F1-11E2606645A5}"/>
              </a:ext>
            </a:extLst>
          </p:cNvPr>
          <p:cNvSpPr txBox="1"/>
          <p:nvPr/>
        </p:nvSpPr>
        <p:spPr>
          <a:xfrm>
            <a:off x="476167" y="2208226"/>
            <a:ext cx="11489436" cy="1384995"/>
          </a:xfrm>
          <a:prstGeom prst="rect">
            <a:avLst/>
          </a:prstGeom>
          <a:noFill/>
        </p:spPr>
        <p:txBody>
          <a:bodyPr wrap="square">
            <a:spAutoFit/>
          </a:bodyPr>
          <a:lstStyle/>
          <a:p>
            <a:r>
              <a:rPr lang="zh-CN" altLang="en-US" sz="1200" dirty="0"/>
              <a:t>迁移</a:t>
            </a:r>
            <a:r>
              <a:rPr lang="en-US" altLang="zh-CN" sz="1200" dirty="0"/>
              <a:t>PDB001:</a:t>
            </a:r>
          </a:p>
          <a:p>
            <a:pPr lvl="1"/>
            <a:r>
              <a:rPr lang="zh-CN" altLang="en-US" sz="1200" dirty="0"/>
              <a:t>DGMGRL&gt; MIGRATE PLUGGABLE DATABASE PDB001 TO CONTAINER CDB200 USING ‘/tmp/PDB001.xml’ CONNECT AS sys/password@cdb200_inst1 STANDBY FILES sys/standby_asm_sys_password@standby_asm_inst1 SOURCE STANDBY CDB100_STBY DESTINATION STANDBY CDB200_STBY ;</a:t>
            </a:r>
            <a:endParaRPr lang="en-US" altLang="zh-CN" sz="1200" dirty="0"/>
          </a:p>
          <a:p>
            <a:endParaRPr lang="en-US" altLang="zh-CN" sz="1200" dirty="0"/>
          </a:p>
          <a:p>
            <a:r>
              <a:rPr lang="zh-CN" altLang="en-US" sz="1200" dirty="0"/>
              <a:t>执行</a:t>
            </a:r>
            <a:r>
              <a:rPr lang="en-US" altLang="zh-CN" sz="1200" dirty="0"/>
              <a:t>PDB001</a:t>
            </a:r>
            <a:r>
              <a:rPr lang="zh-CN" altLang="en-US" sz="1200" dirty="0"/>
              <a:t>角色转换</a:t>
            </a:r>
            <a:r>
              <a:rPr lang="en-US" altLang="zh-CN" sz="1200" dirty="0"/>
              <a:t>:</a:t>
            </a:r>
          </a:p>
          <a:p>
            <a:pPr lvl="1"/>
            <a:r>
              <a:rPr lang="en-US" altLang="zh-CN" sz="1200" dirty="0"/>
              <a:t>$ </a:t>
            </a:r>
            <a:r>
              <a:rPr lang="en-US" altLang="zh-CN" sz="1200" dirty="0" err="1"/>
              <a:t>dgmgrl</a:t>
            </a:r>
            <a:r>
              <a:rPr lang="en-US" altLang="zh-CN" sz="1200" dirty="0"/>
              <a:t> sys@cdb200 as </a:t>
            </a:r>
            <a:r>
              <a:rPr lang="en-US" altLang="zh-CN" sz="1200" dirty="0" err="1"/>
              <a:t>sysdba</a:t>
            </a:r>
            <a:endParaRPr lang="en-US" altLang="zh-CN" sz="1200" dirty="0"/>
          </a:p>
          <a:p>
            <a:pPr lvl="1"/>
            <a:r>
              <a:rPr lang="en-US" altLang="zh-CN" sz="1200" dirty="0"/>
              <a:t>DGMGRL&gt; switchover to CDB200_STBY;</a:t>
            </a:r>
            <a:endParaRPr lang="zh-CN" altLang="en-US" sz="1200" dirty="0"/>
          </a:p>
        </p:txBody>
      </p:sp>
      <p:pic>
        <p:nvPicPr>
          <p:cNvPr id="13" name="图片 11">
            <a:extLst>
              <a:ext uri="{FF2B5EF4-FFF2-40B4-BE49-F238E27FC236}">
                <a16:creationId xmlns:a16="http://schemas.microsoft.com/office/drawing/2014/main" id="{BD79ECD0-1578-4F1E-B89A-1D5A51092A6E}"/>
              </a:ext>
            </a:extLst>
          </p:cNvPr>
          <p:cNvPicPr>
            <a:picLocks noChangeAspect="1"/>
          </p:cNvPicPr>
          <p:nvPr/>
        </p:nvPicPr>
        <p:blipFill>
          <a:blip r:embed="rId3"/>
          <a:stretch>
            <a:fillRect/>
          </a:stretch>
        </p:blipFill>
        <p:spPr>
          <a:xfrm>
            <a:off x="7709154" y="4178808"/>
            <a:ext cx="619372" cy="448056"/>
          </a:xfrm>
          <a:prstGeom prst="rect">
            <a:avLst/>
          </a:prstGeom>
        </p:spPr>
      </p:pic>
      <p:pic>
        <p:nvPicPr>
          <p:cNvPr id="14" name="图片 19">
            <a:extLst>
              <a:ext uri="{FF2B5EF4-FFF2-40B4-BE49-F238E27FC236}">
                <a16:creationId xmlns:a16="http://schemas.microsoft.com/office/drawing/2014/main" id="{C9324786-45E5-4599-B01F-28F00B16E2A5}"/>
              </a:ext>
            </a:extLst>
          </p:cNvPr>
          <p:cNvPicPr>
            <a:picLocks noChangeAspect="1"/>
          </p:cNvPicPr>
          <p:nvPr/>
        </p:nvPicPr>
        <p:blipFill>
          <a:blip r:embed="rId4"/>
          <a:stretch>
            <a:fillRect/>
          </a:stretch>
        </p:blipFill>
        <p:spPr>
          <a:xfrm>
            <a:off x="476167" y="3628233"/>
            <a:ext cx="11489436" cy="2896176"/>
          </a:xfrm>
          <a:prstGeom prst="rect">
            <a:avLst/>
          </a:prstGeom>
        </p:spPr>
      </p:pic>
      <p:sp>
        <p:nvSpPr>
          <p:cNvPr id="15" name="頁尾版面配置區 3">
            <a:extLst>
              <a:ext uri="{FF2B5EF4-FFF2-40B4-BE49-F238E27FC236}">
                <a16:creationId xmlns:a16="http://schemas.microsoft.com/office/drawing/2014/main" id="{BA9A2C8C-115D-420E-B6E1-9AFFE23156ED}"/>
              </a:ext>
            </a:extLst>
          </p:cNvPr>
          <p:cNvSpPr txBox="1">
            <a:spLocks/>
          </p:cNvSpPr>
          <p:nvPr/>
        </p:nvSpPr>
        <p:spPr>
          <a:xfrm>
            <a:off x="1339850" y="6514977"/>
            <a:ext cx="379258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t>Copyright © 2021 Oracle and/or its affiliates.</a:t>
            </a:r>
            <a:endParaRPr lang="en-US" sz="800" dirty="0"/>
          </a:p>
        </p:txBody>
      </p:sp>
      <p:sp>
        <p:nvSpPr>
          <p:cNvPr id="16" name="投影片編號版面配置區 4">
            <a:extLst>
              <a:ext uri="{FF2B5EF4-FFF2-40B4-BE49-F238E27FC236}">
                <a16:creationId xmlns:a16="http://schemas.microsoft.com/office/drawing/2014/main" id="{988E2036-731F-4460-8993-BDB6DFB229E5}"/>
              </a:ext>
            </a:extLst>
          </p:cNvPr>
          <p:cNvSpPr txBox="1">
            <a:spLocks/>
          </p:cNvSpPr>
          <p:nvPr/>
        </p:nvSpPr>
        <p:spPr>
          <a:xfrm>
            <a:off x="761287" y="6507623"/>
            <a:ext cx="57856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1000" smtClean="0">
                <a:solidFill>
                  <a:srgbClr val="4E3629">
                    <a:tint val="75000"/>
                  </a:srgbClr>
                </a:solidFill>
              </a:rPr>
              <a:pPr/>
              <a:t>27</a:t>
            </a:fld>
            <a:endParaRPr lang="en-US" sz="1000" dirty="0">
              <a:solidFill>
                <a:srgbClr val="4E3629">
                  <a:tint val="75000"/>
                </a:srgbClr>
              </a:solidFill>
            </a:endParaRPr>
          </a:p>
        </p:txBody>
      </p:sp>
    </p:spTree>
    <p:extLst>
      <p:ext uri="{BB962C8B-B14F-4D97-AF65-F5344CB8AC3E}">
        <p14:creationId xmlns:p14="http://schemas.microsoft.com/office/powerpoint/2010/main" val="120100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CD7-8BB6-43D7-937A-AE9B10A04E10}"/>
              </a:ext>
            </a:extLst>
          </p:cNvPr>
          <p:cNvSpPr>
            <a:spLocks noGrp="1"/>
          </p:cNvSpPr>
          <p:nvPr>
            <p:ph type="title"/>
          </p:nvPr>
        </p:nvSpPr>
        <p:spPr/>
        <p:txBody>
          <a:bodyPr/>
          <a:lstStyle/>
          <a:p>
            <a:r>
              <a:rPr lang="en-US" dirty="0"/>
              <a:t>Thank you</a:t>
            </a:r>
          </a:p>
        </p:txBody>
      </p:sp>
      <p:sp>
        <p:nvSpPr>
          <p:cNvPr id="6" name="Footer Placeholder 5">
            <a:extLst>
              <a:ext uri="{FF2B5EF4-FFF2-40B4-BE49-F238E27FC236}">
                <a16:creationId xmlns:a16="http://schemas.microsoft.com/office/drawing/2014/main" id="{0B840111-57F7-4C20-901D-9B6AAC441015}"/>
              </a:ext>
            </a:extLst>
          </p:cNvPr>
          <p:cNvSpPr>
            <a:spLocks noGrp="1"/>
          </p:cNvSpPr>
          <p:nvPr>
            <p:ph type="ftr" sz="quarter" idx="39"/>
          </p:nvPr>
        </p:nvSpPr>
        <p:spPr/>
        <p:txBody>
          <a:bodyPr/>
          <a:lstStyle/>
          <a:p>
            <a:r>
              <a:rPr lang="en-US" dirty="0"/>
              <a:t>Copyright © 2021, Oracle and/or its affiliates | Confidential: Restricted</a:t>
            </a:r>
          </a:p>
        </p:txBody>
      </p:sp>
      <p:sp>
        <p:nvSpPr>
          <p:cNvPr id="5" name="Slide Number Placeholder 4">
            <a:extLst>
              <a:ext uri="{FF2B5EF4-FFF2-40B4-BE49-F238E27FC236}">
                <a16:creationId xmlns:a16="http://schemas.microsoft.com/office/drawing/2014/main" id="{68ECAD4E-4BC9-4FC4-961F-229C92CA27E4}"/>
              </a:ext>
            </a:extLst>
          </p:cNvPr>
          <p:cNvSpPr>
            <a:spLocks noGrp="1"/>
          </p:cNvSpPr>
          <p:nvPr>
            <p:ph type="sldNum" sz="quarter" idx="40"/>
          </p:nvPr>
        </p:nvSpPr>
        <p:spPr/>
        <p:txBody>
          <a:bodyPr/>
          <a:lstStyle/>
          <a:p>
            <a:fld id="{345D60D9-5372-5F40-9443-0F9AE5BDC3C8}" type="slidenum">
              <a:rPr lang="en-US" smtClean="0"/>
              <a:pPr/>
              <a:t>28</a:t>
            </a:fld>
            <a:endParaRPr lang="en-US" dirty="0"/>
          </a:p>
        </p:txBody>
      </p:sp>
      <p:sp>
        <p:nvSpPr>
          <p:cNvPr id="10" name="文本占位符 9">
            <a:extLst>
              <a:ext uri="{FF2B5EF4-FFF2-40B4-BE49-F238E27FC236}">
                <a16:creationId xmlns:a16="http://schemas.microsoft.com/office/drawing/2014/main" id="{74ABD31F-8785-499B-836D-4DA05899F6CE}"/>
              </a:ext>
            </a:extLst>
          </p:cNvPr>
          <p:cNvSpPr>
            <a:spLocks noGrp="1"/>
          </p:cNvSpPr>
          <p:nvPr>
            <p:ph type="body" sz="quarter" idx="37"/>
          </p:nvPr>
        </p:nvSpPr>
        <p:spPr/>
        <p:txBody>
          <a:bodyPr/>
          <a:lstStyle/>
          <a:p>
            <a:r>
              <a:rPr lang="en-US" altLang="zh-CN" dirty="0"/>
              <a:t>Oracle Advanced Customer Services</a:t>
            </a:r>
            <a:endParaRPr lang="zh-CN" altLang="en-US" dirty="0"/>
          </a:p>
        </p:txBody>
      </p:sp>
    </p:spTree>
    <p:extLst>
      <p:ext uri="{BB962C8B-B14F-4D97-AF65-F5344CB8AC3E}">
        <p14:creationId xmlns:p14="http://schemas.microsoft.com/office/powerpoint/2010/main" val="23450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title"/>
          </p:nvPr>
        </p:nvSpPr>
        <p:spPr>
          <a:xfrm>
            <a:off x="521671" y="336428"/>
            <a:ext cx="11125200" cy="856121"/>
          </a:xfrm>
        </p:spPr>
        <p:txBody>
          <a:bodyPr/>
          <a:lstStyle/>
          <a:p>
            <a:r>
              <a:rPr lang="en-US" altLang="zh-CN" dirty="0"/>
              <a:t>HSBC and Oracle China ACS </a:t>
            </a:r>
            <a:r>
              <a:rPr lang="zh-CN" altLang="en-US" dirty="0"/>
              <a:t>团队介绍</a:t>
            </a:r>
            <a:endParaRPr lang="en-US" altLang="zh-CN" dirty="0"/>
          </a:p>
        </p:txBody>
      </p:sp>
      <p:sp>
        <p:nvSpPr>
          <p:cNvPr id="4" name="Footer Placeholder 3"/>
          <p:cNvSpPr>
            <a:spLocks noGrp="1"/>
          </p:cNvSpPr>
          <p:nvPr>
            <p:ph type="ftr" sz="quarter" idx="15"/>
          </p:nvPr>
        </p:nvSpPr>
        <p:spPr/>
        <p:txBody>
          <a:bodyPr/>
          <a:lstStyle/>
          <a:p>
            <a:pPr>
              <a:defRPr/>
            </a:pPr>
            <a:r>
              <a:rPr lang="en-US" sz="800" dirty="0"/>
              <a:t>Oracle Confidential – Internal/Restricted/Highly Restricted</a:t>
            </a:r>
          </a:p>
        </p:txBody>
      </p:sp>
      <p:sp>
        <p:nvSpPr>
          <p:cNvPr id="9221" name="Slide Number Placeholder 4"/>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200"/>
              </a:spcBef>
              <a:buClr>
                <a:srgbClr val="9F9F9F"/>
              </a:buClr>
              <a:buFont typeface="Arial" pitchFamily="34" charset="0"/>
              <a:buChar char="•"/>
              <a:defRPr sz="2800">
                <a:solidFill>
                  <a:schemeClr val="tx1"/>
                </a:solidFill>
                <a:latin typeface="Calibri" pitchFamily="34" charset="0"/>
              </a:defRPr>
            </a:lvl1pPr>
            <a:lvl2pPr marL="742950" indent="-285750" eaLnBrk="0" hangingPunct="0">
              <a:lnSpc>
                <a:spcPct val="90000"/>
              </a:lnSpc>
              <a:spcBef>
                <a:spcPts val="800"/>
              </a:spcBef>
              <a:buClr>
                <a:srgbClr val="9F9F9F"/>
              </a:buClr>
              <a:buFont typeface="Arial" pitchFamily="34" charset="0"/>
              <a:buChar char="–"/>
              <a:defRPr sz="2400">
                <a:solidFill>
                  <a:schemeClr val="tx1"/>
                </a:solidFill>
                <a:latin typeface="Calibri" pitchFamily="34" charset="0"/>
              </a:defRPr>
            </a:lvl2pPr>
            <a:lvl3pPr marL="1143000" indent="-228600" eaLnBrk="0" hangingPunct="0">
              <a:lnSpc>
                <a:spcPct val="90000"/>
              </a:lnSpc>
              <a:spcBef>
                <a:spcPts val="600"/>
              </a:spcBef>
              <a:buClr>
                <a:srgbClr val="9F9F9F"/>
              </a:buClr>
              <a:buFont typeface="Arial" pitchFamily="34" charset="0"/>
              <a:buChar char="•"/>
              <a:defRPr sz="2000">
                <a:solidFill>
                  <a:schemeClr val="tx1"/>
                </a:solidFill>
                <a:latin typeface="Calibri" pitchFamily="34" charset="0"/>
              </a:defRPr>
            </a:lvl3pPr>
            <a:lvl4pPr marL="1600200" indent="-228600" eaLnBrk="0" hangingPunct="0">
              <a:lnSpc>
                <a:spcPct val="90000"/>
              </a:lnSpc>
              <a:spcBef>
                <a:spcPts val="600"/>
              </a:spcBef>
              <a:buClr>
                <a:srgbClr val="9F9F9F"/>
              </a:buClr>
              <a:buFont typeface="Arial" pitchFamily="34" charset="0"/>
              <a:buChar char="–"/>
              <a:defRPr>
                <a:solidFill>
                  <a:schemeClr val="tx1"/>
                </a:solidFill>
                <a:latin typeface="Calibri" pitchFamily="34" charset="0"/>
              </a:defRPr>
            </a:lvl4pPr>
            <a:lvl5pPr marL="2057400" indent="-228600" eaLnBrk="0" hangingPunct="0">
              <a:lnSpc>
                <a:spcPct val="90000"/>
              </a:lnSpc>
              <a:spcBef>
                <a:spcPts val="600"/>
              </a:spcBef>
              <a:buClr>
                <a:srgbClr val="9F9F9F"/>
              </a:buClr>
              <a:buFont typeface="Arial" pitchFamily="34" charset="0"/>
              <a:buChar char="•"/>
              <a:defRPr sz="1600">
                <a:solidFill>
                  <a:schemeClr val="tx1"/>
                </a:solidFill>
                <a:latin typeface="Calibri" pitchFamily="34" charset="0"/>
              </a:defRPr>
            </a:lvl5pPr>
            <a:lvl6pPr marL="25146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6pPr>
            <a:lvl7pPr marL="29718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7pPr>
            <a:lvl8pPr marL="34290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8pPr>
            <a:lvl9pPr marL="38862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9pPr>
          </a:lstStyle>
          <a:p>
            <a:pPr eaLnBrk="1" hangingPunct="1">
              <a:lnSpc>
                <a:spcPct val="100000"/>
              </a:lnSpc>
              <a:spcBef>
                <a:spcPct val="0"/>
              </a:spcBef>
              <a:buClrTx/>
              <a:buFontTx/>
              <a:buNone/>
            </a:pPr>
            <a:fld id="{D9753988-C30F-4B67-8456-ABEA49F89094}" type="slidenum">
              <a:rPr lang="en-US" altLang="zh-CN" sz="600">
                <a:solidFill>
                  <a:srgbClr val="9F9F9F"/>
                </a:solidFill>
                <a:cs typeface="Arial" pitchFamily="34" charset="0"/>
              </a:rPr>
              <a:pPr eaLnBrk="1" hangingPunct="1">
                <a:lnSpc>
                  <a:spcPct val="100000"/>
                </a:lnSpc>
                <a:spcBef>
                  <a:spcPct val="0"/>
                </a:spcBef>
                <a:buClrTx/>
                <a:buFontTx/>
                <a:buNone/>
              </a:pPr>
              <a:t>3</a:t>
            </a:fld>
            <a:endParaRPr lang="en-US" altLang="zh-CN" sz="600" dirty="0">
              <a:solidFill>
                <a:srgbClr val="9F9F9F"/>
              </a:solidFill>
              <a:cs typeface="Arial" pitchFamily="34" charset="0"/>
            </a:endParaRPr>
          </a:p>
        </p:txBody>
      </p:sp>
      <p:sp>
        <p:nvSpPr>
          <p:cNvPr id="2" name="Text Placeholder 1"/>
          <p:cNvSpPr>
            <a:spLocks noGrp="1"/>
          </p:cNvSpPr>
          <p:nvPr>
            <p:ph type="body" sz="quarter" idx="13"/>
          </p:nvPr>
        </p:nvSpPr>
        <p:spPr/>
        <p:txBody>
          <a:bodyPr/>
          <a:lstStyle/>
          <a:p>
            <a:r>
              <a:rPr lang="en-US" sz="1400" dirty="0"/>
              <a:t>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9506248"/>
              </p:ext>
            </p:extLst>
          </p:nvPr>
        </p:nvGraphicFramePr>
        <p:xfrm>
          <a:off x="531952" y="1265923"/>
          <a:ext cx="5384277" cy="2722880"/>
        </p:xfrm>
        <a:graphic>
          <a:graphicData uri="http://schemas.openxmlformats.org/drawingml/2006/table">
            <a:tbl>
              <a:tblPr firstRow="1" bandRow="1">
                <a:tableStyleId>{5C22544A-7EE6-4342-B048-85BDC9FD1C3A}</a:tableStyleId>
              </a:tblPr>
              <a:tblGrid>
                <a:gridCol w="5384277">
                  <a:extLst>
                    <a:ext uri="{9D8B030D-6E8A-4147-A177-3AD203B41FA5}">
                      <a16:colId xmlns:a16="http://schemas.microsoft.com/office/drawing/2014/main" val="3746642178"/>
                    </a:ext>
                  </a:extLst>
                </a:gridCol>
              </a:tblGrid>
              <a:tr h="370840">
                <a:tc>
                  <a:txBody>
                    <a:bodyPr/>
                    <a:lstStyle/>
                    <a:p>
                      <a:r>
                        <a:rPr lang="en-US" sz="1600" dirty="0"/>
                        <a:t>HSBC China</a:t>
                      </a:r>
                    </a:p>
                  </a:txBody>
                  <a:tcPr/>
                </a:tc>
                <a:extLst>
                  <a:ext uri="{0D108BD9-81ED-4DB2-BD59-A6C34878D82A}">
                    <a16:rowId xmlns:a16="http://schemas.microsoft.com/office/drawing/2014/main" val="2364622444"/>
                  </a:ext>
                </a:extLst>
              </a:tr>
              <a:tr h="370840">
                <a:tc>
                  <a:txBody>
                    <a:bodyPr/>
                    <a:lstStyle/>
                    <a:p>
                      <a:r>
                        <a:rPr lang="en-US" sz="1600" b="1" dirty="0"/>
                        <a:t>HTSC ITID</a:t>
                      </a:r>
                    </a:p>
                    <a:p>
                      <a:r>
                        <a:rPr lang="en-US" sz="1600" b="1" dirty="0" err="1"/>
                        <a:t>Wenhao</a:t>
                      </a:r>
                      <a:r>
                        <a:rPr lang="en-US" sz="1600" b="1" dirty="0"/>
                        <a:t> Hu</a:t>
                      </a:r>
                      <a:r>
                        <a:rPr lang="en-US" sz="1600" dirty="0"/>
                        <a:t>,  ES Head</a:t>
                      </a:r>
                    </a:p>
                  </a:txBody>
                  <a:tcPr/>
                </a:tc>
                <a:extLst>
                  <a:ext uri="{0D108BD9-81ED-4DB2-BD59-A6C34878D82A}">
                    <a16:rowId xmlns:a16="http://schemas.microsoft.com/office/drawing/2014/main" val="11980310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HTSC ITID</a:t>
                      </a:r>
                    </a:p>
                    <a:p>
                      <a:r>
                        <a:rPr lang="en-US" sz="1600" dirty="0"/>
                        <a:t>Alvin Xu, Technical Services Manager</a:t>
                      </a:r>
                    </a:p>
                    <a:p>
                      <a:r>
                        <a:rPr lang="en-US" sz="1600" dirty="0"/>
                        <a:t>Yi Gan,    </a:t>
                      </a:r>
                      <a:r>
                        <a:rPr lang="en-US" altLang="zh-CN" sz="1600" dirty="0"/>
                        <a:t>Technical Services Manager</a:t>
                      </a:r>
                      <a:endParaRPr lang="en-US" sz="1600" dirty="0"/>
                    </a:p>
                  </a:txBody>
                  <a:tcPr/>
                </a:tc>
                <a:extLst>
                  <a:ext uri="{0D108BD9-81ED-4DB2-BD59-A6C34878D82A}">
                    <a16:rowId xmlns:a16="http://schemas.microsoft.com/office/drawing/2014/main" val="3142312671"/>
                  </a:ext>
                </a:extLst>
              </a:tr>
              <a:tr h="370840">
                <a:tc>
                  <a:txBody>
                    <a:bodyPr/>
                    <a:lstStyle/>
                    <a:p>
                      <a:r>
                        <a:rPr lang="en-US" altLang="zh-CN" sz="1600" b="1" dirty="0"/>
                        <a:t>HBCN ITID</a:t>
                      </a:r>
                    </a:p>
                    <a:p>
                      <a:r>
                        <a:rPr lang="en-US" altLang="zh-CN" sz="1600" b="1" dirty="0" err="1"/>
                        <a:t>Jianguo</a:t>
                      </a:r>
                      <a:r>
                        <a:rPr lang="en-US" altLang="zh-CN" sz="1600" b="1" dirty="0"/>
                        <a:t> Guan, </a:t>
                      </a:r>
                      <a:r>
                        <a:rPr lang="en-US" altLang="zh-CN" sz="1600" dirty="0"/>
                        <a:t>ES Manager </a:t>
                      </a:r>
                    </a:p>
                  </a:txBody>
                  <a:tcPr/>
                </a:tc>
                <a:extLst>
                  <a:ext uri="{0D108BD9-81ED-4DB2-BD59-A6C34878D82A}">
                    <a16:rowId xmlns:a16="http://schemas.microsoft.com/office/drawing/2014/main" val="3798900985"/>
                  </a:ext>
                </a:extLst>
              </a:tr>
              <a:tr h="370840">
                <a:tc>
                  <a:txBody>
                    <a:bodyPr/>
                    <a:lstStyle/>
                    <a:p>
                      <a:endParaRPr lang="en-US" sz="1600" dirty="0"/>
                    </a:p>
                  </a:txBody>
                  <a:tcPr/>
                </a:tc>
                <a:extLst>
                  <a:ext uri="{0D108BD9-81ED-4DB2-BD59-A6C34878D82A}">
                    <a16:rowId xmlns:a16="http://schemas.microsoft.com/office/drawing/2014/main" val="4264017315"/>
                  </a:ext>
                </a:extLst>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453609888"/>
              </p:ext>
            </p:extLst>
          </p:nvPr>
        </p:nvGraphicFramePr>
        <p:xfrm>
          <a:off x="6176920" y="1265923"/>
          <a:ext cx="5384277" cy="4267200"/>
        </p:xfrm>
        <a:graphic>
          <a:graphicData uri="http://schemas.openxmlformats.org/drawingml/2006/table">
            <a:tbl>
              <a:tblPr firstRow="1" bandRow="1">
                <a:tableStyleId>{5C22544A-7EE6-4342-B048-85BDC9FD1C3A}</a:tableStyleId>
              </a:tblPr>
              <a:tblGrid>
                <a:gridCol w="5384277">
                  <a:extLst>
                    <a:ext uri="{9D8B030D-6E8A-4147-A177-3AD203B41FA5}">
                      <a16:colId xmlns:a16="http://schemas.microsoft.com/office/drawing/2014/main" val="3897392455"/>
                    </a:ext>
                  </a:extLst>
                </a:gridCol>
              </a:tblGrid>
              <a:tr h="0">
                <a:tc>
                  <a:txBody>
                    <a:bodyPr/>
                    <a:lstStyle/>
                    <a:p>
                      <a:r>
                        <a:rPr lang="en-US" sz="1600" dirty="0"/>
                        <a:t>Oracle </a:t>
                      </a:r>
                      <a:r>
                        <a:rPr lang="en-US" altLang="zh-CN" sz="1600" dirty="0"/>
                        <a:t>China</a:t>
                      </a:r>
                      <a:endParaRPr lang="en-US" sz="1600" dirty="0"/>
                    </a:p>
                  </a:txBody>
                  <a:tcPr/>
                </a:tc>
                <a:extLst>
                  <a:ext uri="{0D108BD9-81ED-4DB2-BD59-A6C34878D82A}">
                    <a16:rowId xmlns:a16="http://schemas.microsoft.com/office/drawing/2014/main" val="2364622444"/>
                  </a:ext>
                </a:extLst>
              </a:tr>
              <a:tr h="370840">
                <a:tc>
                  <a:txBody>
                    <a:bodyPr/>
                    <a:lstStyle/>
                    <a:p>
                      <a:r>
                        <a:rPr lang="en-US" sz="1600" b="1" dirty="0"/>
                        <a:t>Advanced</a:t>
                      </a:r>
                      <a:r>
                        <a:rPr lang="en-US" sz="1600" b="1" baseline="0" dirty="0"/>
                        <a:t> Customer Service (ACS)</a:t>
                      </a:r>
                    </a:p>
                    <a:p>
                      <a:pPr marL="285750" indent="-285750">
                        <a:buFont typeface="Arial" panose="020B0604020202020204" pitchFamily="34" charset="0"/>
                        <a:buChar char="•"/>
                      </a:pPr>
                      <a:r>
                        <a:rPr lang="en-US" sz="1600" b="0" baseline="0" dirty="0"/>
                        <a:t>Tomor Yuen, Vice President</a:t>
                      </a:r>
                    </a:p>
                    <a:p>
                      <a:pPr marL="285750" indent="-285750">
                        <a:buFont typeface="Arial" panose="020B0604020202020204" pitchFamily="34" charset="0"/>
                        <a:buChar char="•"/>
                      </a:pPr>
                      <a:r>
                        <a:rPr lang="en-GB" altLang="zh-CN" sz="1800" b="0" kern="1200" dirty="0">
                          <a:solidFill>
                            <a:schemeClr val="dk1"/>
                          </a:solidFill>
                          <a:effectLst/>
                          <a:latin typeface="+mn-lt"/>
                          <a:ea typeface="+mn-ea"/>
                          <a:cs typeface="+mn-cs"/>
                        </a:rPr>
                        <a:t>Nelson Chan</a:t>
                      </a:r>
                      <a:r>
                        <a:rPr lang="en-US" sz="1600" b="0" baseline="0" dirty="0"/>
                        <a:t>, </a:t>
                      </a:r>
                      <a:r>
                        <a:rPr lang="en-GB" altLang="zh-CN" sz="1800" b="0" kern="1200" dirty="0">
                          <a:solidFill>
                            <a:schemeClr val="dk1"/>
                          </a:solidFill>
                          <a:effectLst/>
                          <a:latin typeface="+mn-lt"/>
                          <a:ea typeface="+mn-ea"/>
                          <a:cs typeface="+mn-cs"/>
                        </a:rPr>
                        <a:t>Senior Director, TAM</a:t>
                      </a:r>
                      <a:endParaRPr lang="en-US" sz="1600" b="0" baseline="0" dirty="0"/>
                    </a:p>
                    <a:p>
                      <a:pPr marL="285750" indent="-285750">
                        <a:buFont typeface="Arial" panose="020B0604020202020204" pitchFamily="34" charset="0"/>
                        <a:buChar char="•"/>
                      </a:pPr>
                      <a:r>
                        <a:rPr lang="en-GB" altLang="zh-CN" sz="1800" b="0" kern="1200" dirty="0">
                          <a:solidFill>
                            <a:schemeClr val="dk1"/>
                          </a:solidFill>
                          <a:effectLst/>
                          <a:latin typeface="+mn-lt"/>
                          <a:ea typeface="+mn-ea"/>
                          <a:cs typeface="+mn-cs"/>
                        </a:rPr>
                        <a:t>Switch Gao</a:t>
                      </a:r>
                      <a:r>
                        <a:rPr lang="en-US" sz="1600" b="0" baseline="0" dirty="0"/>
                        <a:t>, </a:t>
                      </a:r>
                      <a:r>
                        <a:rPr lang="en-GB" altLang="zh-CN" sz="1800" b="0" kern="1200" dirty="0">
                          <a:solidFill>
                            <a:schemeClr val="dk1"/>
                          </a:solidFill>
                          <a:effectLst/>
                          <a:latin typeface="+mn-lt"/>
                          <a:ea typeface="+mn-ea"/>
                          <a:cs typeface="+mn-cs"/>
                        </a:rPr>
                        <a:t>Senior Director, Global Delivery</a:t>
                      </a:r>
                      <a:endParaRPr lang="en-US" sz="1600" b="0" baseline="0" dirty="0"/>
                    </a:p>
                    <a:p>
                      <a:pPr marL="285750" indent="-285750">
                        <a:buFont typeface="Arial" panose="020B0604020202020204" pitchFamily="34" charset="0"/>
                        <a:buChar char="•"/>
                      </a:pPr>
                      <a:r>
                        <a:rPr lang="en-GB" altLang="zh-CN" sz="1800" b="0" kern="1200" dirty="0">
                          <a:solidFill>
                            <a:schemeClr val="dk1"/>
                          </a:solidFill>
                          <a:effectLst/>
                          <a:latin typeface="+mn-lt"/>
                          <a:ea typeface="+mn-ea"/>
                          <a:cs typeface="+mn-cs"/>
                        </a:rPr>
                        <a:t>Buddy Zhao</a:t>
                      </a:r>
                      <a:r>
                        <a:rPr lang="en-US" sz="1600" b="0" baseline="0" dirty="0"/>
                        <a:t>, </a:t>
                      </a:r>
                      <a:r>
                        <a:rPr lang="en-GB" altLang="zh-CN" sz="1800" b="0" kern="1200" dirty="0">
                          <a:solidFill>
                            <a:schemeClr val="dk1"/>
                          </a:solidFill>
                          <a:effectLst/>
                          <a:latin typeface="+mn-lt"/>
                          <a:ea typeface="+mn-ea"/>
                          <a:cs typeface="+mn-cs"/>
                        </a:rPr>
                        <a:t>Senior Manager, Global Delivery</a:t>
                      </a:r>
                    </a:p>
                    <a:p>
                      <a:pPr marL="285750" indent="-285750">
                        <a:buFont typeface="Arial" panose="020B0604020202020204" pitchFamily="34" charset="0"/>
                        <a:buChar char="•"/>
                      </a:pPr>
                      <a:r>
                        <a:rPr lang="en-GB" altLang="zh-CN" sz="1800" b="0" kern="1200" dirty="0">
                          <a:solidFill>
                            <a:schemeClr val="dk1"/>
                          </a:solidFill>
                          <a:effectLst/>
                          <a:latin typeface="+mn-lt"/>
                          <a:ea typeface="+mn-ea"/>
                          <a:cs typeface="+mn-cs"/>
                        </a:rPr>
                        <a:t>Fu </a:t>
                      </a:r>
                      <a:r>
                        <a:rPr lang="en-GB" altLang="zh-CN" sz="1800" b="0" kern="1200" dirty="0" err="1">
                          <a:solidFill>
                            <a:schemeClr val="dk1"/>
                          </a:solidFill>
                          <a:effectLst/>
                          <a:latin typeface="+mn-lt"/>
                          <a:ea typeface="+mn-ea"/>
                          <a:cs typeface="+mn-cs"/>
                        </a:rPr>
                        <a:t>Yuanbin</a:t>
                      </a:r>
                      <a:r>
                        <a:rPr lang="en-GB" altLang="zh-CN" sz="1800" b="0" kern="1200" dirty="0">
                          <a:solidFill>
                            <a:schemeClr val="dk1"/>
                          </a:solidFill>
                          <a:effectLst/>
                          <a:latin typeface="+mn-lt"/>
                          <a:ea typeface="+mn-ea"/>
                          <a:cs typeface="+mn-cs"/>
                        </a:rPr>
                        <a:t>, Senior Manager, Global Delivery</a:t>
                      </a:r>
                      <a:endParaRPr lang="en-US" sz="1600" b="0" baseline="0" dirty="0"/>
                    </a:p>
                    <a:p>
                      <a:pPr marL="285750" indent="-285750">
                        <a:buFont typeface="Arial" panose="020B0604020202020204" pitchFamily="34" charset="0"/>
                        <a:buChar char="•"/>
                      </a:pPr>
                      <a:r>
                        <a:rPr lang="en-GB" altLang="zh-CN" sz="1800" b="0" kern="1200" dirty="0">
                          <a:solidFill>
                            <a:schemeClr val="dk1"/>
                          </a:solidFill>
                          <a:effectLst/>
                          <a:latin typeface="+mn-lt"/>
                          <a:ea typeface="+mn-ea"/>
                          <a:cs typeface="+mn-cs"/>
                        </a:rPr>
                        <a:t>Gary Zhou</a:t>
                      </a:r>
                      <a:r>
                        <a:rPr lang="en-US" sz="1600" b="0" baseline="0" dirty="0"/>
                        <a:t>, </a:t>
                      </a:r>
                      <a:r>
                        <a:rPr lang="en-GB" altLang="zh-CN" sz="1800" b="0" kern="1200" dirty="0">
                          <a:solidFill>
                            <a:schemeClr val="dk1"/>
                          </a:solidFill>
                          <a:effectLst/>
                          <a:latin typeface="+mn-lt"/>
                          <a:ea typeface="+mn-ea"/>
                          <a:cs typeface="+mn-cs"/>
                        </a:rPr>
                        <a:t>TAM Director</a:t>
                      </a:r>
                    </a:p>
                    <a:p>
                      <a:pPr marL="285750" indent="-285750">
                        <a:buFont typeface="Arial" panose="020B0604020202020204" pitchFamily="34" charset="0"/>
                        <a:buChar char="•"/>
                      </a:pPr>
                      <a:r>
                        <a:rPr lang="en-GB" altLang="zh-CN" sz="1800" b="0" kern="1200" dirty="0">
                          <a:solidFill>
                            <a:schemeClr val="dk1"/>
                          </a:solidFill>
                          <a:effectLst/>
                          <a:latin typeface="+mn-lt"/>
                          <a:ea typeface="+mn-ea"/>
                          <a:cs typeface="+mn-cs"/>
                        </a:rPr>
                        <a:t>Edwin Jiang, ACS TAM</a:t>
                      </a:r>
                      <a:endParaRPr lang="en-US" sz="1600" b="0" baseline="0" dirty="0"/>
                    </a:p>
                  </a:txBody>
                  <a:tcPr/>
                </a:tc>
                <a:extLst>
                  <a:ext uri="{0D108BD9-81ED-4DB2-BD59-A6C34878D82A}">
                    <a16:rowId xmlns:a16="http://schemas.microsoft.com/office/drawing/2014/main" val="1198031035"/>
                  </a:ext>
                </a:extLst>
              </a:tr>
              <a:tr h="370840">
                <a:tc>
                  <a:txBody>
                    <a:bodyPr/>
                    <a:lstStyle/>
                    <a:p>
                      <a:r>
                        <a:rPr lang="en-US" sz="1600" b="1" dirty="0"/>
                        <a:t>Hardware Support</a:t>
                      </a:r>
                    </a:p>
                    <a:p>
                      <a:pPr marL="285750" indent="-285750">
                        <a:buFont typeface="Arial" panose="020B0604020202020204" pitchFamily="34" charset="0"/>
                        <a:buChar char="•"/>
                      </a:pPr>
                      <a:r>
                        <a:rPr lang="en-US" altLang="zh-CN" sz="1600" b="0" dirty="0"/>
                        <a:t>WeiFeng Wang</a:t>
                      </a:r>
                      <a:r>
                        <a:rPr lang="en-US" sz="1600" b="0" dirty="0"/>
                        <a:t>, Principal Advanced Support Engineer</a:t>
                      </a:r>
                    </a:p>
                  </a:txBody>
                  <a:tcPr/>
                </a:tc>
                <a:extLst>
                  <a:ext uri="{0D108BD9-81ED-4DB2-BD59-A6C34878D82A}">
                    <a16:rowId xmlns:a16="http://schemas.microsoft.com/office/drawing/2014/main" val="3142312671"/>
                  </a:ext>
                </a:extLst>
              </a:tr>
              <a:tr h="370840">
                <a:tc>
                  <a:txBody>
                    <a:bodyPr/>
                    <a:lstStyle/>
                    <a:p>
                      <a:r>
                        <a:rPr lang="en-US" sz="1600" b="1" dirty="0"/>
                        <a:t>Sales</a:t>
                      </a:r>
                    </a:p>
                    <a:p>
                      <a:pPr marL="285750" indent="-285750">
                        <a:buFont typeface="Arial" panose="020B0604020202020204" pitchFamily="34" charset="0"/>
                        <a:buChar char="•"/>
                      </a:pPr>
                      <a:r>
                        <a:rPr lang="en-US" sz="1600" b="0" dirty="0"/>
                        <a:t>Kevin Gu, Services Sales Senior Director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800" b="0" i="0" kern="1200" dirty="0">
                          <a:solidFill>
                            <a:schemeClr val="dk1"/>
                          </a:solidFill>
                          <a:effectLst/>
                          <a:latin typeface="+mn-lt"/>
                          <a:ea typeface="+mn-ea"/>
                          <a:cs typeface="+mn-cs"/>
                        </a:rPr>
                        <a:t>Amily Huang</a:t>
                      </a:r>
                      <a:r>
                        <a:rPr lang="en-US" sz="1600" b="0" dirty="0"/>
                        <a:t>, ACS Senior Sales Manager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800" b="0" i="0" kern="1200" dirty="0">
                          <a:solidFill>
                            <a:schemeClr val="dk1"/>
                          </a:solidFill>
                          <a:effectLst/>
                          <a:latin typeface="+mn-lt"/>
                          <a:ea typeface="+mn-ea"/>
                          <a:cs typeface="+mn-cs"/>
                        </a:rPr>
                        <a:t>XIAOGANG Wu</a:t>
                      </a:r>
                      <a:r>
                        <a:rPr lang="en-US" sz="1600" b="0" dirty="0"/>
                        <a:t>, ACS Service Sales Rep</a:t>
                      </a:r>
                    </a:p>
                  </a:txBody>
                  <a:tcPr/>
                </a:tc>
                <a:extLst>
                  <a:ext uri="{0D108BD9-81ED-4DB2-BD59-A6C34878D82A}">
                    <a16:rowId xmlns:a16="http://schemas.microsoft.com/office/drawing/2014/main" val="3798900985"/>
                  </a:ext>
                </a:extLst>
              </a:tr>
            </a:tbl>
          </a:graphicData>
        </a:graphic>
      </p:graphicFrame>
    </p:spTree>
    <p:extLst>
      <p:ext uri="{BB962C8B-B14F-4D97-AF65-F5344CB8AC3E}">
        <p14:creationId xmlns:p14="http://schemas.microsoft.com/office/powerpoint/2010/main" val="78447320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520B56-23A1-5F41-9D71-0D6C245309BC}"/>
              </a:ext>
            </a:extLst>
          </p:cNvPr>
          <p:cNvSpPr>
            <a:spLocks noGrp="1"/>
          </p:cNvSpPr>
          <p:nvPr>
            <p:ph type="title"/>
          </p:nvPr>
        </p:nvSpPr>
        <p:spPr>
          <a:xfrm>
            <a:off x="104128" y="0"/>
            <a:ext cx="5226619" cy="380932"/>
          </a:xfrm>
        </p:spPr>
        <p:txBody>
          <a:bodyPr>
            <a:normAutofit/>
          </a:bodyPr>
          <a:lstStyle/>
          <a:p>
            <a:r>
              <a:rPr lang="zh-CN" altLang="en-US" b="1" dirty="0">
                <a:latin typeface="微软雅黑" panose="020B0503020204020204" pitchFamily="34" charset="-122"/>
                <a:ea typeface="微软雅黑" panose="020B0503020204020204" pitchFamily="34" charset="-122"/>
                <a:cs typeface="Oracle Sans Extra Bold" panose="020B0803020204020204" pitchFamily="34" charset="0"/>
              </a:rPr>
              <a:t>甲骨文数据库高级服务团队</a:t>
            </a:r>
            <a:endParaRPr lang="en-US" b="1" dirty="0">
              <a:latin typeface="微软雅黑" panose="020B0503020204020204" pitchFamily="34" charset="-122"/>
              <a:ea typeface="微软雅黑" panose="020B0503020204020204" pitchFamily="34" charset="-122"/>
              <a:cs typeface="Oracle Sans Extra Bold" panose="020B0803020204020204" pitchFamily="34" charset="0"/>
            </a:endParaRPr>
          </a:p>
        </p:txBody>
      </p:sp>
      <p:sp>
        <p:nvSpPr>
          <p:cNvPr id="2" name="投影片編號版面配置區 1"/>
          <p:cNvSpPr>
            <a:spLocks noGrp="1"/>
          </p:cNvSpPr>
          <p:nvPr>
            <p:ph type="sldNum" sz="quarter" idx="4"/>
          </p:nvPr>
        </p:nvSpPr>
        <p:spPr/>
        <p:txBody>
          <a:bodyPr/>
          <a:lstStyle/>
          <a:p>
            <a:fld id="{D440507A-669E-A943-A4A7-E531D638091A}" type="slidenum">
              <a:rPr lang="en-US" smtClean="0">
                <a:solidFill>
                  <a:srgbClr val="4E3629">
                    <a:tint val="75000"/>
                  </a:srgbClr>
                </a:solidFill>
              </a:rPr>
              <a:pPr/>
              <a:t>4</a:t>
            </a:fld>
            <a:endParaRPr lang="en-US" dirty="0">
              <a:solidFill>
                <a:srgbClr val="4E3629">
                  <a:tint val="75000"/>
                </a:srgbClr>
              </a:solidFill>
            </a:endParaRPr>
          </a:p>
        </p:txBody>
      </p:sp>
      <p:graphicFrame>
        <p:nvGraphicFramePr>
          <p:cNvPr id="5" name="Table 3">
            <a:extLst>
              <a:ext uri="{FF2B5EF4-FFF2-40B4-BE49-F238E27FC236}">
                <a16:creationId xmlns:a16="http://schemas.microsoft.com/office/drawing/2014/main" id="{0384C496-023F-4A6F-A416-30B969BFDE3A}"/>
              </a:ext>
            </a:extLst>
          </p:cNvPr>
          <p:cNvGraphicFramePr>
            <a:graphicFrameLocks noGrp="1"/>
          </p:cNvGraphicFramePr>
          <p:nvPr>
            <p:extLst>
              <p:ext uri="{D42A27DB-BD31-4B8C-83A1-F6EECF244321}">
                <p14:modId xmlns:p14="http://schemas.microsoft.com/office/powerpoint/2010/main" val="2993360746"/>
              </p:ext>
            </p:extLst>
          </p:nvPr>
        </p:nvGraphicFramePr>
        <p:xfrm>
          <a:off x="451854" y="489989"/>
          <a:ext cx="11288291" cy="5871960"/>
        </p:xfrm>
        <a:graphic>
          <a:graphicData uri="http://schemas.openxmlformats.org/drawingml/2006/table">
            <a:tbl>
              <a:tblPr/>
              <a:tblGrid>
                <a:gridCol w="1330405">
                  <a:extLst>
                    <a:ext uri="{9D8B030D-6E8A-4147-A177-3AD203B41FA5}">
                      <a16:colId xmlns:a16="http://schemas.microsoft.com/office/drawing/2014/main" val="20000"/>
                    </a:ext>
                  </a:extLst>
                </a:gridCol>
                <a:gridCol w="3608222">
                  <a:extLst>
                    <a:ext uri="{9D8B030D-6E8A-4147-A177-3AD203B41FA5}">
                      <a16:colId xmlns:a16="http://schemas.microsoft.com/office/drawing/2014/main" val="20001"/>
                    </a:ext>
                  </a:extLst>
                </a:gridCol>
                <a:gridCol w="2398762">
                  <a:extLst>
                    <a:ext uri="{9D8B030D-6E8A-4147-A177-3AD203B41FA5}">
                      <a16:colId xmlns:a16="http://schemas.microsoft.com/office/drawing/2014/main" val="20002"/>
                    </a:ext>
                  </a:extLst>
                </a:gridCol>
                <a:gridCol w="3950902">
                  <a:extLst>
                    <a:ext uri="{9D8B030D-6E8A-4147-A177-3AD203B41FA5}">
                      <a16:colId xmlns:a16="http://schemas.microsoft.com/office/drawing/2014/main" val="20003"/>
                    </a:ext>
                  </a:extLst>
                </a:gridCol>
              </a:tblGrid>
              <a:tr h="541946">
                <a:tc>
                  <a:txBody>
                    <a:bodyPr/>
                    <a:lstStyle/>
                    <a:p>
                      <a:pPr algn="ctr" rtl="0" fontAlgn="ctr"/>
                      <a:r>
                        <a:rPr lang="zh-CN" altLang="en-US" sz="1600" b="1" i="0" u="none" strike="noStrike" dirty="0">
                          <a:solidFill>
                            <a:schemeClr val="tx1">
                              <a:lumMod val="50000"/>
                            </a:schemeClr>
                          </a:solidFill>
                          <a:effectLst/>
                          <a:latin typeface="等线" panose="02010600030101010101" pitchFamily="2" charset="-122"/>
                          <a:ea typeface="等线" panose="02010600030101010101" pitchFamily="2" charset="-122"/>
                        </a:rPr>
                        <a:t>姓名</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zh-CN" altLang="en-US" sz="1600" b="1" i="0" u="none" strike="noStrike" dirty="0">
                          <a:solidFill>
                            <a:schemeClr val="tx1">
                              <a:lumMod val="50000"/>
                            </a:schemeClr>
                          </a:solidFill>
                          <a:effectLst/>
                          <a:latin typeface="等线" panose="02010600030101010101" pitchFamily="2" charset="-122"/>
                          <a:ea typeface="等线" panose="02010600030101010101" pitchFamily="2" charset="-122"/>
                        </a:rPr>
                        <a:t>职位</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zh-CN" altLang="en-US" sz="1600" b="1" i="0" u="none" strike="noStrike" dirty="0">
                          <a:solidFill>
                            <a:schemeClr val="tx1">
                              <a:lumMod val="50000"/>
                            </a:schemeClr>
                          </a:solidFill>
                          <a:effectLst/>
                          <a:latin typeface="等线" panose="02010600030101010101" pitchFamily="2" charset="-122"/>
                          <a:ea typeface="等线" panose="02010600030101010101" pitchFamily="2" charset="-122"/>
                        </a:rPr>
                        <a:t>电话</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zh-CN" altLang="en-US" sz="1600" b="1" i="0" u="none" strike="noStrike" dirty="0">
                          <a:solidFill>
                            <a:schemeClr val="tx1">
                              <a:lumMod val="50000"/>
                            </a:schemeClr>
                          </a:solidFill>
                          <a:effectLst/>
                          <a:latin typeface="等线" panose="02010600030101010101" pitchFamily="2" charset="-122"/>
                          <a:ea typeface="等线" panose="02010600030101010101" pitchFamily="2" charset="-122"/>
                        </a:rPr>
                        <a:t>邮件地址</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10000"/>
                  </a:ext>
                </a:extLst>
              </a:tr>
              <a:tr h="386613">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高建强</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Oracle ACS</a:t>
                      </a:r>
                      <a:r>
                        <a:rPr lang="zh-CN" altLang="en-US" sz="1600" b="0" i="0" u="none" strike="noStrike" dirty="0">
                          <a:solidFill>
                            <a:schemeClr val="tx1">
                              <a:lumMod val="50000"/>
                            </a:schemeClr>
                          </a:solidFill>
                          <a:effectLst/>
                          <a:latin typeface="雅黑微软雅黑"/>
                          <a:ea typeface="微软雅黑" panose="020B0503020204020204" pitchFamily="34" charset="-122"/>
                        </a:rPr>
                        <a:t>全球交付中国区总监</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18688962850</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sz="1600" b="0" i="0" u="none" strike="noStrike" dirty="0">
                          <a:solidFill>
                            <a:schemeClr val="tx1">
                              <a:lumMod val="50000"/>
                            </a:schemeClr>
                          </a:solidFill>
                          <a:effectLst/>
                          <a:latin typeface="雅黑微软雅黑"/>
                          <a:ea typeface="微软雅黑" panose="020B0503020204020204" pitchFamily="34" charset="-122"/>
                        </a:rPr>
                        <a:t>switch.gao@oracle.com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10002"/>
                  </a:ext>
                </a:extLst>
              </a:tr>
              <a:tr h="377031">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周国宏</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Oracle ACS</a:t>
                      </a:r>
                      <a:r>
                        <a:rPr lang="zh-CN" altLang="en-US" sz="1600" b="0" i="0" u="none" strike="noStrike" dirty="0">
                          <a:solidFill>
                            <a:schemeClr val="tx1">
                              <a:lumMod val="50000"/>
                            </a:schemeClr>
                          </a:solidFill>
                          <a:effectLst/>
                          <a:latin typeface="雅黑微软雅黑"/>
                          <a:ea typeface="微软雅黑" panose="020B0503020204020204" pitchFamily="34" charset="-122"/>
                        </a:rPr>
                        <a:t>华东区项目总监</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18101898665</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sz="1600" b="0" i="0" u="none" strike="noStrike" dirty="0">
                          <a:solidFill>
                            <a:schemeClr val="tx1">
                              <a:lumMod val="50000"/>
                            </a:schemeClr>
                          </a:solidFill>
                          <a:effectLst/>
                          <a:latin typeface="雅黑微软雅黑"/>
                          <a:ea typeface="微软雅黑" panose="020B0503020204020204" pitchFamily="34" charset="-122"/>
                        </a:rPr>
                        <a:t>guohong.zhou@oracle.com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10003"/>
                  </a:ext>
                </a:extLst>
              </a:tr>
              <a:tr h="377031">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赵 宇</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Oracle ACS</a:t>
                      </a:r>
                      <a:r>
                        <a:rPr lang="zh-CN" altLang="en-US" sz="1600" b="0" i="0" u="none" strike="noStrike" dirty="0">
                          <a:solidFill>
                            <a:schemeClr val="tx1">
                              <a:lumMod val="50000"/>
                            </a:schemeClr>
                          </a:solidFill>
                          <a:effectLst/>
                          <a:latin typeface="雅黑微软雅黑"/>
                          <a:ea typeface="微软雅黑" panose="020B0503020204020204" pitchFamily="34" charset="-122"/>
                        </a:rPr>
                        <a:t>中国区</a:t>
                      </a:r>
                      <a:r>
                        <a:rPr lang="en-US" altLang="zh-CN" sz="1600" b="0" i="0" u="none" strike="noStrike" dirty="0">
                          <a:solidFill>
                            <a:schemeClr val="tx1">
                              <a:lumMod val="50000"/>
                            </a:schemeClr>
                          </a:solidFill>
                          <a:effectLst/>
                          <a:latin typeface="雅黑微软雅黑"/>
                          <a:ea typeface="微软雅黑" panose="020B0503020204020204" pitchFamily="34" charset="-122"/>
                        </a:rPr>
                        <a:t>SSC</a:t>
                      </a:r>
                      <a:r>
                        <a:rPr lang="zh-CN" altLang="en-US" sz="1600" b="0" i="0" u="none" strike="noStrike" dirty="0">
                          <a:solidFill>
                            <a:schemeClr val="tx1">
                              <a:lumMod val="50000"/>
                            </a:schemeClr>
                          </a:solidFill>
                          <a:effectLst/>
                          <a:latin typeface="雅黑微软雅黑"/>
                          <a:ea typeface="微软雅黑" panose="020B0503020204020204" pitchFamily="34" charset="-122"/>
                        </a:rPr>
                        <a:t>中心经理</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13392881975</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sz="1600" b="0" i="0" u="none" strike="noStrike" dirty="0">
                          <a:solidFill>
                            <a:schemeClr val="tx1">
                              <a:lumMod val="50000"/>
                            </a:schemeClr>
                          </a:solidFill>
                          <a:effectLst/>
                          <a:latin typeface="雅黑微软雅黑"/>
                          <a:ea typeface="微软雅黑" panose="020B0503020204020204" pitchFamily="34" charset="-122"/>
                        </a:rPr>
                        <a:t>Buddy.zhao@oracle.com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10004"/>
                  </a:ext>
                </a:extLst>
              </a:tr>
              <a:tr h="349037">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付远彬</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Oracle ACS</a:t>
                      </a:r>
                      <a:r>
                        <a:rPr kumimoji="0" lang="zh-CN" altLang="en-US" sz="1600" b="0" i="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华东区交付经理</a:t>
                      </a:r>
                      <a:endParaRPr lang="zh-CN" altLang="en-US" sz="1600" b="0" i="0" u="none" strike="noStrike" dirty="0">
                        <a:solidFill>
                          <a:schemeClr val="tx1">
                            <a:lumMod val="50000"/>
                          </a:schemeClr>
                        </a:solidFill>
                        <a:effectLst/>
                        <a:latin typeface="雅黑微软雅黑"/>
                        <a:ea typeface="微软雅黑" panose="020B0503020204020204" pitchFamily="34" charset="-122"/>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kern="1200" dirty="0">
                          <a:solidFill>
                            <a:schemeClr val="tx1">
                              <a:lumMod val="50000"/>
                            </a:schemeClr>
                          </a:solidFill>
                          <a:effectLst/>
                          <a:latin typeface="雅黑微软雅黑"/>
                          <a:ea typeface="微软雅黑" panose="020B0503020204020204" pitchFamily="34" charset="-122"/>
                          <a:cs typeface="+mn-cs"/>
                        </a:rPr>
                        <a:t>13880594198 </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sz="1600" b="0" i="0" u="none" strike="noStrike" kern="1200">
                          <a:solidFill>
                            <a:schemeClr val="tx1">
                              <a:lumMod val="50000"/>
                            </a:schemeClr>
                          </a:solidFill>
                          <a:effectLst/>
                          <a:latin typeface="雅黑微软雅黑"/>
                          <a:ea typeface="微软雅黑" panose="020B0503020204020204" pitchFamily="34" charset="-122"/>
                          <a:cs typeface="+mn-cs"/>
                        </a:rPr>
                        <a:t>yuan.bin.fu@oracle.com</a:t>
                      </a:r>
                      <a:endParaRPr lang="en-US" sz="1600" b="0" i="0" u="none" strike="noStrike" kern="1200" dirty="0">
                        <a:solidFill>
                          <a:schemeClr val="tx1">
                            <a:lumMod val="50000"/>
                          </a:schemeClr>
                        </a:solidFill>
                        <a:effectLst/>
                        <a:latin typeface="雅黑微软雅黑"/>
                        <a:ea typeface="微软雅黑" panose="020B0503020204020204"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4203967416"/>
                  </a:ext>
                </a:extLst>
              </a:tr>
              <a:tr h="363563">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黄莉莉</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kumimoji="0" lang="en-US" altLang="zh-CN" sz="1600" b="0" i="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Oracle ACS</a:t>
                      </a:r>
                      <a:r>
                        <a:rPr kumimoji="0" lang="zh-CN" altLang="en-US" sz="1600" b="0" i="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华东区区域销售经理</a:t>
                      </a:r>
                      <a:endParaRPr lang="zh-CN" altLang="en-US" sz="1600" b="0" i="0" u="none" strike="noStrike" dirty="0">
                        <a:solidFill>
                          <a:schemeClr val="tx1">
                            <a:lumMod val="50000"/>
                          </a:schemeClr>
                        </a:solidFill>
                        <a:effectLst/>
                        <a:latin typeface="雅黑微软雅黑"/>
                        <a:ea typeface="微软雅黑" panose="020B0503020204020204" pitchFamily="34" charset="-122"/>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kumimoji="0" lang="en-US"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13167267986</a:t>
                      </a:r>
                      <a:endParaRPr lang="en-US" altLang="zh-CN" sz="1600" b="0" i="0" u="none" strike="noStrike" dirty="0">
                        <a:solidFill>
                          <a:schemeClr val="tx1">
                            <a:lumMod val="50000"/>
                          </a:schemeClr>
                        </a:solidFill>
                        <a:effectLst/>
                        <a:latin typeface="雅黑微软雅黑"/>
                        <a:ea typeface="微软雅黑" panose="020B0503020204020204" pitchFamily="34" charset="-122"/>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amily.huang@oracle.com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10006"/>
                  </a:ext>
                </a:extLst>
              </a:tr>
              <a:tr h="344031">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武晓刚</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Oracle ACS</a:t>
                      </a:r>
                      <a:r>
                        <a:rPr kumimoji="0" lang="zh-CN" altLang="en-US" sz="1600" b="0" i="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华东区销售经理</a:t>
                      </a:r>
                      <a:endParaRPr lang="zh-CN" altLang="en-US" sz="1600" b="0" i="0" u="none" strike="noStrike" dirty="0">
                        <a:solidFill>
                          <a:schemeClr val="tx1">
                            <a:lumMod val="50000"/>
                          </a:schemeClr>
                        </a:solidFill>
                        <a:effectLst/>
                        <a:latin typeface="雅黑微软雅黑"/>
                        <a:ea typeface="微软雅黑" panose="020B0503020204020204" pitchFamily="34" charset="-122"/>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13764231671</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xiaogang.wu@oracle.com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3008453994"/>
                  </a:ext>
                </a:extLst>
              </a:tr>
              <a:tr h="344032">
                <a:tc>
                  <a:txBody>
                    <a:bodyPr/>
                    <a:lstStyle/>
                    <a:p>
                      <a:pPr algn="ctr" rtl="0" fontAlgn="ctr"/>
                      <a:r>
                        <a:rPr lang="zh-CN" altLang="en-US" sz="1600" b="0" i="0" u="none" strike="noStrike" dirty="0">
                          <a:solidFill>
                            <a:schemeClr val="tx1">
                              <a:lumMod val="50000"/>
                            </a:schemeClr>
                          </a:solidFill>
                          <a:effectLst/>
                          <a:latin typeface="雅黑微软雅黑"/>
                          <a:ea typeface="微软雅黑" panose="020B0503020204020204" pitchFamily="34" charset="-122"/>
                        </a:rPr>
                        <a:t>姜涛</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项目经理</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algn="ctr" rtl="0" fontAlgn="ctr"/>
                      <a:r>
                        <a:rPr lang="en-US" altLang="zh-CN" sz="1600" b="0" i="0" u="none" strike="noStrike" dirty="0">
                          <a:solidFill>
                            <a:schemeClr val="tx1">
                              <a:lumMod val="50000"/>
                            </a:schemeClr>
                          </a:solidFill>
                          <a:effectLst/>
                          <a:latin typeface="雅黑微软雅黑"/>
                          <a:ea typeface="微软雅黑" panose="020B0503020204020204" pitchFamily="34" charset="-122"/>
                        </a:rPr>
                        <a:t>13482671368</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edwin.jiang@oracle.com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927269312"/>
                  </a:ext>
                </a:extLst>
              </a:tr>
              <a:tr h="377031">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张建伟</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13916086681</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colin.z.zhang@oracle.com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3641221903"/>
                  </a:ext>
                </a:extLst>
              </a:tr>
              <a:tr h="406059">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陈晓辉</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15524728790</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xiaohui.chen@oracle.com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930922090"/>
                  </a:ext>
                </a:extLst>
              </a:tr>
              <a:tr h="336603">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刘家鲁</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18589033736</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jialu.liu@oracle.com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882292662"/>
                  </a:ext>
                </a:extLst>
              </a:tr>
              <a:tr h="290664">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李鑫</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13109816786</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SG"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xin.l.li@oracle.com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3298267447"/>
                  </a:ext>
                </a:extLst>
              </a:tr>
              <a:tr h="328117">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胡鑫</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18666663426</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stellar.hu@oracle.com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3224787403"/>
                  </a:ext>
                </a:extLst>
              </a:tr>
              <a:tr h="377031">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苏嘉俊</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13710231781</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SG" sz="1600" b="0" u="none" strike="noStrike" kern="1200" cap="none" normalizeH="0" baseline="0" dirty="0">
                          <a:ln>
                            <a:noFill/>
                          </a:ln>
                          <a:solidFill>
                            <a:schemeClr val="tx1">
                              <a:lumMod val="50000"/>
                            </a:schemeClr>
                          </a:solidFill>
                          <a:effectLst/>
                          <a:latin typeface="雅黑微软雅黑"/>
                          <a:ea typeface="微软雅黑" panose="020B0503020204020204" pitchFamily="34" charset="-122"/>
                        </a:rPr>
                        <a:t>jiajun.su@oracle.com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3225419600"/>
                  </a:ext>
                </a:extLst>
              </a:tr>
              <a:tr h="3472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苏斌</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18019266246</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bin.s.su@oracle.com</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4275965698"/>
                  </a:ext>
                </a:extLst>
              </a:tr>
              <a:tr h="325925">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万斌</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高级技术支持工程师</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18607474563</a:t>
                      </a: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rPr>
                        <a:t>bin.wan@oracle.com</a:t>
                      </a:r>
                      <a:endParaRPr kumimoji="0" lang="en-US" altLang="zh-CN" sz="1600" b="0" i="0" u="none" strike="noStrike" kern="1200" cap="none" normalizeH="0" baseline="0" dirty="0">
                        <a:ln>
                          <a:noFill/>
                        </a:ln>
                        <a:solidFill>
                          <a:schemeClr val="tx1">
                            <a:lumMod val="50000"/>
                          </a:schemeClr>
                        </a:solidFill>
                        <a:effectLst/>
                        <a:latin typeface="雅黑微软雅黑"/>
                        <a:ea typeface="微软雅黑" pitchFamily="34" charset="-122"/>
                        <a:cs typeface="+mn-cs"/>
                      </a:endParaRPr>
                    </a:p>
                  </a:txBody>
                  <a:tcPr marL="6314" marR="6314" marT="63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5">
                      <a:fgClr>
                        <a:schemeClr val="accent1"/>
                      </a:fgClr>
                      <a:bgClr>
                        <a:schemeClr val="bg1"/>
                      </a:bgClr>
                    </a:pattFill>
                  </a:tcPr>
                </a:tc>
                <a:extLst>
                  <a:ext uri="{0D108BD9-81ED-4DB2-BD59-A6C34878D82A}">
                    <a16:rowId xmlns:a16="http://schemas.microsoft.com/office/drawing/2014/main" val="1611676163"/>
                  </a:ext>
                </a:extLst>
              </a:tr>
            </a:tbl>
          </a:graphicData>
        </a:graphic>
      </p:graphicFrame>
    </p:spTree>
    <p:extLst>
      <p:ext uri="{BB962C8B-B14F-4D97-AF65-F5344CB8AC3E}">
        <p14:creationId xmlns:p14="http://schemas.microsoft.com/office/powerpoint/2010/main" val="37220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38443E-AE82-4B30-A857-672935FADC8A}"/>
              </a:ext>
            </a:extLst>
          </p:cNvPr>
          <p:cNvSpPr>
            <a:spLocks noGrp="1"/>
          </p:cNvSpPr>
          <p:nvPr>
            <p:ph type="ftr" sz="quarter" idx="11"/>
          </p:nvPr>
        </p:nvSpPr>
        <p:spPr/>
        <p:txBody>
          <a:bodyPr/>
          <a:lstStyle/>
          <a:p>
            <a:r>
              <a:rPr lang="en-US" dirty="0"/>
              <a:t>Copyright © 2021, Oracle and/or its affiliates | Confidential: Restricted</a:t>
            </a:r>
          </a:p>
        </p:txBody>
      </p:sp>
      <p:sp>
        <p:nvSpPr>
          <p:cNvPr id="3" name="Slide Number Placeholder 2">
            <a:extLst>
              <a:ext uri="{FF2B5EF4-FFF2-40B4-BE49-F238E27FC236}">
                <a16:creationId xmlns:a16="http://schemas.microsoft.com/office/drawing/2014/main" id="{94AA72A8-5948-49BC-8FAE-07DF0BE010AE}"/>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4" name="Title 3">
            <a:extLst>
              <a:ext uri="{FF2B5EF4-FFF2-40B4-BE49-F238E27FC236}">
                <a16:creationId xmlns:a16="http://schemas.microsoft.com/office/drawing/2014/main" id="{9492FAAF-5E35-4969-935F-AA2BD72FD5B5}"/>
              </a:ext>
            </a:extLst>
          </p:cNvPr>
          <p:cNvSpPr>
            <a:spLocks noGrp="1"/>
          </p:cNvSpPr>
          <p:nvPr>
            <p:ph type="title"/>
          </p:nvPr>
        </p:nvSpPr>
        <p:spPr>
          <a:xfrm>
            <a:off x="944880" y="2058287"/>
            <a:ext cx="10158984" cy="1280160"/>
          </a:xfrm>
        </p:spPr>
        <p:txBody>
          <a:bodyPr/>
          <a:lstStyle/>
          <a:p>
            <a:r>
              <a:rPr lang="en-US" altLang="zh-CN" dirty="0"/>
              <a:t>Global SSC </a:t>
            </a:r>
            <a:r>
              <a:rPr lang="zh-CN" altLang="en-US" dirty="0"/>
              <a:t>服</a:t>
            </a:r>
            <a:r>
              <a:rPr lang="zh-CN" altLang="en-US" sz="4000" dirty="0">
                <a:latin typeface="雅黑微软雅黑"/>
                <a:ea typeface="宋体" panose="02010600030101010101" pitchFamily="2" charset="-122"/>
              </a:rPr>
              <a:t>务交付汇报</a:t>
            </a:r>
            <a:endParaRPr lang="en-US" altLang="zh-CN" dirty="0"/>
          </a:p>
        </p:txBody>
      </p:sp>
      <p:sp>
        <p:nvSpPr>
          <p:cNvPr id="5" name="Text Placeholder 2">
            <a:extLst>
              <a:ext uri="{FF2B5EF4-FFF2-40B4-BE49-F238E27FC236}">
                <a16:creationId xmlns:a16="http://schemas.microsoft.com/office/drawing/2014/main" id="{F104BC36-5521-4B2B-9746-95869EDF4809}"/>
              </a:ext>
            </a:extLst>
          </p:cNvPr>
          <p:cNvSpPr>
            <a:spLocks noGrp="1"/>
          </p:cNvSpPr>
          <p:nvPr>
            <p:ph type="body" sz="quarter" idx="33"/>
          </p:nvPr>
        </p:nvSpPr>
        <p:spPr>
          <a:xfrm>
            <a:off x="944880" y="3519554"/>
            <a:ext cx="10158984" cy="341247"/>
          </a:xfrm>
        </p:spPr>
        <p:txBody>
          <a:bodyPr/>
          <a:lstStyle/>
          <a:p>
            <a:r>
              <a:rPr lang="en-US" dirty="0"/>
              <a:t>2023-01--07</a:t>
            </a:r>
          </a:p>
        </p:txBody>
      </p:sp>
    </p:spTree>
    <p:extLst>
      <p:ext uri="{BB962C8B-B14F-4D97-AF65-F5344CB8AC3E}">
        <p14:creationId xmlns:p14="http://schemas.microsoft.com/office/powerpoint/2010/main" val="4154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title"/>
          </p:nvPr>
        </p:nvSpPr>
        <p:spPr>
          <a:xfrm>
            <a:off x="42567" y="68580"/>
            <a:ext cx="5867943" cy="369491"/>
          </a:xfrm>
        </p:spPr>
        <p:txBody>
          <a:bodyPr/>
          <a:lstStyle/>
          <a:p>
            <a:r>
              <a:rPr lang="en-US" altLang="zh-CN" dirty="0">
                <a:effectLst/>
                <a:latin typeface="Arial" panose="020B0604020202020204" pitchFamily="34" charset="0"/>
                <a:ea typeface="宋体" panose="02010600030101010101" pitchFamily="2" charset="-122"/>
              </a:rPr>
              <a:t>HSBC Global SSC China Delivery Model</a:t>
            </a:r>
            <a:endParaRPr lang="en-US" altLang="zh-CN" dirty="0"/>
          </a:p>
        </p:txBody>
      </p:sp>
      <p:sp>
        <p:nvSpPr>
          <p:cNvPr id="4" name="Footer Placeholder 3"/>
          <p:cNvSpPr>
            <a:spLocks noGrp="1"/>
          </p:cNvSpPr>
          <p:nvPr>
            <p:ph type="ftr" sz="quarter" idx="15"/>
          </p:nvPr>
        </p:nvSpPr>
        <p:spPr/>
        <p:txBody>
          <a:bodyPr/>
          <a:lstStyle/>
          <a:p>
            <a:pPr>
              <a:defRPr/>
            </a:pPr>
            <a:r>
              <a:rPr lang="en-US" dirty="0"/>
              <a:t>Oracle Confidential – Internal/Restricted/Highly Restricted</a:t>
            </a:r>
          </a:p>
        </p:txBody>
      </p:sp>
      <p:sp>
        <p:nvSpPr>
          <p:cNvPr id="9221" name="Slide Number Placeholder 4"/>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200"/>
              </a:spcBef>
              <a:buClr>
                <a:srgbClr val="9F9F9F"/>
              </a:buClr>
              <a:buFont typeface="Arial" pitchFamily="34" charset="0"/>
              <a:buChar char="•"/>
              <a:defRPr sz="2800">
                <a:solidFill>
                  <a:schemeClr val="tx1"/>
                </a:solidFill>
                <a:latin typeface="Calibri" pitchFamily="34" charset="0"/>
              </a:defRPr>
            </a:lvl1pPr>
            <a:lvl2pPr marL="742950" indent="-285750" eaLnBrk="0" hangingPunct="0">
              <a:lnSpc>
                <a:spcPct val="90000"/>
              </a:lnSpc>
              <a:spcBef>
                <a:spcPts val="800"/>
              </a:spcBef>
              <a:buClr>
                <a:srgbClr val="9F9F9F"/>
              </a:buClr>
              <a:buFont typeface="Arial" pitchFamily="34" charset="0"/>
              <a:buChar char="–"/>
              <a:defRPr sz="2400">
                <a:solidFill>
                  <a:schemeClr val="tx1"/>
                </a:solidFill>
                <a:latin typeface="Calibri" pitchFamily="34" charset="0"/>
              </a:defRPr>
            </a:lvl2pPr>
            <a:lvl3pPr marL="1143000" indent="-228600" eaLnBrk="0" hangingPunct="0">
              <a:lnSpc>
                <a:spcPct val="90000"/>
              </a:lnSpc>
              <a:spcBef>
                <a:spcPts val="600"/>
              </a:spcBef>
              <a:buClr>
                <a:srgbClr val="9F9F9F"/>
              </a:buClr>
              <a:buFont typeface="Arial" pitchFamily="34" charset="0"/>
              <a:buChar char="•"/>
              <a:defRPr sz="2000">
                <a:solidFill>
                  <a:schemeClr val="tx1"/>
                </a:solidFill>
                <a:latin typeface="Calibri" pitchFamily="34" charset="0"/>
              </a:defRPr>
            </a:lvl3pPr>
            <a:lvl4pPr marL="1600200" indent="-228600" eaLnBrk="0" hangingPunct="0">
              <a:lnSpc>
                <a:spcPct val="90000"/>
              </a:lnSpc>
              <a:spcBef>
                <a:spcPts val="600"/>
              </a:spcBef>
              <a:buClr>
                <a:srgbClr val="9F9F9F"/>
              </a:buClr>
              <a:buFont typeface="Arial" pitchFamily="34" charset="0"/>
              <a:buChar char="–"/>
              <a:defRPr>
                <a:solidFill>
                  <a:schemeClr val="tx1"/>
                </a:solidFill>
                <a:latin typeface="Calibri" pitchFamily="34" charset="0"/>
              </a:defRPr>
            </a:lvl4pPr>
            <a:lvl5pPr marL="2057400" indent="-228600" eaLnBrk="0" hangingPunct="0">
              <a:lnSpc>
                <a:spcPct val="90000"/>
              </a:lnSpc>
              <a:spcBef>
                <a:spcPts val="600"/>
              </a:spcBef>
              <a:buClr>
                <a:srgbClr val="9F9F9F"/>
              </a:buClr>
              <a:buFont typeface="Arial" pitchFamily="34" charset="0"/>
              <a:buChar char="•"/>
              <a:defRPr sz="1600">
                <a:solidFill>
                  <a:schemeClr val="tx1"/>
                </a:solidFill>
                <a:latin typeface="Calibri" pitchFamily="34" charset="0"/>
              </a:defRPr>
            </a:lvl5pPr>
            <a:lvl6pPr marL="25146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6pPr>
            <a:lvl7pPr marL="29718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7pPr>
            <a:lvl8pPr marL="34290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8pPr>
            <a:lvl9pPr marL="38862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9pPr>
          </a:lstStyle>
          <a:p>
            <a:pPr eaLnBrk="1" hangingPunct="1">
              <a:lnSpc>
                <a:spcPct val="100000"/>
              </a:lnSpc>
              <a:spcBef>
                <a:spcPct val="0"/>
              </a:spcBef>
              <a:buClrTx/>
              <a:buFontTx/>
              <a:buNone/>
            </a:pPr>
            <a:fld id="{D9753988-C30F-4B67-8456-ABEA49F89094}" type="slidenum">
              <a:rPr lang="en-US" altLang="zh-CN" sz="800">
                <a:solidFill>
                  <a:srgbClr val="9F9F9F"/>
                </a:solidFill>
                <a:cs typeface="Arial" pitchFamily="34" charset="0"/>
              </a:rPr>
              <a:pPr eaLnBrk="1" hangingPunct="1">
                <a:lnSpc>
                  <a:spcPct val="100000"/>
                </a:lnSpc>
                <a:spcBef>
                  <a:spcPct val="0"/>
                </a:spcBef>
                <a:buClrTx/>
                <a:buFontTx/>
                <a:buNone/>
              </a:pPr>
              <a:t>6</a:t>
            </a:fld>
            <a:endParaRPr lang="en-US" altLang="zh-CN" sz="800">
              <a:solidFill>
                <a:srgbClr val="9F9F9F"/>
              </a:solidFill>
              <a:cs typeface="Arial" pitchFamily="34" charset="0"/>
            </a:endParaRPr>
          </a:p>
        </p:txBody>
      </p:sp>
      <p:sp>
        <p:nvSpPr>
          <p:cNvPr id="2" name="Text Placeholder 1"/>
          <p:cNvSpPr>
            <a:spLocks noGrp="1"/>
          </p:cNvSpPr>
          <p:nvPr>
            <p:ph type="body" sz="quarter" idx="13"/>
          </p:nvPr>
        </p:nvSpPr>
        <p:spPr>
          <a:xfrm>
            <a:off x="441613" y="898596"/>
            <a:ext cx="11128097" cy="343299"/>
          </a:xfrm>
        </p:spPr>
        <p:txBody>
          <a:bodyPr/>
          <a:lstStyle/>
          <a:p>
            <a:r>
              <a:rPr lang="en-US" dirty="0"/>
              <a:t> </a:t>
            </a:r>
          </a:p>
        </p:txBody>
      </p:sp>
      <p:sp>
        <p:nvSpPr>
          <p:cNvPr id="13" name="TextBox 12">
            <a:extLst>
              <a:ext uri="{FF2B5EF4-FFF2-40B4-BE49-F238E27FC236}">
                <a16:creationId xmlns:a16="http://schemas.microsoft.com/office/drawing/2014/main" id="{C2B973AD-5373-48E8-A690-C86E7F87B897}"/>
              </a:ext>
            </a:extLst>
          </p:cNvPr>
          <p:cNvSpPr txBox="1"/>
          <p:nvPr/>
        </p:nvSpPr>
        <p:spPr>
          <a:xfrm>
            <a:off x="360727" y="1241895"/>
            <a:ext cx="12054282" cy="3262432"/>
          </a:xfrm>
          <a:prstGeom prst="rect">
            <a:avLst/>
          </a:prstGeom>
          <a:noFill/>
        </p:spPr>
        <p:txBody>
          <a:bodyPr wrap="square">
            <a:spAutoFit/>
          </a:bodyPr>
          <a:lstStyle/>
          <a:p>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q"/>
            </a:pPr>
            <a:r>
              <a:rPr lang="en-US" altLang="zh-CN" sz="2000" dirty="0">
                <a:latin typeface="微软雅黑" panose="020B0503020204020204" pitchFamily="34" charset="-122"/>
                <a:ea typeface="微软雅黑" panose="020B0503020204020204" pitchFamily="34" charset="-122"/>
              </a:rPr>
              <a:t>Customer Request for ACS Assistance Process </a:t>
            </a:r>
            <a:endParaRPr lang="en-US" sz="1400" dirty="0">
              <a:latin typeface="微软雅黑" panose="020B0503020204020204" pitchFamily="34" charset="-122"/>
              <a:ea typeface="微软雅黑" panose="020B0503020204020204" pitchFamily="34" charset="-122"/>
            </a:endParaRPr>
          </a:p>
          <a:p>
            <a:r>
              <a:rPr lang="en-US" sz="1400" dirty="0">
                <a:latin typeface="微软雅黑" panose="020B0503020204020204" pitchFamily="34" charset="-122"/>
                <a:ea typeface="微软雅黑" panose="020B0503020204020204" pitchFamily="34" charset="-122"/>
              </a:rPr>
              <a:t>• If HSBC CN need assistance for any CN based system they reach out to ACS CN using the established CN hotline.</a:t>
            </a:r>
          </a:p>
          <a:p>
            <a:r>
              <a:rPr lang="en-US" sz="1400" dirty="0">
                <a:latin typeface="微软雅黑" panose="020B0503020204020204" pitchFamily="34" charset="-122"/>
                <a:ea typeface="微软雅黑" panose="020B0503020204020204" pitchFamily="34" charset="-122"/>
              </a:rPr>
              <a:t>• If ACS CN have availability and are not fully engaged on other issues and can assist they will (this is for ALL systems).</a:t>
            </a:r>
          </a:p>
          <a:p>
            <a:r>
              <a:rPr lang="en-US" sz="1400" dirty="0">
                <a:latin typeface="微软雅黑" panose="020B0503020204020204" pitchFamily="34" charset="-122"/>
                <a:ea typeface="微软雅黑" panose="020B0503020204020204" pitchFamily="34" charset="-122"/>
              </a:rPr>
              <a:t>• If ACS CN are unable to assist then ACS internally reach out to ACS HK first and if they are unable to assist then reach out to ACS UK</a:t>
            </a:r>
          </a:p>
          <a:p>
            <a:endParaRPr 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q"/>
            </a:pPr>
            <a:r>
              <a:rPr lang="en-US" altLang="zh-CN" dirty="0">
                <a:latin typeface="微软雅黑" panose="020B0503020204020204" pitchFamily="34" charset="-122"/>
                <a:ea typeface="微软雅黑" panose="020B0503020204020204" pitchFamily="34" charset="-122"/>
              </a:rPr>
              <a:t>SR</a:t>
            </a:r>
            <a:r>
              <a:rPr lang="zh-CN" altLang="en-US"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r>
              <a:rPr lang="en-GB" sz="1800" dirty="0">
                <a:effectLst/>
                <a:latin typeface="Calibri" panose="020F0502020204030204" pitchFamily="34" charset="0"/>
                <a:ea typeface="宋体" panose="02010600030101010101" pitchFamily="2" charset="-122"/>
              </a:rPr>
              <a:t>HSBC </a:t>
            </a:r>
            <a:r>
              <a:rPr lang="en-US" altLang="zh-CN" sz="1800" dirty="0">
                <a:effectLst/>
                <a:latin typeface="Calibri" panose="020F0502020204030204" pitchFamily="34" charset="0"/>
                <a:ea typeface="宋体" panose="02010600030101010101" pitchFamily="2" charset="-122"/>
              </a:rPr>
              <a:t>CN </a:t>
            </a:r>
            <a:r>
              <a:rPr lang="en-GB" sz="1800" dirty="0">
                <a:effectLst/>
                <a:latin typeface="Calibri" panose="020F0502020204030204" pitchFamily="34" charset="0"/>
                <a:ea typeface="宋体" panose="02010600030101010101" pitchFamily="2" charset="-122"/>
              </a:rPr>
              <a:t>have the capability to escalate to ACS for assistance with ANY system in or out of scope providing it is a Production Sev-1 or agreed Sev-2</a:t>
            </a:r>
            <a:endParaRPr lang="en-US" altLang="zh-CN" sz="1400" dirty="0">
              <a:latin typeface="微软雅黑" panose="020B0503020204020204" pitchFamily="34" charset="-122"/>
              <a:ea typeface="微软雅黑" panose="020B0503020204020204" pitchFamily="34" charset="-122"/>
            </a:endParaRPr>
          </a:p>
          <a:p>
            <a:endParaRPr lang="en-US"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q"/>
            </a:pPr>
            <a:r>
              <a:rPr lang="en-US" altLang="zh-CN" sz="2000" dirty="0">
                <a:latin typeface="微软雅黑" panose="020B0503020204020204" pitchFamily="34" charset="-122"/>
                <a:ea typeface="微软雅黑" panose="020B0503020204020204" pitchFamily="34" charset="-122"/>
              </a:rPr>
              <a:t>Proactive Service</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p:txBody>
      </p:sp>
      <p:graphicFrame>
        <p:nvGraphicFramePr>
          <p:cNvPr id="18" name="Table 8">
            <a:extLst>
              <a:ext uri="{FF2B5EF4-FFF2-40B4-BE49-F238E27FC236}">
                <a16:creationId xmlns:a16="http://schemas.microsoft.com/office/drawing/2014/main" id="{2E022B19-A7F5-46CC-9CFE-2BAB0EF4D024}"/>
              </a:ext>
            </a:extLst>
          </p:cNvPr>
          <p:cNvGraphicFramePr>
            <a:graphicFrameLocks noGrp="1"/>
          </p:cNvGraphicFramePr>
          <p:nvPr/>
        </p:nvGraphicFramePr>
        <p:xfrm>
          <a:off x="441613" y="4133646"/>
          <a:ext cx="7995641" cy="741680"/>
        </p:xfrm>
        <a:graphic>
          <a:graphicData uri="http://schemas.openxmlformats.org/drawingml/2006/table">
            <a:tbl>
              <a:tblPr firstRow="1" bandRow="1">
                <a:tableStyleId>{C083E6E3-FA7D-4D7B-A595-EF9225AFEA82}</a:tableStyleId>
              </a:tblPr>
              <a:tblGrid>
                <a:gridCol w="3931641">
                  <a:extLst>
                    <a:ext uri="{9D8B030D-6E8A-4147-A177-3AD203B41FA5}">
                      <a16:colId xmlns:a16="http://schemas.microsoft.com/office/drawing/2014/main" val="3046322822"/>
                    </a:ext>
                  </a:extLst>
                </a:gridCol>
                <a:gridCol w="4064000">
                  <a:extLst>
                    <a:ext uri="{9D8B030D-6E8A-4147-A177-3AD203B41FA5}">
                      <a16:colId xmlns:a16="http://schemas.microsoft.com/office/drawing/2014/main" val="1591157982"/>
                    </a:ext>
                  </a:extLst>
                </a:gridCol>
              </a:tblGrid>
              <a:tr h="370840">
                <a:tc>
                  <a:txBody>
                    <a:bodyPr/>
                    <a:lstStyle/>
                    <a:p>
                      <a:pPr algn="ctr"/>
                      <a:r>
                        <a:rPr lang="en-US" dirty="0"/>
                        <a:t>2023-01-2023-05</a:t>
                      </a:r>
                    </a:p>
                  </a:txBody>
                  <a:tcPr/>
                </a:tc>
                <a:tc>
                  <a:txBody>
                    <a:bodyPr/>
                    <a:lstStyle/>
                    <a:p>
                      <a:pPr algn="ctr"/>
                      <a:r>
                        <a:rPr lang="en-US" dirty="0"/>
                        <a:t>2023-05-2024-05</a:t>
                      </a:r>
                    </a:p>
                  </a:txBody>
                  <a:tcPr/>
                </a:tc>
                <a:extLst>
                  <a:ext uri="{0D108BD9-81ED-4DB2-BD59-A6C34878D82A}">
                    <a16:rowId xmlns:a16="http://schemas.microsoft.com/office/drawing/2014/main" val="2490682534"/>
                  </a:ext>
                </a:extLst>
              </a:tr>
              <a:tr h="370840">
                <a:tc>
                  <a:txBody>
                    <a:bodyPr/>
                    <a:lstStyle/>
                    <a:p>
                      <a:pPr algn="ctr"/>
                      <a:r>
                        <a:rPr lang="en-US" dirty="0"/>
                        <a:t>20 </a:t>
                      </a:r>
                      <a:r>
                        <a:rPr lang="en-US" dirty="0" err="1"/>
                        <a:t>manday</a:t>
                      </a:r>
                      <a:endParaRPr lang="en-US" dirty="0"/>
                    </a:p>
                  </a:txBody>
                  <a:tcPr/>
                </a:tc>
                <a:tc>
                  <a:txBody>
                    <a:bodyPr/>
                    <a:lstStyle/>
                    <a:p>
                      <a:pPr algn="ctr"/>
                      <a:r>
                        <a:rPr lang="en-US" dirty="0"/>
                        <a:t>50 </a:t>
                      </a:r>
                      <a:r>
                        <a:rPr lang="en-US" dirty="0" err="1"/>
                        <a:t>manday</a:t>
                      </a:r>
                      <a:endParaRPr lang="en-US" dirty="0"/>
                    </a:p>
                  </a:txBody>
                  <a:tcPr/>
                </a:tc>
                <a:extLst>
                  <a:ext uri="{0D108BD9-81ED-4DB2-BD59-A6C34878D82A}">
                    <a16:rowId xmlns:a16="http://schemas.microsoft.com/office/drawing/2014/main" val="1447999001"/>
                  </a:ext>
                </a:extLst>
              </a:tr>
            </a:tbl>
          </a:graphicData>
        </a:graphic>
      </p:graphicFrame>
    </p:spTree>
    <p:extLst>
      <p:ext uri="{BB962C8B-B14F-4D97-AF65-F5344CB8AC3E}">
        <p14:creationId xmlns:p14="http://schemas.microsoft.com/office/powerpoint/2010/main" val="422334571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title"/>
          </p:nvPr>
        </p:nvSpPr>
        <p:spPr>
          <a:xfrm>
            <a:off x="44041" y="-411480"/>
            <a:ext cx="10671048" cy="822960"/>
          </a:xfrm>
        </p:spPr>
        <p:txBody>
          <a:bodyPr anchor="b">
            <a:normAutofit/>
          </a:bodyPr>
          <a:lstStyle/>
          <a:p>
            <a:r>
              <a:rPr lang="en-US" altLang="zh-CN" dirty="0">
                <a:effectLst/>
              </a:rPr>
              <a:t>HSBC Global SSC China Delivery Model</a:t>
            </a:r>
            <a:endParaRPr lang="en-US" altLang="zh-CN" dirty="0"/>
          </a:p>
        </p:txBody>
      </p:sp>
      <p:sp>
        <p:nvSpPr>
          <p:cNvPr id="4" name="Footer Placeholder 3"/>
          <p:cNvSpPr>
            <a:spLocks noGrp="1"/>
          </p:cNvSpPr>
          <p:nvPr>
            <p:ph type="ftr" sz="quarter" idx="15"/>
          </p:nvPr>
        </p:nvSpPr>
        <p:spPr>
          <a:xfrm>
            <a:off x="1127759" y="6423978"/>
            <a:ext cx="5745379" cy="365125"/>
          </a:xfrm>
        </p:spPr>
        <p:txBody>
          <a:bodyPr anchor="ctr">
            <a:normAutofit/>
          </a:bodyPr>
          <a:lstStyle/>
          <a:p>
            <a:pPr>
              <a:spcAft>
                <a:spcPts val="600"/>
              </a:spcAft>
              <a:defRPr/>
            </a:pPr>
            <a:r>
              <a:rPr lang="en-US"/>
              <a:t>Oracle Confidential – Internal/Restricted/Highly Restricted</a:t>
            </a:r>
          </a:p>
        </p:txBody>
      </p:sp>
      <p:sp>
        <p:nvSpPr>
          <p:cNvPr id="9221" name="Slide Number Placeholder 4"/>
          <p:cNvSpPr>
            <a:spLocks noGrp="1"/>
          </p:cNvSpPr>
          <p:nvPr>
            <p:ph type="sldNum" sz="quarter" idx="16"/>
          </p:nvPr>
        </p:nvSpPr>
        <p:spPr bwMode="auto">
          <a:xfrm>
            <a:off x="762000" y="6423660"/>
            <a:ext cx="365760" cy="36576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lnSpc>
                <a:spcPct val="90000"/>
              </a:lnSpc>
              <a:spcBef>
                <a:spcPts val="1200"/>
              </a:spcBef>
              <a:buClr>
                <a:srgbClr val="9F9F9F"/>
              </a:buClr>
              <a:buFont typeface="Arial" pitchFamily="34" charset="0"/>
              <a:buChar char="•"/>
              <a:defRPr sz="2800">
                <a:solidFill>
                  <a:schemeClr val="tx1"/>
                </a:solidFill>
                <a:latin typeface="Calibri" pitchFamily="34" charset="0"/>
              </a:defRPr>
            </a:lvl1pPr>
            <a:lvl2pPr marL="742950" indent="-285750" eaLnBrk="0" hangingPunct="0">
              <a:lnSpc>
                <a:spcPct val="90000"/>
              </a:lnSpc>
              <a:spcBef>
                <a:spcPts val="800"/>
              </a:spcBef>
              <a:buClr>
                <a:srgbClr val="9F9F9F"/>
              </a:buClr>
              <a:buFont typeface="Arial" pitchFamily="34" charset="0"/>
              <a:buChar char="–"/>
              <a:defRPr sz="2400">
                <a:solidFill>
                  <a:schemeClr val="tx1"/>
                </a:solidFill>
                <a:latin typeface="Calibri" pitchFamily="34" charset="0"/>
              </a:defRPr>
            </a:lvl2pPr>
            <a:lvl3pPr marL="1143000" indent="-228600" eaLnBrk="0" hangingPunct="0">
              <a:lnSpc>
                <a:spcPct val="90000"/>
              </a:lnSpc>
              <a:spcBef>
                <a:spcPts val="600"/>
              </a:spcBef>
              <a:buClr>
                <a:srgbClr val="9F9F9F"/>
              </a:buClr>
              <a:buFont typeface="Arial" pitchFamily="34" charset="0"/>
              <a:buChar char="•"/>
              <a:defRPr sz="2000">
                <a:solidFill>
                  <a:schemeClr val="tx1"/>
                </a:solidFill>
                <a:latin typeface="Calibri" pitchFamily="34" charset="0"/>
              </a:defRPr>
            </a:lvl3pPr>
            <a:lvl4pPr marL="1600200" indent="-228600" eaLnBrk="0" hangingPunct="0">
              <a:lnSpc>
                <a:spcPct val="90000"/>
              </a:lnSpc>
              <a:spcBef>
                <a:spcPts val="600"/>
              </a:spcBef>
              <a:buClr>
                <a:srgbClr val="9F9F9F"/>
              </a:buClr>
              <a:buFont typeface="Arial" pitchFamily="34" charset="0"/>
              <a:buChar char="–"/>
              <a:defRPr>
                <a:solidFill>
                  <a:schemeClr val="tx1"/>
                </a:solidFill>
                <a:latin typeface="Calibri" pitchFamily="34" charset="0"/>
              </a:defRPr>
            </a:lvl4pPr>
            <a:lvl5pPr marL="2057400" indent="-228600" eaLnBrk="0" hangingPunct="0">
              <a:lnSpc>
                <a:spcPct val="90000"/>
              </a:lnSpc>
              <a:spcBef>
                <a:spcPts val="600"/>
              </a:spcBef>
              <a:buClr>
                <a:srgbClr val="9F9F9F"/>
              </a:buClr>
              <a:buFont typeface="Arial" pitchFamily="34" charset="0"/>
              <a:buChar char="•"/>
              <a:defRPr sz="1600">
                <a:solidFill>
                  <a:schemeClr val="tx1"/>
                </a:solidFill>
                <a:latin typeface="Calibri" pitchFamily="34" charset="0"/>
              </a:defRPr>
            </a:lvl5pPr>
            <a:lvl6pPr marL="25146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6pPr>
            <a:lvl7pPr marL="29718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7pPr>
            <a:lvl8pPr marL="34290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8pPr>
            <a:lvl9pPr marL="3886200" indent="-228600" eaLnBrk="0" fontAlgn="base" hangingPunct="0">
              <a:lnSpc>
                <a:spcPct val="90000"/>
              </a:lnSpc>
              <a:spcBef>
                <a:spcPts val="600"/>
              </a:spcBef>
              <a:spcAft>
                <a:spcPct val="0"/>
              </a:spcAft>
              <a:buClr>
                <a:srgbClr val="9F9F9F"/>
              </a:buClr>
              <a:buFont typeface="Arial" pitchFamily="34" charset="0"/>
              <a:buChar char="•"/>
              <a:defRPr sz="1600">
                <a:solidFill>
                  <a:schemeClr val="tx1"/>
                </a:solidFill>
                <a:latin typeface="Calibri" pitchFamily="34" charset="0"/>
              </a:defRPr>
            </a:lvl9pPr>
          </a:lstStyle>
          <a:p>
            <a:pPr eaLnBrk="1" hangingPunct="1">
              <a:spcBef>
                <a:spcPct val="0"/>
              </a:spcBef>
              <a:spcAft>
                <a:spcPts val="600"/>
              </a:spcAft>
              <a:buClrTx/>
              <a:buFontTx/>
              <a:buNone/>
            </a:pPr>
            <a:fld id="{D9753988-C30F-4B67-8456-ABEA49F89094}" type="slidenum">
              <a:rPr lang="en-US" altLang="zh-CN" sz="900" smtClean="0">
                <a:solidFill>
                  <a:srgbClr val="8B8580"/>
                </a:solidFill>
              </a:rPr>
              <a:pPr eaLnBrk="1" hangingPunct="1">
                <a:spcBef>
                  <a:spcPct val="0"/>
                </a:spcBef>
                <a:spcAft>
                  <a:spcPts val="600"/>
                </a:spcAft>
                <a:buClrTx/>
                <a:buFontTx/>
                <a:buNone/>
              </a:pPr>
              <a:t>7</a:t>
            </a:fld>
            <a:endParaRPr lang="en-US" altLang="zh-CN" sz="900">
              <a:solidFill>
                <a:srgbClr val="8B8580"/>
              </a:solidFill>
            </a:endParaRPr>
          </a:p>
        </p:txBody>
      </p:sp>
      <p:sp>
        <p:nvSpPr>
          <p:cNvPr id="19" name="TextBox 18">
            <a:extLst>
              <a:ext uri="{FF2B5EF4-FFF2-40B4-BE49-F238E27FC236}">
                <a16:creationId xmlns:a16="http://schemas.microsoft.com/office/drawing/2014/main" id="{FDBEDAC8-8422-4650-BDB9-8A8AA0462AB5}"/>
              </a:ext>
            </a:extLst>
          </p:cNvPr>
          <p:cNvSpPr txBox="1"/>
          <p:nvPr/>
        </p:nvSpPr>
        <p:spPr>
          <a:xfrm>
            <a:off x="4016578" y="870031"/>
            <a:ext cx="4158843" cy="369332"/>
          </a:xfrm>
          <a:prstGeom prst="rect">
            <a:avLst/>
          </a:prstGeom>
          <a:noFill/>
        </p:spPr>
        <p:txBody>
          <a:bodyPr wrap="square">
            <a:spAutoFit/>
          </a:bodyPr>
          <a:lstStyle/>
          <a:p>
            <a:r>
              <a:rPr lang="en-US" b="1" dirty="0">
                <a:solidFill>
                  <a:srgbClr val="1A2F3F"/>
                </a:solidFill>
              </a:rPr>
              <a:t>2023-05-2024-05  </a:t>
            </a:r>
            <a:r>
              <a:rPr lang="zh-CN" altLang="en-US" sz="1800" b="1" dirty="0">
                <a:solidFill>
                  <a:srgbClr val="1A2F3F"/>
                </a:solidFill>
                <a:latin typeface="微软雅黑" panose="020B0503020204020204" pitchFamily="34" charset="-122"/>
                <a:ea typeface="微软雅黑" panose="020B0503020204020204" pitchFamily="34" charset="-122"/>
              </a:rPr>
              <a:t>主动服务人天内容</a:t>
            </a:r>
            <a:endParaRPr lang="en-US" b="1" dirty="0">
              <a:solidFill>
                <a:srgbClr val="1A2F3F"/>
              </a:solidFill>
            </a:endParaRPr>
          </a:p>
        </p:txBody>
      </p:sp>
      <p:pic>
        <p:nvPicPr>
          <p:cNvPr id="9" name="Picture 8">
            <a:extLst>
              <a:ext uri="{FF2B5EF4-FFF2-40B4-BE49-F238E27FC236}">
                <a16:creationId xmlns:a16="http://schemas.microsoft.com/office/drawing/2014/main" id="{CCDFEAED-EED8-4195-B8F9-61B33A5F4722}"/>
              </a:ext>
            </a:extLst>
          </p:cNvPr>
          <p:cNvPicPr>
            <a:picLocks noChangeAspect="1"/>
          </p:cNvPicPr>
          <p:nvPr/>
        </p:nvPicPr>
        <p:blipFill>
          <a:blip r:embed="rId3"/>
          <a:stretch>
            <a:fillRect/>
          </a:stretch>
        </p:blipFill>
        <p:spPr>
          <a:xfrm>
            <a:off x="0" y="1416934"/>
            <a:ext cx="12192000" cy="4571035"/>
          </a:xfrm>
          <a:prstGeom prst="rect">
            <a:avLst/>
          </a:prstGeom>
        </p:spPr>
      </p:pic>
    </p:spTree>
    <p:extLst>
      <p:ext uri="{BB962C8B-B14F-4D97-AF65-F5344CB8AC3E}">
        <p14:creationId xmlns:p14="http://schemas.microsoft.com/office/powerpoint/2010/main" val="124230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8599" y="136625"/>
            <a:ext cx="6765721" cy="412795"/>
          </a:xfrm>
        </p:spPr>
        <p:txBody>
          <a:bodyPr>
            <a:normAutofit/>
          </a:bodyPr>
          <a:lstStyle/>
          <a:p>
            <a:r>
              <a:rPr lang="en-US" altLang="zh-CN" dirty="0">
                <a:latin typeface="微软雅黑" panose="020B0503020204020204" pitchFamily="34" charset="-122"/>
                <a:ea typeface="微软雅黑" panose="020B0503020204020204" pitchFamily="34" charset="-122"/>
              </a:rPr>
              <a:t>HSBC Global SSC--</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Service Request</a:t>
            </a:r>
            <a:r>
              <a:rPr lang="zh-CN" altLang="en-US" dirty="0">
                <a:latin typeface="微软雅黑" panose="020B0503020204020204" pitchFamily="34" charset="-122"/>
                <a:ea typeface="微软雅黑" panose="020B0503020204020204" pitchFamily="34" charset="-122"/>
              </a:rPr>
              <a:t>问题</a:t>
            </a:r>
          </a:p>
        </p:txBody>
      </p:sp>
      <p:sp>
        <p:nvSpPr>
          <p:cNvPr id="4" name="頁尾版面配置區 3"/>
          <p:cNvSpPr>
            <a:spLocks noGrp="1"/>
          </p:cNvSpPr>
          <p:nvPr>
            <p:ph type="ftr" sz="quarter" idx="11"/>
          </p:nvPr>
        </p:nvSpPr>
        <p:spPr/>
        <p:txBody>
          <a:bodyPr/>
          <a:lstStyle/>
          <a:p>
            <a:r>
              <a:rPr lang="en-US" sz="800" dirty="0"/>
              <a:t>Copyright © 2021 Oracle and/or its affiliates.</a:t>
            </a:r>
          </a:p>
        </p:txBody>
      </p:sp>
      <p:sp>
        <p:nvSpPr>
          <p:cNvPr id="5" name="投影片編號版面配置區 4"/>
          <p:cNvSpPr>
            <a:spLocks noGrp="1"/>
          </p:cNvSpPr>
          <p:nvPr>
            <p:ph type="sldNum" sz="quarter" idx="4"/>
          </p:nvPr>
        </p:nvSpPr>
        <p:spPr/>
        <p:txBody>
          <a:bodyPr/>
          <a:lstStyle/>
          <a:p>
            <a:fld id="{D440507A-669E-A943-A4A7-E531D638091A}" type="slidenum">
              <a:rPr lang="en-US" smtClean="0">
                <a:solidFill>
                  <a:srgbClr val="4E3629">
                    <a:tint val="75000"/>
                  </a:srgbClr>
                </a:solidFill>
              </a:rPr>
              <a:pPr/>
              <a:t>8</a:t>
            </a:fld>
            <a:endParaRPr lang="en-US" dirty="0">
              <a:solidFill>
                <a:srgbClr val="4E3629">
                  <a:tint val="75000"/>
                </a:srgbClr>
              </a:solidFill>
            </a:endParaRPr>
          </a:p>
        </p:txBody>
      </p:sp>
      <p:graphicFrame>
        <p:nvGraphicFramePr>
          <p:cNvPr id="3" name="Table 2">
            <a:extLst>
              <a:ext uri="{FF2B5EF4-FFF2-40B4-BE49-F238E27FC236}">
                <a16:creationId xmlns:a16="http://schemas.microsoft.com/office/drawing/2014/main" id="{B120004C-CEEF-45CA-AB7B-6CEFC63BC3C2}"/>
              </a:ext>
            </a:extLst>
          </p:cNvPr>
          <p:cNvGraphicFramePr>
            <a:graphicFrameLocks noGrp="1"/>
          </p:cNvGraphicFramePr>
          <p:nvPr>
            <p:extLst>
              <p:ext uri="{D42A27DB-BD31-4B8C-83A1-F6EECF244321}">
                <p14:modId xmlns:p14="http://schemas.microsoft.com/office/powerpoint/2010/main" val="3024773932"/>
              </p:ext>
            </p:extLst>
          </p:nvPr>
        </p:nvGraphicFramePr>
        <p:xfrm>
          <a:off x="704850" y="1637506"/>
          <a:ext cx="10191750" cy="3482702"/>
        </p:xfrm>
        <a:graphic>
          <a:graphicData uri="http://schemas.openxmlformats.org/drawingml/2006/table">
            <a:tbl>
              <a:tblPr>
                <a:tableStyleId>{073A0DAA-6AF3-43AB-8588-CEC1D06C72B9}</a:tableStyleId>
              </a:tblPr>
              <a:tblGrid>
                <a:gridCol w="6318547">
                  <a:extLst>
                    <a:ext uri="{9D8B030D-6E8A-4147-A177-3AD203B41FA5}">
                      <a16:colId xmlns:a16="http://schemas.microsoft.com/office/drawing/2014/main" val="1619558483"/>
                    </a:ext>
                  </a:extLst>
                </a:gridCol>
                <a:gridCol w="974837">
                  <a:extLst>
                    <a:ext uri="{9D8B030D-6E8A-4147-A177-3AD203B41FA5}">
                      <a16:colId xmlns:a16="http://schemas.microsoft.com/office/drawing/2014/main" val="132755232"/>
                    </a:ext>
                  </a:extLst>
                </a:gridCol>
                <a:gridCol w="1449183">
                  <a:extLst>
                    <a:ext uri="{9D8B030D-6E8A-4147-A177-3AD203B41FA5}">
                      <a16:colId xmlns:a16="http://schemas.microsoft.com/office/drawing/2014/main" val="2644414364"/>
                    </a:ext>
                  </a:extLst>
                </a:gridCol>
                <a:gridCol w="1449183">
                  <a:extLst>
                    <a:ext uri="{9D8B030D-6E8A-4147-A177-3AD203B41FA5}">
                      <a16:colId xmlns:a16="http://schemas.microsoft.com/office/drawing/2014/main" val="1786865910"/>
                    </a:ext>
                  </a:extLst>
                </a:gridCol>
              </a:tblGrid>
              <a:tr h="303386">
                <a:tc>
                  <a:txBody>
                    <a:bodyPr/>
                    <a:lstStyle/>
                    <a:p>
                      <a:pPr algn="ctr" fontAlgn="ctr"/>
                      <a:r>
                        <a:rPr lang="zh-CN" altLang="en-US" sz="1400" b="1" u="none" strike="noStrike" dirty="0">
                          <a:solidFill>
                            <a:schemeClr val="bg1"/>
                          </a:solidFill>
                          <a:effectLst/>
                        </a:rPr>
                        <a:t>内容</a:t>
                      </a:r>
                      <a:endParaRPr lang="zh-CN" altLang="en-US" sz="14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en-US" sz="1400" b="1" u="none" strike="noStrike" dirty="0" err="1">
                          <a:solidFill>
                            <a:schemeClr val="bg1"/>
                          </a:solidFill>
                          <a:effectLst/>
                        </a:rPr>
                        <a:t>Srv</a:t>
                      </a:r>
                      <a:r>
                        <a:rPr lang="en-US" sz="1400" b="1" u="none" strike="noStrike" dirty="0">
                          <a:solidFill>
                            <a:schemeClr val="bg1"/>
                          </a:solidFill>
                          <a:effectLst/>
                        </a:rPr>
                        <a:t> </a:t>
                      </a:r>
                      <a:r>
                        <a:rPr lang="zh-CN" altLang="en-US" sz="1400" b="1" u="none" strike="noStrike" dirty="0">
                          <a:solidFill>
                            <a:schemeClr val="bg1"/>
                          </a:solidFill>
                          <a:effectLst/>
                        </a:rPr>
                        <a:t>级别</a:t>
                      </a:r>
                      <a:endParaRPr lang="zh-CN" altLang="en-US" sz="14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400" b="1" u="none" strike="noStrike" dirty="0">
                          <a:solidFill>
                            <a:schemeClr val="bg1"/>
                          </a:solidFill>
                          <a:effectLst/>
                        </a:rPr>
                        <a:t>开始时间</a:t>
                      </a:r>
                      <a:endParaRPr lang="zh-CN" altLang="en-US" sz="14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400" b="1" u="none" strike="noStrike" dirty="0">
                          <a:solidFill>
                            <a:schemeClr val="bg1"/>
                          </a:solidFill>
                          <a:effectLst/>
                        </a:rPr>
                        <a:t>关闭时间</a:t>
                      </a:r>
                      <a:endParaRPr lang="zh-CN" altLang="en-US" sz="14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extLst>
                  <a:ext uri="{0D108BD9-81ED-4DB2-BD59-A6C34878D82A}">
                    <a16:rowId xmlns:a16="http://schemas.microsoft.com/office/drawing/2014/main" val="3650944991"/>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3-31826989461: (Closed) The control file might be corrupted</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1</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2023/1/12 17:20</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2023/2/20 9:47</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960633955"/>
                  </a:ext>
                </a:extLst>
              </a:tr>
              <a:tr h="303386">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SR 3-32799256471: (Closed) </a:t>
                      </a:r>
                      <a:r>
                        <a:rPr lang="zh-CN" altLang="en-US" sz="1200" u="none" strike="noStrike" dirty="0">
                          <a:effectLst/>
                          <a:latin typeface="微软雅黑" panose="020B0503020204020204" pitchFamily="34" charset="-122"/>
                          <a:ea typeface="微软雅黑" panose="020B0503020204020204" pitchFamily="34" charset="-122"/>
                        </a:rPr>
                        <a:t>请协助调查</a:t>
                      </a:r>
                      <a:r>
                        <a:rPr lang="en-US" altLang="zh-CN" sz="1200" u="none" strike="noStrike" dirty="0">
                          <a:effectLst/>
                          <a:latin typeface="微软雅黑" panose="020B0503020204020204" pitchFamily="34" charset="-122"/>
                          <a:ea typeface="微软雅黑" panose="020B0503020204020204" pitchFamily="34" charset="-122"/>
                        </a:rPr>
                        <a:t>SWAP</a:t>
                      </a:r>
                      <a:r>
                        <a:rPr lang="zh-CN" altLang="en-US" sz="1200" u="none" strike="noStrike" dirty="0">
                          <a:effectLst/>
                          <a:latin typeface="微软雅黑" panose="020B0503020204020204" pitchFamily="34" charset="-122"/>
                          <a:ea typeface="微软雅黑" panose="020B0503020204020204" pitchFamily="34" charset="-122"/>
                        </a:rPr>
                        <a:t>空间占用过多问题。</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2</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2023/4/19 15:14</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2023/5/8 13:37</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295923171"/>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3-33302818111: (Closed) </a:t>
                      </a:r>
                      <a:r>
                        <a:rPr lang="zh-CN" altLang="en-US" sz="1200" u="none" strike="noStrike" dirty="0">
                          <a:effectLst/>
                          <a:latin typeface="微软雅黑" panose="020B0503020204020204" pitchFamily="34" charset="-122"/>
                          <a:ea typeface="微软雅黑" panose="020B0503020204020204" pitchFamily="34" charset="-122"/>
                        </a:rPr>
                        <a:t>节点删除失败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2</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2023/6/6 11:50</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2023/6/8 10:27</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27174244"/>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3-32824892091: (Closed) ORA-25402: transaction must roll back</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2</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2023/4/21 17:04</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2023/4/26 14:10</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940989619"/>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3-31861103401: (Closed) Oracle 12c patch error</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2</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2023/1/16 10:49</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2023/1/31 19:11</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723231823"/>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3-33491702111: </a:t>
                      </a:r>
                      <a:r>
                        <a:rPr lang="zh-CN" altLang="en-US" sz="1200" u="none" strike="noStrike" dirty="0">
                          <a:effectLst/>
                          <a:latin typeface="微软雅黑" panose="020B0503020204020204" pitchFamily="34" charset="-122"/>
                          <a:ea typeface="微软雅黑" panose="020B0503020204020204" pitchFamily="34" charset="-122"/>
                        </a:rPr>
                        <a:t>客户端偶发性出现 </a:t>
                      </a:r>
                      <a:r>
                        <a:rPr lang="en-US" sz="1200" u="none" strike="noStrike" dirty="0">
                          <a:effectLst/>
                          <a:latin typeface="微软雅黑" panose="020B0503020204020204" pitchFamily="34" charset="-122"/>
                          <a:ea typeface="微软雅黑" panose="020B0503020204020204" pitchFamily="34" charset="-122"/>
                        </a:rPr>
                        <a:t>ORA-03135 </a:t>
                      </a:r>
                      <a:r>
                        <a:rPr lang="zh-CN" altLang="en-US" sz="1200" u="none" strike="noStrike" dirty="0">
                          <a:effectLst/>
                          <a:latin typeface="微软雅黑" panose="020B0503020204020204" pitchFamily="34" charset="-122"/>
                          <a:ea typeface="微软雅黑" panose="020B0503020204020204" pitchFamily="34" charset="-122"/>
                        </a:rPr>
                        <a:t>报错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2</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2023/6/25 9:44</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 </a:t>
                      </a:r>
                      <a:r>
                        <a:rPr lang="zh-CN" altLang="en-US" sz="1200" u="none" strike="noStrike" dirty="0">
                          <a:effectLst/>
                          <a:latin typeface="微软雅黑" panose="020B0503020204020204" pitchFamily="34" charset="-122"/>
                          <a:ea typeface="微软雅黑" panose="020B0503020204020204" pitchFamily="34" charset="-122"/>
                        </a:rPr>
                        <a:t>继续观察</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502189842"/>
                  </a:ext>
                </a:extLst>
              </a:tr>
              <a:tr h="448842">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3-33144849641: physical NVME_0 replaced, but software volume md24 is not sync.</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Severity 2</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2023/5/23 15:32</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 </a:t>
                      </a:r>
                      <a:r>
                        <a:rPr lang="zh-CN" altLang="en-US" sz="1200" u="none" strike="noStrike" dirty="0">
                          <a:effectLst/>
                          <a:latin typeface="微软雅黑" panose="020B0503020204020204" pitchFamily="34" charset="-122"/>
                          <a:ea typeface="微软雅黑" panose="020B0503020204020204" pitchFamily="34" charset="-122"/>
                        </a:rPr>
                        <a:t>计划关闭</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249305847"/>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3-33069337491: EXADATA: This node was evicted by node 1</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2</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2023/5/15 21:30</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 </a:t>
                      </a:r>
                      <a:r>
                        <a:rPr lang="zh-CN" altLang="en-US" sz="1200" u="none" strike="noStrike" dirty="0">
                          <a:effectLst/>
                          <a:latin typeface="微软雅黑" panose="020B0503020204020204" pitchFamily="34" charset="-122"/>
                          <a:ea typeface="微软雅黑" panose="020B0503020204020204" pitchFamily="34" charset="-122"/>
                        </a:rPr>
                        <a:t>计划关闭</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480949674"/>
                  </a:ext>
                </a:extLst>
              </a:tr>
              <a:tr h="303386">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SR 3-32492388431: (Closed) RAC SWAP issue confirmation</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Severity 3</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a:effectLst/>
                          <a:latin typeface="微软雅黑" panose="020B0503020204020204" pitchFamily="34" charset="-122"/>
                          <a:ea typeface="微软雅黑" panose="020B0503020204020204" pitchFamily="34" charset="-122"/>
                        </a:rPr>
                        <a:t>2023/3/20 10:37</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2023/3/31 18:13</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114846644"/>
                  </a:ext>
                </a:extLst>
              </a:tr>
              <a:tr h="303386">
                <a:tc>
                  <a:txBody>
                    <a:bodyPr/>
                    <a:lstStyle/>
                    <a:p>
                      <a:pPr algn="l" fontAlgn="ctr"/>
                      <a:r>
                        <a:rPr lang="en-US" sz="1200" u="none" strike="noStrike">
                          <a:effectLst/>
                          <a:latin typeface="微软雅黑" panose="020B0503020204020204" pitchFamily="34" charset="-122"/>
                          <a:ea typeface="微软雅黑" panose="020B0503020204020204" pitchFamily="34" charset="-122"/>
                        </a:rPr>
                        <a:t>SR 3-32542301851: (Closed) ETL优化</a:t>
                      </a:r>
                      <a:endParaRPr 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Severity 3</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2023/3/24 14:18</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r" fontAlgn="ctr"/>
                      <a:r>
                        <a:rPr lang="en-US" sz="1200" u="none" strike="noStrike" dirty="0">
                          <a:effectLst/>
                          <a:latin typeface="微软雅黑" panose="020B0503020204020204" pitchFamily="34" charset="-122"/>
                          <a:ea typeface="微软雅黑" panose="020B0503020204020204" pitchFamily="34" charset="-122"/>
                        </a:rPr>
                        <a:t>2023/3/31 18:13</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523778034"/>
                  </a:ext>
                </a:extLst>
              </a:tr>
            </a:tbl>
          </a:graphicData>
        </a:graphic>
      </p:graphicFrame>
    </p:spTree>
    <p:extLst>
      <p:ext uri="{BB962C8B-B14F-4D97-AF65-F5344CB8AC3E}">
        <p14:creationId xmlns:p14="http://schemas.microsoft.com/office/powerpoint/2010/main" val="375772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2947" y="75500"/>
            <a:ext cx="4714614" cy="412795"/>
          </a:xfrm>
        </p:spPr>
        <p:txBody>
          <a:bodyPr>
            <a:normAutofit fontScale="90000"/>
          </a:bodyPr>
          <a:lstStyle/>
          <a:p>
            <a:r>
              <a:rPr lang="en-US" altLang="zh-CN" dirty="0">
                <a:latin typeface="微软雅黑" panose="020B0503020204020204" pitchFamily="34" charset="-122"/>
                <a:ea typeface="微软雅黑" panose="020B0503020204020204" pitchFamily="34" charset="-122"/>
              </a:rPr>
              <a:t>HSBC Global SSC </a:t>
            </a:r>
            <a:r>
              <a:rPr lang="zh-CN" altLang="en-US" dirty="0">
                <a:latin typeface="微软雅黑" panose="020B0503020204020204" pitchFamily="34" charset="-122"/>
                <a:ea typeface="微软雅黑" panose="020B0503020204020204" pitchFamily="34" charset="-122"/>
              </a:rPr>
              <a:t>主动服务人天汇报</a:t>
            </a:r>
          </a:p>
        </p:txBody>
      </p:sp>
      <p:sp>
        <p:nvSpPr>
          <p:cNvPr id="4" name="頁尾版面配置區 3"/>
          <p:cNvSpPr>
            <a:spLocks noGrp="1"/>
          </p:cNvSpPr>
          <p:nvPr>
            <p:ph type="ftr" sz="quarter" idx="11"/>
          </p:nvPr>
        </p:nvSpPr>
        <p:spPr>
          <a:xfrm>
            <a:off x="1339850" y="6511817"/>
            <a:ext cx="3792589" cy="365125"/>
          </a:xfrm>
        </p:spPr>
        <p:txBody>
          <a:bodyPr/>
          <a:lstStyle/>
          <a:p>
            <a:r>
              <a:rPr lang="en-US" sz="800" dirty="0"/>
              <a:t>Copyright © 2021 Oracle and/or its affiliates.</a:t>
            </a:r>
          </a:p>
        </p:txBody>
      </p:sp>
      <p:sp>
        <p:nvSpPr>
          <p:cNvPr id="5" name="投影片編號版面配置區 4"/>
          <p:cNvSpPr>
            <a:spLocks noGrp="1"/>
          </p:cNvSpPr>
          <p:nvPr>
            <p:ph type="sldNum" sz="quarter" idx="4"/>
          </p:nvPr>
        </p:nvSpPr>
        <p:spPr/>
        <p:txBody>
          <a:bodyPr/>
          <a:lstStyle/>
          <a:p>
            <a:fld id="{D440507A-669E-A943-A4A7-E531D638091A}" type="slidenum">
              <a:rPr lang="en-US" smtClean="0">
                <a:solidFill>
                  <a:srgbClr val="4E3629">
                    <a:tint val="75000"/>
                  </a:srgbClr>
                </a:solidFill>
              </a:rPr>
              <a:pPr/>
              <a:t>9</a:t>
            </a:fld>
            <a:endParaRPr lang="en-US" dirty="0">
              <a:solidFill>
                <a:srgbClr val="4E3629">
                  <a:tint val="75000"/>
                </a:srgbClr>
              </a:solidFill>
            </a:endParaRPr>
          </a:p>
        </p:txBody>
      </p:sp>
      <p:graphicFrame>
        <p:nvGraphicFramePr>
          <p:cNvPr id="22" name="Table 21">
            <a:extLst>
              <a:ext uri="{FF2B5EF4-FFF2-40B4-BE49-F238E27FC236}">
                <a16:creationId xmlns:a16="http://schemas.microsoft.com/office/drawing/2014/main" id="{2EC8A568-A572-4FA4-B239-5CA1A0FB9399}"/>
              </a:ext>
            </a:extLst>
          </p:cNvPr>
          <p:cNvGraphicFramePr>
            <a:graphicFrameLocks noGrp="1"/>
          </p:cNvGraphicFramePr>
          <p:nvPr>
            <p:extLst>
              <p:ext uri="{D42A27DB-BD31-4B8C-83A1-F6EECF244321}">
                <p14:modId xmlns:p14="http://schemas.microsoft.com/office/powerpoint/2010/main" val="4174805963"/>
              </p:ext>
            </p:extLst>
          </p:nvPr>
        </p:nvGraphicFramePr>
        <p:xfrm>
          <a:off x="1672205" y="1182708"/>
          <a:ext cx="8444919" cy="1803208"/>
        </p:xfrm>
        <a:graphic>
          <a:graphicData uri="http://schemas.openxmlformats.org/drawingml/2006/table">
            <a:tbl>
              <a:tblPr>
                <a:tableStyleId>{073A0DAA-6AF3-43AB-8588-CEC1D06C72B9}</a:tableStyleId>
              </a:tblPr>
              <a:tblGrid>
                <a:gridCol w="1477861">
                  <a:extLst>
                    <a:ext uri="{9D8B030D-6E8A-4147-A177-3AD203B41FA5}">
                      <a16:colId xmlns:a16="http://schemas.microsoft.com/office/drawing/2014/main" val="3460084784"/>
                    </a:ext>
                  </a:extLst>
                </a:gridCol>
                <a:gridCol w="1477861">
                  <a:extLst>
                    <a:ext uri="{9D8B030D-6E8A-4147-A177-3AD203B41FA5}">
                      <a16:colId xmlns:a16="http://schemas.microsoft.com/office/drawing/2014/main" val="1620690916"/>
                    </a:ext>
                  </a:extLst>
                </a:gridCol>
                <a:gridCol w="3800213">
                  <a:extLst>
                    <a:ext uri="{9D8B030D-6E8A-4147-A177-3AD203B41FA5}">
                      <a16:colId xmlns:a16="http://schemas.microsoft.com/office/drawing/2014/main" val="2879717269"/>
                    </a:ext>
                  </a:extLst>
                </a:gridCol>
                <a:gridCol w="844492">
                  <a:extLst>
                    <a:ext uri="{9D8B030D-6E8A-4147-A177-3AD203B41FA5}">
                      <a16:colId xmlns:a16="http://schemas.microsoft.com/office/drawing/2014/main" val="3670294397"/>
                    </a:ext>
                  </a:extLst>
                </a:gridCol>
                <a:gridCol w="844492">
                  <a:extLst>
                    <a:ext uri="{9D8B030D-6E8A-4147-A177-3AD203B41FA5}">
                      <a16:colId xmlns:a16="http://schemas.microsoft.com/office/drawing/2014/main" val="3119747028"/>
                    </a:ext>
                  </a:extLst>
                </a:gridCol>
              </a:tblGrid>
              <a:tr h="254272">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服务时段</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时间</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内容</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工程师</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人天</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extLst>
                  <a:ext uri="{0D108BD9-81ED-4DB2-BD59-A6C34878D82A}">
                    <a16:rowId xmlns:a16="http://schemas.microsoft.com/office/drawing/2014/main" val="105706534"/>
                  </a:ext>
                </a:extLst>
              </a:tr>
              <a:tr h="233082">
                <a:tc rowSpan="5">
                  <a:txBody>
                    <a:bodyPr/>
                    <a:lstStyle/>
                    <a:p>
                      <a:pPr algn="ctr" fontAlgn="ctr"/>
                      <a:r>
                        <a:rPr lang="en-US" sz="1100" b="0" u="none" strike="noStrike" dirty="0">
                          <a:effectLst/>
                          <a:latin typeface="黑体" panose="02010609060101010101" pitchFamily="49" charset="-122"/>
                          <a:ea typeface="黑体" panose="02010609060101010101" pitchFamily="49" charset="-122"/>
                        </a:rPr>
                        <a:t>2023-01--2023-05</a:t>
                      </a:r>
                    </a:p>
                    <a:p>
                      <a:pPr algn="ctr" fontAlgn="ctr"/>
                      <a:r>
                        <a:rPr lang="en-US" sz="1100" b="0" i="0" u="none" strike="noStrike" dirty="0">
                          <a:solidFill>
                            <a:srgbClr val="000000"/>
                          </a:solidFill>
                          <a:effectLst/>
                          <a:latin typeface="黑体" panose="02010609060101010101" pitchFamily="49" charset="-122"/>
                          <a:ea typeface="黑体" panose="02010609060101010101" pitchFamily="49" charset="-122"/>
                        </a:rPr>
                        <a:t>20</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人天</a:t>
                      </a:r>
                      <a:endParaRPr 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altLang="zh-CN" sz="1100" b="0" u="none" strike="noStrike">
                          <a:effectLst/>
                          <a:latin typeface="黑体" panose="02010609060101010101" pitchFamily="49" charset="-122"/>
                          <a:ea typeface="黑体" panose="02010609060101010101" pitchFamily="49" charset="-122"/>
                        </a:rPr>
                        <a:t>4</a:t>
                      </a:r>
                      <a:r>
                        <a:rPr lang="zh-CN" altLang="en-US" sz="1100" b="0" u="none" strike="noStrike">
                          <a:effectLst/>
                          <a:latin typeface="黑体" panose="02010609060101010101" pitchFamily="49" charset="-122"/>
                          <a:ea typeface="黑体" panose="02010609060101010101" pitchFamily="49" charset="-122"/>
                        </a:rPr>
                        <a:t>月</a:t>
                      </a:r>
                      <a:r>
                        <a:rPr lang="en-US" altLang="zh-CN" sz="1100" b="0" u="none" strike="noStrike">
                          <a:effectLst/>
                          <a:latin typeface="黑体" panose="02010609060101010101" pitchFamily="49" charset="-122"/>
                          <a:ea typeface="黑体" panose="02010609060101010101" pitchFamily="49" charset="-122"/>
                        </a:rPr>
                        <a:t>04--07</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a:effectLst/>
                          <a:latin typeface="黑体" panose="02010609060101010101" pitchFamily="49" charset="-122"/>
                          <a:ea typeface="黑体" panose="02010609060101010101" pitchFamily="49" charset="-122"/>
                        </a:rPr>
                        <a:t>汇丰银行数据库版本 </a:t>
                      </a:r>
                      <a:r>
                        <a:rPr lang="en-US" altLang="zh-CN" sz="1100" b="0" u="none" strike="noStrike">
                          <a:effectLst/>
                          <a:latin typeface="黑体" panose="02010609060101010101" pitchFamily="49" charset="-122"/>
                          <a:ea typeface="黑体" panose="02010609060101010101" pitchFamily="49" charset="-122"/>
                        </a:rPr>
                        <a:t>19.18 </a:t>
                      </a:r>
                      <a:r>
                        <a:rPr lang="zh-CN" altLang="en-US" sz="1100" b="0" u="none" strike="noStrike">
                          <a:effectLst/>
                          <a:latin typeface="黑体" panose="02010609060101010101" pitchFamily="49" charset="-122"/>
                          <a:ea typeface="黑体" panose="02010609060101010101" pitchFamily="49" charset="-122"/>
                        </a:rPr>
                        <a:t>补丁分析</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a:effectLst/>
                          <a:latin typeface="黑体" panose="02010609060101010101" pitchFamily="49" charset="-122"/>
                          <a:ea typeface="黑体" panose="02010609060101010101" pitchFamily="49" charset="-122"/>
                        </a:rPr>
                        <a:t>李振亚</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a:effectLst/>
                          <a:latin typeface="黑体" panose="02010609060101010101" pitchFamily="49" charset="-122"/>
                          <a:ea typeface="黑体" panose="02010609060101010101" pitchFamily="49" charset="-122"/>
                        </a:rPr>
                        <a:t>3</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664605450"/>
                  </a:ext>
                </a:extLst>
              </a:tr>
              <a:tr h="233082">
                <a:tc vMerge="1">
                  <a:txBody>
                    <a:bodyPr/>
                    <a:lstStyle/>
                    <a:p>
                      <a:endParaRPr lang="en-US"/>
                    </a:p>
                  </a:txBody>
                  <a:tcPr/>
                </a:tc>
                <a:tc>
                  <a:txBody>
                    <a:bodyPr/>
                    <a:lstStyle/>
                    <a:p>
                      <a:pPr algn="ctr" fontAlgn="ctr"/>
                      <a:r>
                        <a:rPr lang="en-US" altLang="zh-CN" sz="1100" b="0" u="none" strike="noStrike">
                          <a:effectLst/>
                          <a:latin typeface="黑体" panose="02010609060101010101" pitchFamily="49" charset="-122"/>
                          <a:ea typeface="黑体" panose="02010609060101010101" pitchFamily="49" charset="-122"/>
                        </a:rPr>
                        <a:t>4</a:t>
                      </a:r>
                      <a:r>
                        <a:rPr lang="zh-CN" altLang="en-US" sz="1100" b="0" u="none" strike="noStrike">
                          <a:effectLst/>
                          <a:latin typeface="黑体" panose="02010609060101010101" pitchFamily="49" charset="-122"/>
                          <a:ea typeface="黑体" panose="02010609060101010101" pitchFamily="49" charset="-122"/>
                        </a:rPr>
                        <a:t>月</a:t>
                      </a:r>
                      <a:r>
                        <a:rPr lang="en-US" altLang="zh-CN" sz="1100" b="0" u="none" strike="noStrike">
                          <a:effectLst/>
                          <a:latin typeface="黑体" panose="02010609060101010101" pitchFamily="49" charset="-122"/>
                          <a:ea typeface="黑体" panose="02010609060101010101" pitchFamily="49" charset="-122"/>
                        </a:rPr>
                        <a:t>10--14</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en-US" altLang="zh-CN" sz="1100" b="0" u="none" strike="noStrike">
                          <a:effectLst/>
                          <a:latin typeface="黑体" panose="02010609060101010101" pitchFamily="49" charset="-122"/>
                          <a:ea typeface="黑体" panose="02010609060101010101" pitchFamily="49" charset="-122"/>
                        </a:rPr>
                        <a:t>Oracle</a:t>
                      </a:r>
                      <a:r>
                        <a:rPr lang="zh-CN" altLang="en-US" sz="1100" b="0" u="none" strike="noStrike">
                          <a:effectLst/>
                          <a:latin typeface="黑体" panose="02010609060101010101" pitchFamily="49" charset="-122"/>
                          <a:ea typeface="黑体" panose="02010609060101010101" pitchFamily="49" charset="-122"/>
                        </a:rPr>
                        <a:t>常见故障解决技能培训 </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a:effectLst/>
                          <a:latin typeface="黑体" panose="02010609060101010101" pitchFamily="49" charset="-122"/>
                          <a:ea typeface="黑体" panose="02010609060101010101" pitchFamily="49" charset="-122"/>
                        </a:rPr>
                        <a:t>陈晓辉</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a:effectLst/>
                          <a:latin typeface="黑体" panose="02010609060101010101" pitchFamily="49" charset="-122"/>
                          <a:ea typeface="黑体" panose="02010609060101010101" pitchFamily="49" charset="-122"/>
                        </a:rPr>
                        <a:t>5</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646946516"/>
                  </a:ext>
                </a:extLst>
              </a:tr>
              <a:tr h="233082">
                <a:tc vMerge="1">
                  <a:txBody>
                    <a:bodyPr/>
                    <a:lstStyle/>
                    <a:p>
                      <a:endParaRPr lang="en-US"/>
                    </a:p>
                  </a:txBody>
                  <a:tcPr/>
                </a:tc>
                <a:tc>
                  <a:txBody>
                    <a:bodyPr/>
                    <a:lstStyle/>
                    <a:p>
                      <a:pPr algn="ctr" fontAlgn="ctr"/>
                      <a:r>
                        <a:rPr lang="en-US" altLang="zh-CN" sz="1100" b="0" u="none" strike="noStrike" dirty="0">
                          <a:effectLst/>
                          <a:latin typeface="黑体" panose="02010609060101010101" pitchFamily="49" charset="-122"/>
                          <a:ea typeface="黑体" panose="02010609060101010101" pitchFamily="49" charset="-122"/>
                        </a:rPr>
                        <a:t>4</a:t>
                      </a:r>
                      <a:r>
                        <a:rPr lang="zh-CN" altLang="en-US" sz="1100" b="0" u="none" strike="noStrike" dirty="0">
                          <a:effectLst/>
                          <a:latin typeface="黑体" panose="02010609060101010101" pitchFamily="49" charset="-122"/>
                          <a:ea typeface="黑体" panose="02010609060101010101" pitchFamily="49" charset="-122"/>
                        </a:rPr>
                        <a:t>月</a:t>
                      </a:r>
                      <a:r>
                        <a:rPr lang="en-US" altLang="zh-CN" sz="1100" b="0" u="none" strike="noStrike" dirty="0">
                          <a:effectLst/>
                          <a:latin typeface="黑体" panose="02010609060101010101" pitchFamily="49" charset="-122"/>
                          <a:ea typeface="黑体" panose="02010609060101010101" pitchFamily="49" charset="-122"/>
                        </a:rPr>
                        <a:t>10--12</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en-US" altLang="zh-CN" sz="1100" b="0" u="none" strike="noStrike" dirty="0" err="1">
                          <a:effectLst/>
                          <a:latin typeface="黑体" panose="02010609060101010101" pitchFamily="49" charset="-122"/>
                          <a:ea typeface="黑体" panose="02010609060101010101" pitchFamily="49" charset="-122"/>
                        </a:rPr>
                        <a:t>Pandia</a:t>
                      </a:r>
                      <a:r>
                        <a:rPr lang="zh-CN" altLang="en-US" sz="1100" b="0" u="none" strike="noStrike" dirty="0">
                          <a:effectLst/>
                          <a:latin typeface="黑体" panose="02010609060101010101" pitchFamily="49" charset="-122"/>
                          <a:ea typeface="黑体" panose="02010609060101010101" pitchFamily="49" charset="-122"/>
                        </a:rPr>
                        <a:t>系统容灾切换保障及系统检查</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a:effectLst/>
                          <a:latin typeface="黑体" panose="02010609060101010101" pitchFamily="49" charset="-122"/>
                          <a:ea typeface="黑体" panose="02010609060101010101" pitchFamily="49" charset="-122"/>
                        </a:rPr>
                        <a:t>万斌</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a:effectLst/>
                          <a:latin typeface="黑体" panose="02010609060101010101" pitchFamily="49" charset="-122"/>
                          <a:ea typeface="黑体" panose="02010609060101010101" pitchFamily="49" charset="-122"/>
                        </a:rPr>
                        <a:t>3</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3271754696"/>
                  </a:ext>
                </a:extLst>
              </a:tr>
              <a:tr h="383526">
                <a:tc vMerge="1">
                  <a:txBody>
                    <a:bodyPr/>
                    <a:lstStyle/>
                    <a:p>
                      <a:endParaRPr lang="en-US"/>
                    </a:p>
                  </a:txBody>
                  <a:tcPr/>
                </a:tc>
                <a:tc>
                  <a:txBody>
                    <a:bodyPr/>
                    <a:lstStyle/>
                    <a:p>
                      <a:pPr algn="ctr" fontAlgn="ctr"/>
                      <a:r>
                        <a:rPr lang="en-US" altLang="zh-CN" sz="1100" b="0" u="none" strike="noStrike">
                          <a:effectLst/>
                          <a:latin typeface="黑体" panose="02010609060101010101" pitchFamily="49" charset="-122"/>
                          <a:ea typeface="黑体" panose="02010609060101010101" pitchFamily="49" charset="-122"/>
                        </a:rPr>
                        <a:t>4</a:t>
                      </a:r>
                      <a:r>
                        <a:rPr lang="zh-CN" altLang="en-US" sz="1100" b="0" u="none" strike="noStrike">
                          <a:effectLst/>
                          <a:latin typeface="黑体" panose="02010609060101010101" pitchFamily="49" charset="-122"/>
                          <a:ea typeface="黑体" panose="02010609060101010101" pitchFamily="49" charset="-122"/>
                        </a:rPr>
                        <a:t>月</a:t>
                      </a:r>
                      <a:r>
                        <a:rPr lang="en-US" altLang="zh-CN" sz="1100" b="0" u="none" strike="noStrike">
                          <a:effectLst/>
                          <a:latin typeface="黑体" panose="02010609060101010101" pitchFamily="49" charset="-122"/>
                          <a:ea typeface="黑体" panose="02010609060101010101" pitchFamily="49" charset="-122"/>
                        </a:rPr>
                        <a:t>12--13</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en-US" sz="1100" b="0" u="none" strike="noStrike" dirty="0">
                          <a:effectLst/>
                          <a:latin typeface="黑体" panose="02010609060101010101" pitchFamily="49" charset="-122"/>
                          <a:ea typeface="黑体" panose="02010609060101010101" pitchFamily="49" charset="-122"/>
                        </a:rPr>
                        <a:t>UAT&amp;</a:t>
                      </a:r>
                      <a:r>
                        <a:rPr lang="zh-CN" altLang="en-US" sz="1100" b="0" u="none" strike="noStrike" dirty="0">
                          <a:effectLst/>
                          <a:latin typeface="黑体" panose="02010609060101010101" pitchFamily="49" charset="-122"/>
                          <a:ea typeface="黑体" panose="02010609060101010101" pitchFamily="49" charset="-122"/>
                        </a:rPr>
                        <a:t>南海</a:t>
                      </a:r>
                      <a:r>
                        <a:rPr lang="en-US" altLang="zh-CN" sz="1100" b="0" u="none" strike="noStrike" dirty="0">
                          <a:effectLst/>
                          <a:latin typeface="黑体" panose="02010609060101010101" pitchFamily="49" charset="-122"/>
                          <a:ea typeface="黑体" panose="02010609060101010101" pitchFamily="49" charset="-122"/>
                        </a:rPr>
                        <a:t>&amp;</a:t>
                      </a:r>
                      <a:r>
                        <a:rPr lang="zh-CN" altLang="en-US" sz="1100" b="0" u="none" strike="noStrike" dirty="0">
                          <a:effectLst/>
                          <a:latin typeface="黑体" panose="02010609060101010101" pitchFamily="49" charset="-122"/>
                          <a:ea typeface="黑体" panose="02010609060101010101" pitchFamily="49" charset="-122"/>
                        </a:rPr>
                        <a:t>张江数据库</a:t>
                      </a:r>
                      <a:r>
                        <a:rPr lang="en-US" altLang="zh-CN" sz="1100" b="0" u="none" strike="noStrike" dirty="0">
                          <a:effectLst/>
                          <a:latin typeface="黑体" panose="02010609060101010101" pitchFamily="49" charset="-122"/>
                          <a:ea typeface="黑体" panose="02010609060101010101" pitchFamily="49" charset="-122"/>
                        </a:rPr>
                        <a:t>19.18</a:t>
                      </a:r>
                      <a:r>
                        <a:rPr lang="en-US" sz="1100" b="0" u="none" strike="noStrike" dirty="0">
                          <a:effectLst/>
                          <a:latin typeface="黑体" panose="02010609060101010101" pitchFamily="49" charset="-122"/>
                          <a:ea typeface="黑体" panose="02010609060101010101" pitchFamily="49" charset="-122"/>
                        </a:rPr>
                        <a:t>RU+oneoff</a:t>
                      </a:r>
                      <a:r>
                        <a:rPr lang="zh-CN" altLang="en-US" sz="1100" b="0" u="none" strike="noStrike" dirty="0">
                          <a:effectLst/>
                          <a:latin typeface="黑体" panose="02010609060101010101" pitchFamily="49" charset="-122"/>
                          <a:ea typeface="黑体" panose="02010609060101010101" pitchFamily="49" charset="-122"/>
                        </a:rPr>
                        <a:t>升级</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dirty="0">
                          <a:effectLst/>
                          <a:latin typeface="黑体" panose="02010609060101010101" pitchFamily="49" charset="-122"/>
                          <a:ea typeface="黑体" panose="02010609060101010101" pitchFamily="49" charset="-122"/>
                        </a:rPr>
                        <a:t>武云果</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a:effectLst/>
                          <a:latin typeface="黑体" panose="02010609060101010101" pitchFamily="49" charset="-122"/>
                          <a:ea typeface="黑体" panose="02010609060101010101" pitchFamily="49" charset="-122"/>
                        </a:rPr>
                        <a:t>3</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3916567197"/>
                  </a:ext>
                </a:extLst>
              </a:tr>
              <a:tr h="233082">
                <a:tc vMerge="1">
                  <a:txBody>
                    <a:bodyPr/>
                    <a:lstStyle/>
                    <a:p>
                      <a:endParaRPr lang="en-US"/>
                    </a:p>
                  </a:txBody>
                  <a:tcPr/>
                </a:tc>
                <a:tc>
                  <a:txBody>
                    <a:bodyPr/>
                    <a:lstStyle/>
                    <a:p>
                      <a:pPr algn="ctr" fontAlgn="ctr"/>
                      <a:r>
                        <a:rPr lang="en-US" altLang="zh-CN" sz="1100" b="0" u="none" strike="noStrike">
                          <a:effectLst/>
                          <a:latin typeface="黑体" panose="02010609060101010101" pitchFamily="49" charset="-122"/>
                          <a:ea typeface="黑体" panose="02010609060101010101" pitchFamily="49" charset="-122"/>
                        </a:rPr>
                        <a:t>5</a:t>
                      </a:r>
                      <a:r>
                        <a:rPr lang="zh-CN" altLang="en-US" sz="1100" b="0" u="none" strike="noStrike">
                          <a:effectLst/>
                          <a:latin typeface="黑体" panose="02010609060101010101" pitchFamily="49" charset="-122"/>
                          <a:ea typeface="黑体" panose="02010609060101010101" pitchFamily="49" charset="-122"/>
                        </a:rPr>
                        <a:t>月</a:t>
                      </a:r>
                      <a:r>
                        <a:rPr lang="en-US" altLang="zh-CN" sz="1100" b="0" u="none" strike="noStrike">
                          <a:effectLst/>
                          <a:latin typeface="黑体" panose="02010609060101010101" pitchFamily="49" charset="-122"/>
                          <a:ea typeface="黑体" panose="02010609060101010101" pitchFamily="49" charset="-122"/>
                        </a:rPr>
                        <a:t>15--16</a:t>
                      </a:r>
                      <a:endParaRPr lang="en-US" altLang="zh-CN"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a:effectLst/>
                          <a:latin typeface="黑体" panose="02010609060101010101" pitchFamily="49" charset="-122"/>
                          <a:ea typeface="黑体" panose="02010609060101010101" pitchFamily="49" charset="-122"/>
                        </a:rPr>
                        <a:t>张江一体机 数据库 </a:t>
                      </a:r>
                      <a:r>
                        <a:rPr lang="en-US" altLang="zh-CN" sz="1100" b="0" u="none" strike="noStrike">
                          <a:effectLst/>
                          <a:latin typeface="黑体" panose="02010609060101010101" pitchFamily="49" charset="-122"/>
                          <a:ea typeface="黑体" panose="02010609060101010101" pitchFamily="49" charset="-122"/>
                        </a:rPr>
                        <a:t>19.18 RU+oneof </a:t>
                      </a:r>
                      <a:r>
                        <a:rPr lang="zh-CN" altLang="en-US" sz="1100" b="0" u="none" strike="noStrike">
                          <a:effectLst/>
                          <a:latin typeface="黑体" panose="02010609060101010101" pitchFamily="49" charset="-122"/>
                          <a:ea typeface="黑体" panose="02010609060101010101" pitchFamily="49" charset="-122"/>
                        </a:rPr>
                        <a:t>升级</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a:effectLst/>
                          <a:latin typeface="黑体" panose="02010609060101010101" pitchFamily="49" charset="-122"/>
                          <a:ea typeface="黑体" panose="02010609060101010101" pitchFamily="49" charset="-122"/>
                        </a:rPr>
                        <a:t>武云果</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a:effectLst/>
                          <a:latin typeface="黑体" panose="02010609060101010101" pitchFamily="49" charset="-122"/>
                          <a:ea typeface="黑体" panose="02010609060101010101" pitchFamily="49" charset="-122"/>
                        </a:rPr>
                        <a:t>1</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2128323804"/>
                  </a:ext>
                </a:extLst>
              </a:tr>
              <a:tr h="233082">
                <a:tc>
                  <a:txBody>
                    <a:bodyPr/>
                    <a:lstStyle/>
                    <a:p>
                      <a:pPr algn="ctr" fontAlgn="ctr"/>
                      <a:r>
                        <a:rPr lang="en-US" sz="1100" b="0" u="none" strike="noStrike">
                          <a:effectLst/>
                          <a:latin typeface="黑体" panose="02010609060101010101" pitchFamily="49" charset="-122"/>
                          <a:ea typeface="黑体" panose="02010609060101010101" pitchFamily="49" charset="-122"/>
                        </a:rPr>
                        <a:t> </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a:effectLst/>
                          <a:latin typeface="黑体" panose="02010609060101010101" pitchFamily="49" charset="-122"/>
                          <a:ea typeface="黑体" panose="02010609060101010101" pitchFamily="49" charset="-122"/>
                        </a:rPr>
                        <a:t> </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gridSpan="2">
                  <a:txBody>
                    <a:bodyPr/>
                    <a:lstStyle/>
                    <a:p>
                      <a:pPr algn="ctr" fontAlgn="ctr"/>
                      <a:r>
                        <a:rPr lang="zh-CN" altLang="en-US" sz="1100" b="0" u="none" strike="noStrike">
                          <a:effectLst/>
                          <a:latin typeface="黑体" panose="02010609060101010101" pitchFamily="49" charset="-122"/>
                          <a:ea typeface="黑体" panose="02010609060101010101" pitchFamily="49" charset="-122"/>
                        </a:rPr>
                        <a:t>总计</a:t>
                      </a:r>
                      <a:endParaRPr lang="zh-CN" alt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hMerge="1">
                  <a:txBody>
                    <a:bodyPr/>
                    <a:lstStyle/>
                    <a:p>
                      <a:endParaRPr lang="en-US"/>
                    </a:p>
                  </a:txBody>
                  <a:tcPr/>
                </a:tc>
                <a:tc>
                  <a:txBody>
                    <a:bodyPr/>
                    <a:lstStyle/>
                    <a:p>
                      <a:pPr algn="ctr" fontAlgn="ctr"/>
                      <a:r>
                        <a:rPr lang="en-US" sz="1100" b="0" u="none" strike="noStrike" dirty="0">
                          <a:effectLst/>
                          <a:latin typeface="黑体" panose="02010609060101010101" pitchFamily="49" charset="-122"/>
                          <a:ea typeface="黑体" panose="02010609060101010101" pitchFamily="49" charset="-122"/>
                        </a:rPr>
                        <a:t>15</a:t>
                      </a:r>
                      <a:endParaRPr 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2890646636"/>
                  </a:ext>
                </a:extLst>
              </a:tr>
            </a:tbl>
          </a:graphicData>
        </a:graphic>
      </p:graphicFrame>
      <p:graphicFrame>
        <p:nvGraphicFramePr>
          <p:cNvPr id="23" name="Table 22">
            <a:extLst>
              <a:ext uri="{FF2B5EF4-FFF2-40B4-BE49-F238E27FC236}">
                <a16:creationId xmlns:a16="http://schemas.microsoft.com/office/drawing/2014/main" id="{4C3660CC-43B3-4DE1-8C1F-3F31E3A105A9}"/>
              </a:ext>
            </a:extLst>
          </p:cNvPr>
          <p:cNvGraphicFramePr>
            <a:graphicFrameLocks noGrp="1"/>
          </p:cNvGraphicFramePr>
          <p:nvPr>
            <p:extLst>
              <p:ext uri="{D42A27DB-BD31-4B8C-83A1-F6EECF244321}">
                <p14:modId xmlns:p14="http://schemas.microsoft.com/office/powerpoint/2010/main" val="1475341035"/>
              </p:ext>
            </p:extLst>
          </p:nvPr>
        </p:nvGraphicFramePr>
        <p:xfrm>
          <a:off x="1672204" y="3429000"/>
          <a:ext cx="8444919" cy="2714299"/>
        </p:xfrm>
        <a:graphic>
          <a:graphicData uri="http://schemas.openxmlformats.org/drawingml/2006/table">
            <a:tbl>
              <a:tblPr>
                <a:tableStyleId>{073A0DAA-6AF3-43AB-8588-CEC1D06C72B9}</a:tableStyleId>
              </a:tblPr>
              <a:tblGrid>
                <a:gridCol w="1477861">
                  <a:extLst>
                    <a:ext uri="{9D8B030D-6E8A-4147-A177-3AD203B41FA5}">
                      <a16:colId xmlns:a16="http://schemas.microsoft.com/office/drawing/2014/main" val="3460084784"/>
                    </a:ext>
                  </a:extLst>
                </a:gridCol>
                <a:gridCol w="1477861">
                  <a:extLst>
                    <a:ext uri="{9D8B030D-6E8A-4147-A177-3AD203B41FA5}">
                      <a16:colId xmlns:a16="http://schemas.microsoft.com/office/drawing/2014/main" val="1620690916"/>
                    </a:ext>
                  </a:extLst>
                </a:gridCol>
                <a:gridCol w="3800213">
                  <a:extLst>
                    <a:ext uri="{9D8B030D-6E8A-4147-A177-3AD203B41FA5}">
                      <a16:colId xmlns:a16="http://schemas.microsoft.com/office/drawing/2014/main" val="2879717269"/>
                    </a:ext>
                  </a:extLst>
                </a:gridCol>
                <a:gridCol w="844492">
                  <a:extLst>
                    <a:ext uri="{9D8B030D-6E8A-4147-A177-3AD203B41FA5}">
                      <a16:colId xmlns:a16="http://schemas.microsoft.com/office/drawing/2014/main" val="3670294397"/>
                    </a:ext>
                  </a:extLst>
                </a:gridCol>
                <a:gridCol w="844492">
                  <a:extLst>
                    <a:ext uri="{9D8B030D-6E8A-4147-A177-3AD203B41FA5}">
                      <a16:colId xmlns:a16="http://schemas.microsoft.com/office/drawing/2014/main" val="3119747028"/>
                    </a:ext>
                  </a:extLst>
                </a:gridCol>
              </a:tblGrid>
              <a:tr h="254272">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服务时段</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时间</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内容</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工程师</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tc>
                  <a:txBody>
                    <a:bodyPr/>
                    <a:lstStyle/>
                    <a:p>
                      <a:pPr algn="ctr" fontAlgn="ctr"/>
                      <a:r>
                        <a:rPr lang="zh-CN" altLang="en-US" sz="1200" b="1" u="none" strike="noStrike" dirty="0">
                          <a:solidFill>
                            <a:schemeClr val="bg1"/>
                          </a:solidFill>
                          <a:effectLst/>
                          <a:latin typeface="黑体" panose="02010609060101010101" pitchFamily="49" charset="-122"/>
                          <a:ea typeface="黑体" panose="02010609060101010101" pitchFamily="49" charset="-122"/>
                        </a:rPr>
                        <a:t>人天</a:t>
                      </a:r>
                      <a:endParaRPr lang="zh-CN" altLang="en-US" sz="1200" b="1"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solidFill>
                      <a:srgbClr val="2C5266"/>
                    </a:solidFill>
                  </a:tcPr>
                </a:tc>
                <a:extLst>
                  <a:ext uri="{0D108BD9-81ED-4DB2-BD59-A6C34878D82A}">
                    <a16:rowId xmlns:a16="http://schemas.microsoft.com/office/drawing/2014/main" val="105706534"/>
                  </a:ext>
                </a:extLst>
              </a:tr>
              <a:tr h="315746">
                <a:tc rowSpan="5">
                  <a:txBody>
                    <a:bodyPr/>
                    <a:lstStyle/>
                    <a:p>
                      <a:pPr algn="ctr" fontAlgn="ctr"/>
                      <a:r>
                        <a:rPr lang="en-US" sz="1100" b="0" u="none" strike="noStrike" dirty="0">
                          <a:effectLst/>
                          <a:latin typeface="黑体" panose="02010609060101010101" pitchFamily="49" charset="-122"/>
                          <a:ea typeface="黑体" panose="02010609060101010101" pitchFamily="49" charset="-122"/>
                        </a:rPr>
                        <a:t>2023-06--2023-07</a:t>
                      </a:r>
                    </a:p>
                    <a:p>
                      <a:pPr algn="ctr" fontAlgn="ctr"/>
                      <a:r>
                        <a:rPr lang="en-US" sz="1100" b="0" i="0" u="none" strike="noStrike" dirty="0">
                          <a:solidFill>
                            <a:srgbClr val="000000"/>
                          </a:solidFill>
                          <a:effectLst/>
                          <a:latin typeface="黑体" panose="02010609060101010101" pitchFamily="49" charset="-122"/>
                          <a:ea typeface="黑体" panose="02010609060101010101" pitchFamily="49" charset="-122"/>
                        </a:rPr>
                        <a:t>50</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人天</a:t>
                      </a:r>
                      <a:endParaRPr 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altLang="zh-CN" sz="1100" b="0" u="none" strike="noStrike" dirty="0">
                          <a:effectLst/>
                          <a:latin typeface="黑体" panose="02010609060101010101" pitchFamily="49" charset="-122"/>
                          <a:ea typeface="黑体" panose="02010609060101010101" pitchFamily="49" charset="-122"/>
                        </a:rPr>
                        <a:t>6</a:t>
                      </a:r>
                      <a:r>
                        <a:rPr lang="zh-CN" altLang="en-US" sz="1100" b="0" u="none" strike="noStrike" dirty="0">
                          <a:effectLst/>
                          <a:latin typeface="黑体" panose="02010609060101010101" pitchFamily="49" charset="-122"/>
                          <a:ea typeface="黑体" panose="02010609060101010101" pitchFamily="49" charset="-122"/>
                        </a:rPr>
                        <a:t>月</a:t>
                      </a:r>
                      <a:r>
                        <a:rPr lang="en-US" altLang="zh-CN" sz="1100" b="0" u="none" strike="noStrike" dirty="0">
                          <a:effectLst/>
                          <a:latin typeface="黑体" panose="02010609060101010101" pitchFamily="49" charset="-122"/>
                          <a:ea typeface="黑体" panose="02010609060101010101" pitchFamily="49" charset="-122"/>
                        </a:rPr>
                        <a:t>03--09</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u="none" strike="noStrike" dirty="0">
                          <a:effectLst/>
                          <a:latin typeface="黑体" panose="02010609060101010101" pitchFamily="49" charset="-122"/>
                          <a:ea typeface="黑体" panose="02010609060101010101" pitchFamily="49" charset="-122"/>
                        </a:rPr>
                        <a:t>张江 </a:t>
                      </a:r>
                      <a:r>
                        <a:rPr lang="en-US" altLang="zh-CN" sz="1100" b="0" u="none" strike="noStrike" dirty="0">
                          <a:effectLst/>
                          <a:latin typeface="黑体" panose="02010609060101010101" pitchFamily="49" charset="-122"/>
                          <a:ea typeface="黑体" panose="02010609060101010101" pitchFamily="49" charset="-122"/>
                        </a:rPr>
                        <a:t>Exadata </a:t>
                      </a:r>
                      <a:r>
                        <a:rPr lang="zh-CN" altLang="en-US" sz="1100" b="0" u="none" strike="noStrike" dirty="0">
                          <a:effectLst/>
                          <a:latin typeface="黑体" panose="02010609060101010101" pitchFamily="49" charset="-122"/>
                          <a:ea typeface="黑体" panose="02010609060101010101" pitchFamily="49" charset="-122"/>
                        </a:rPr>
                        <a:t>一节点</a:t>
                      </a:r>
                      <a:r>
                        <a:rPr lang="en-US" altLang="zh-CN" sz="1100" b="0" u="none" strike="noStrike" dirty="0">
                          <a:effectLst/>
                          <a:latin typeface="黑体" panose="02010609060101010101" pitchFamily="49" charset="-122"/>
                          <a:ea typeface="黑体" panose="02010609060101010101" pitchFamily="49" charset="-122"/>
                        </a:rPr>
                        <a:t>NVME</a:t>
                      </a:r>
                      <a:r>
                        <a:rPr lang="zh-CN" altLang="en-US" sz="1100" b="0" u="none" strike="noStrike" dirty="0">
                          <a:effectLst/>
                          <a:latin typeface="黑体" panose="02010609060101010101" pitchFamily="49" charset="-122"/>
                          <a:ea typeface="黑体" panose="02010609060101010101" pitchFamily="49" charset="-122"/>
                        </a:rPr>
                        <a:t>盘故障解决及重新配置</a:t>
                      </a:r>
                      <a:r>
                        <a:rPr lang="en-US" altLang="zh-CN" sz="1100" b="0" u="none" strike="noStrike" dirty="0">
                          <a:effectLst/>
                          <a:latin typeface="黑体" panose="02010609060101010101" pitchFamily="49" charset="-122"/>
                          <a:ea typeface="黑体" panose="02010609060101010101" pitchFamily="49" charset="-122"/>
                        </a:rPr>
                        <a:t>RAC</a:t>
                      </a:r>
                      <a:r>
                        <a:rPr lang="zh-CN" altLang="en-US" sz="1100" b="0" u="none" strike="noStrike" dirty="0">
                          <a:effectLst/>
                          <a:latin typeface="黑体" panose="02010609060101010101" pitchFamily="49" charset="-122"/>
                          <a:ea typeface="黑体" panose="02010609060101010101" pitchFamily="49" charset="-122"/>
                        </a:rPr>
                        <a:t>集群</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王卫峰</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毛超</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苏斌</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盛杰</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刘万福</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桌明旺</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姜涛</a:t>
                      </a:r>
                    </a:p>
                  </a:txBody>
                  <a:tcPr marL="9525" marR="9525" marT="9525" marB="0" anchor="ctr"/>
                </a:tc>
                <a:tc>
                  <a:txBody>
                    <a:bodyPr/>
                    <a:lstStyle/>
                    <a:p>
                      <a:pPr algn="ctr" fontAlgn="ctr"/>
                      <a:r>
                        <a:rPr lang="en-US" sz="1100" b="0" u="none" strike="noStrike" dirty="0">
                          <a:effectLst/>
                          <a:latin typeface="黑体" panose="02010609060101010101" pitchFamily="49" charset="-122"/>
                          <a:ea typeface="黑体" panose="02010609060101010101" pitchFamily="49" charset="-122"/>
                        </a:rPr>
                        <a:t>21</a:t>
                      </a:r>
                      <a:endParaRPr 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664605450"/>
                  </a:ext>
                </a:extLst>
              </a:tr>
              <a:tr h="116541">
                <a:tc vMerge="1">
                  <a:txBody>
                    <a:bodyPr/>
                    <a:lstStyle/>
                    <a:p>
                      <a:endParaRPr lang="en-US"/>
                    </a:p>
                  </a:txBody>
                  <a:tcPr/>
                </a:tc>
                <a:tc>
                  <a:txBody>
                    <a:bodyPr/>
                    <a:lstStyle/>
                    <a:p>
                      <a:pPr algn="ctr" fontAlgn="ctr"/>
                      <a:r>
                        <a:rPr lang="en-US" altLang="zh-CN" sz="1100" b="0" u="none" strike="noStrike" dirty="0">
                          <a:effectLst/>
                          <a:latin typeface="黑体" panose="02010609060101010101" pitchFamily="49" charset="-122"/>
                          <a:ea typeface="黑体" panose="02010609060101010101" pitchFamily="49" charset="-122"/>
                        </a:rPr>
                        <a:t>6</a:t>
                      </a:r>
                      <a:r>
                        <a:rPr lang="zh-CN" altLang="en-US" sz="1100" b="0" u="none" strike="noStrike" dirty="0">
                          <a:effectLst/>
                          <a:latin typeface="黑体" panose="02010609060101010101" pitchFamily="49" charset="-122"/>
                          <a:ea typeface="黑体" panose="02010609060101010101" pitchFamily="49" charset="-122"/>
                        </a:rPr>
                        <a:t>月</a:t>
                      </a:r>
                      <a:r>
                        <a:rPr lang="en-US" altLang="zh-CN" sz="1100" b="0" u="none" strike="noStrike" dirty="0">
                          <a:effectLst/>
                          <a:latin typeface="黑体" panose="02010609060101010101" pitchFamily="49" charset="-122"/>
                          <a:ea typeface="黑体" panose="02010609060101010101" pitchFamily="49" charset="-122"/>
                        </a:rPr>
                        <a:t>15</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en-US" altLang="zh-CN" sz="1100" b="0" u="none" strike="noStrike" dirty="0">
                          <a:effectLst/>
                          <a:latin typeface="黑体" panose="02010609060101010101" pitchFamily="49" charset="-122"/>
                          <a:ea typeface="黑体" panose="02010609060101010101" pitchFamily="49" charset="-122"/>
                        </a:rPr>
                        <a:t>ZHJ</a:t>
                      </a:r>
                      <a:r>
                        <a:rPr lang="zh-CN" altLang="en-US" sz="1100" b="0" u="none" strike="noStrike" dirty="0">
                          <a:effectLst/>
                          <a:latin typeface="黑体" panose="02010609060101010101" pitchFamily="49" charset="-122"/>
                          <a:ea typeface="黑体" panose="02010609060101010101" pitchFamily="49" charset="-122"/>
                        </a:rPr>
                        <a:t>、</a:t>
                      </a:r>
                      <a:r>
                        <a:rPr lang="en-US" altLang="zh-CN" sz="1100" b="0" u="none" strike="noStrike" dirty="0">
                          <a:effectLst/>
                          <a:latin typeface="黑体" panose="02010609060101010101" pitchFamily="49" charset="-122"/>
                          <a:ea typeface="黑体" panose="02010609060101010101" pitchFamily="49" charset="-122"/>
                        </a:rPr>
                        <a:t>IFC</a:t>
                      </a:r>
                      <a:r>
                        <a:rPr lang="zh-CN" altLang="en-US" sz="1100" b="0" u="none" strike="noStrike" dirty="0">
                          <a:effectLst/>
                          <a:latin typeface="黑体" panose="02010609060101010101" pitchFamily="49" charset="-122"/>
                          <a:ea typeface="黑体" panose="02010609060101010101" pitchFamily="49" charset="-122"/>
                        </a:rPr>
                        <a:t>、</a:t>
                      </a:r>
                      <a:r>
                        <a:rPr lang="en-US" altLang="zh-CN" sz="1100" b="0" u="none" strike="noStrike" dirty="0">
                          <a:effectLst/>
                          <a:latin typeface="黑体" panose="02010609060101010101" pitchFamily="49" charset="-122"/>
                          <a:ea typeface="黑体" panose="02010609060101010101" pitchFamily="49" charset="-122"/>
                        </a:rPr>
                        <a:t>NHC </a:t>
                      </a:r>
                      <a:r>
                        <a:rPr lang="zh-CN" altLang="en-US" sz="1100" b="0" u="none" strike="noStrike" dirty="0">
                          <a:effectLst/>
                          <a:latin typeface="黑体" panose="02010609060101010101" pitchFamily="49" charset="-122"/>
                          <a:ea typeface="黑体" panose="02010609060101010101" pitchFamily="49" charset="-122"/>
                        </a:rPr>
                        <a:t>一体机</a:t>
                      </a:r>
                      <a:r>
                        <a:rPr lang="en-US" altLang="zh-CN" sz="1100" b="0" u="none" strike="noStrike" dirty="0" err="1">
                          <a:effectLst/>
                          <a:latin typeface="黑体" panose="02010609060101010101" pitchFamily="49" charset="-122"/>
                          <a:ea typeface="黑体" panose="02010609060101010101" pitchFamily="49" charset="-122"/>
                        </a:rPr>
                        <a:t>Exacheck</a:t>
                      </a:r>
                      <a:r>
                        <a:rPr lang="zh-CN" altLang="en-US" sz="1100" b="0" u="none" strike="noStrike" dirty="0">
                          <a:effectLst/>
                          <a:latin typeface="黑体" panose="02010609060101010101" pitchFamily="49" charset="-122"/>
                          <a:ea typeface="黑体" panose="02010609060101010101" pitchFamily="49" charset="-122"/>
                        </a:rPr>
                        <a:t>健康检查项变更</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张建伟</a:t>
                      </a:r>
                    </a:p>
                  </a:txBody>
                  <a:tcPr marL="9525" marR="9525" marT="9525" marB="0" anchor="ctr"/>
                </a:tc>
                <a:tc>
                  <a:txBody>
                    <a:bodyPr/>
                    <a:lstStyle/>
                    <a:p>
                      <a:pPr algn="ctr" fontAlgn="ctr"/>
                      <a:r>
                        <a:rPr lang="en-US" sz="1100" b="0" i="0" u="none" strike="noStrike" dirty="0">
                          <a:solidFill>
                            <a:srgbClr val="000000"/>
                          </a:solidFill>
                          <a:effectLst/>
                          <a:latin typeface="黑体" panose="02010609060101010101" pitchFamily="49" charset="-122"/>
                          <a:ea typeface="黑体" panose="02010609060101010101" pitchFamily="49" charset="-122"/>
                        </a:rPr>
                        <a:t>1</a:t>
                      </a:r>
                    </a:p>
                  </a:txBody>
                  <a:tcPr marL="9525" marR="9525" marT="9525" marB="0" anchor="ctr"/>
                </a:tc>
                <a:extLst>
                  <a:ext uri="{0D108BD9-81ED-4DB2-BD59-A6C34878D82A}">
                    <a16:rowId xmlns:a16="http://schemas.microsoft.com/office/drawing/2014/main" val="646946516"/>
                  </a:ext>
                </a:extLst>
              </a:tr>
              <a:tr h="0">
                <a:tc vMerge="1">
                  <a:txBody>
                    <a:bodyPr/>
                    <a:lstStyle/>
                    <a:p>
                      <a:endParaRPr lang="en-US"/>
                    </a:p>
                  </a:txBody>
                  <a:tcPr/>
                </a:tc>
                <a:tc>
                  <a:txBody>
                    <a:bodyPr/>
                    <a:lstStyle/>
                    <a:p>
                      <a:pPr algn="ctr" fontAlgn="ctr"/>
                      <a:r>
                        <a:rPr lang="en-US" altLang="zh-CN" sz="1100" b="0" u="none" strike="noStrike" dirty="0">
                          <a:effectLst/>
                          <a:latin typeface="黑体" panose="02010609060101010101" pitchFamily="49" charset="-122"/>
                          <a:ea typeface="黑体" panose="02010609060101010101" pitchFamily="49" charset="-122"/>
                        </a:rPr>
                        <a:t>7</a:t>
                      </a:r>
                      <a:r>
                        <a:rPr lang="zh-CN" altLang="en-US" sz="1100" b="0" u="none" strike="noStrike" dirty="0">
                          <a:effectLst/>
                          <a:latin typeface="黑体" panose="02010609060101010101" pitchFamily="49" charset="-122"/>
                          <a:ea typeface="黑体" panose="02010609060101010101" pitchFamily="49" charset="-122"/>
                        </a:rPr>
                        <a:t>月</a:t>
                      </a:r>
                      <a:r>
                        <a:rPr lang="en-US" altLang="zh-CN" sz="1100" b="0" u="none" strike="noStrike" dirty="0">
                          <a:effectLst/>
                          <a:latin typeface="黑体" panose="02010609060101010101" pitchFamily="49" charset="-122"/>
                          <a:ea typeface="黑体" panose="02010609060101010101" pitchFamily="49" charset="-122"/>
                        </a:rPr>
                        <a:t>19--21</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en-US" altLang="zh-CN" sz="1100" b="0" u="none" strike="noStrike" dirty="0">
                          <a:effectLst/>
                          <a:latin typeface="黑体" panose="02010609060101010101" pitchFamily="49" charset="-122"/>
                          <a:ea typeface="黑体" panose="02010609060101010101" pitchFamily="49" charset="-122"/>
                        </a:rPr>
                        <a:t>Core-Banking </a:t>
                      </a:r>
                      <a:r>
                        <a:rPr lang="zh-CN" altLang="en-US" sz="1100" b="0" u="none" strike="noStrike" dirty="0">
                          <a:effectLst/>
                          <a:latin typeface="黑体" panose="02010609060101010101" pitchFamily="49" charset="-122"/>
                          <a:ea typeface="黑体" panose="02010609060101010101" pitchFamily="49" charset="-122"/>
                        </a:rPr>
                        <a:t>大额存单业务上线前数据库巡检</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苏斌</a:t>
                      </a:r>
                    </a:p>
                  </a:txBody>
                  <a:tcPr marL="9525" marR="9525" marT="9525" marB="0" anchor="ctr"/>
                </a:tc>
                <a:tc>
                  <a:txBody>
                    <a:bodyPr/>
                    <a:lstStyle/>
                    <a:p>
                      <a:pPr algn="ctr" fontAlgn="ctr"/>
                      <a:r>
                        <a:rPr lang="en-US" sz="1100" b="0" i="0" u="none" strike="noStrike" dirty="0">
                          <a:solidFill>
                            <a:srgbClr val="000000"/>
                          </a:solidFill>
                          <a:effectLst/>
                          <a:latin typeface="黑体" panose="02010609060101010101" pitchFamily="49" charset="-122"/>
                          <a:ea typeface="黑体" panose="02010609060101010101" pitchFamily="49" charset="-122"/>
                        </a:rPr>
                        <a:t>3</a:t>
                      </a:r>
                    </a:p>
                  </a:txBody>
                  <a:tcPr marL="9525" marR="9525" marT="9525" marB="0" anchor="ctr"/>
                </a:tc>
                <a:extLst>
                  <a:ext uri="{0D108BD9-81ED-4DB2-BD59-A6C34878D82A}">
                    <a16:rowId xmlns:a16="http://schemas.microsoft.com/office/drawing/2014/main" val="3445803073"/>
                  </a:ext>
                </a:extLst>
              </a:tr>
              <a:tr h="105155">
                <a:tc vMerge="1">
                  <a:txBody>
                    <a:bodyPr/>
                    <a:lstStyle/>
                    <a:p>
                      <a:endParaRPr lang="en-US"/>
                    </a:p>
                  </a:txBody>
                  <a:tcPr/>
                </a:tc>
                <a:tc>
                  <a:txBody>
                    <a:bodyPr/>
                    <a:lstStyle/>
                    <a:p>
                      <a:pPr algn="ctr" fontAlgn="ctr"/>
                      <a:r>
                        <a:rPr lang="en-US" altLang="zh-CN" sz="1100" b="0" u="none" strike="noStrike" dirty="0">
                          <a:effectLst/>
                          <a:latin typeface="黑体" panose="02010609060101010101" pitchFamily="49" charset="-122"/>
                          <a:ea typeface="黑体" panose="02010609060101010101" pitchFamily="49" charset="-122"/>
                        </a:rPr>
                        <a:t>7</a:t>
                      </a:r>
                      <a:r>
                        <a:rPr lang="zh-CN" altLang="en-US" sz="1100" b="0" u="none" strike="noStrike" dirty="0">
                          <a:effectLst/>
                          <a:latin typeface="黑体" panose="02010609060101010101" pitchFamily="49" charset="-122"/>
                          <a:ea typeface="黑体" panose="02010609060101010101" pitchFamily="49" charset="-122"/>
                        </a:rPr>
                        <a:t>月</a:t>
                      </a:r>
                      <a:r>
                        <a:rPr lang="en-US" altLang="zh-CN" sz="1100" b="0" u="none" strike="noStrike" dirty="0">
                          <a:effectLst/>
                          <a:latin typeface="黑体" panose="02010609060101010101" pitchFamily="49" charset="-122"/>
                          <a:ea typeface="黑体" panose="02010609060101010101" pitchFamily="49" charset="-122"/>
                        </a:rPr>
                        <a:t>24</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en-US" altLang="zh-CN" sz="1100" b="0" u="none" strike="noStrike" dirty="0">
                          <a:effectLst/>
                          <a:latin typeface="黑体" panose="02010609060101010101" pitchFamily="49" charset="-122"/>
                          <a:ea typeface="黑体" panose="02010609060101010101" pitchFamily="49" charset="-122"/>
                        </a:rPr>
                        <a:t>Core-Banking </a:t>
                      </a:r>
                      <a:r>
                        <a:rPr lang="zh-CN" altLang="en-US" sz="1100" b="0" u="none" strike="noStrike" dirty="0">
                          <a:effectLst/>
                          <a:latin typeface="黑体" panose="02010609060101010101" pitchFamily="49" charset="-122"/>
                          <a:ea typeface="黑体" panose="02010609060101010101" pitchFamily="49" charset="-122"/>
                        </a:rPr>
                        <a:t>大额存单业务上线现场技术保障</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张建伟</a:t>
                      </a:r>
                    </a:p>
                  </a:txBody>
                  <a:tcPr marL="9525" marR="9525" marT="9525" marB="0" anchor="ctr"/>
                </a:tc>
                <a:tc>
                  <a:txBody>
                    <a:bodyPr/>
                    <a:lstStyle/>
                    <a:p>
                      <a:pPr algn="ctr" fontAlgn="ctr"/>
                      <a:r>
                        <a:rPr lang="en-US" sz="1100" b="0" u="none" strike="noStrike" dirty="0">
                          <a:effectLst/>
                          <a:latin typeface="黑体" panose="02010609060101010101" pitchFamily="49" charset="-122"/>
                          <a:ea typeface="黑体" panose="02010609060101010101" pitchFamily="49" charset="-122"/>
                        </a:rPr>
                        <a:t>1</a:t>
                      </a:r>
                      <a:endParaRPr 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extLst>
                  <a:ext uri="{0D108BD9-81ED-4DB2-BD59-A6C34878D82A}">
                    <a16:rowId xmlns:a16="http://schemas.microsoft.com/office/drawing/2014/main" val="3271754696"/>
                  </a:ext>
                </a:extLst>
              </a:tr>
              <a:tr h="0">
                <a:tc vMerge="1">
                  <a:txBody>
                    <a:bodyPr/>
                    <a:lstStyle/>
                    <a:p>
                      <a:endParaRPr lang="en-US"/>
                    </a:p>
                  </a:txBody>
                  <a:tcPr/>
                </a:tc>
                <a:tc>
                  <a:txBody>
                    <a:bodyPr/>
                    <a:lstStyle/>
                    <a:p>
                      <a:pPr algn="ctr" fontAlgn="ctr"/>
                      <a:r>
                        <a:rPr lang="en-US" altLang="zh-CN" sz="1100" b="0" i="0" u="none" strike="noStrike" dirty="0">
                          <a:solidFill>
                            <a:srgbClr val="000000"/>
                          </a:solidFill>
                          <a:effectLst/>
                          <a:latin typeface="黑体" panose="02010609060101010101" pitchFamily="49" charset="-122"/>
                          <a:ea typeface="黑体" panose="02010609060101010101" pitchFamily="49" charset="-122"/>
                        </a:rPr>
                        <a:t>7</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月</a:t>
                      </a:r>
                      <a:r>
                        <a:rPr lang="en-US" altLang="zh-CN" sz="1100" b="0" i="0" u="none" strike="noStrike" dirty="0">
                          <a:solidFill>
                            <a:srgbClr val="000000"/>
                          </a:solidFill>
                          <a:effectLst/>
                          <a:latin typeface="黑体" panose="02010609060101010101" pitchFamily="49" charset="-122"/>
                          <a:ea typeface="黑体" panose="02010609060101010101" pitchFamily="49" charset="-122"/>
                        </a:rPr>
                        <a:t>13-7</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月</a:t>
                      </a:r>
                      <a:r>
                        <a:rPr lang="en-US" altLang="zh-CN" sz="1100" b="0" i="0" u="none" strike="noStrike" dirty="0">
                          <a:solidFill>
                            <a:srgbClr val="000000"/>
                          </a:solidFill>
                          <a:effectLst/>
                          <a:latin typeface="黑体" panose="02010609060101010101" pitchFamily="49" charset="-122"/>
                          <a:ea typeface="黑体" panose="02010609060101010101" pitchFamily="49" charset="-122"/>
                        </a:rPr>
                        <a:t>21</a:t>
                      </a:r>
                    </a:p>
                  </a:txBody>
                  <a:tcPr marL="9525" marR="9525" marT="9525" marB="0" anchor="ctr"/>
                </a:tc>
                <a:tc>
                  <a:txBody>
                    <a:bodyPr/>
                    <a:lstStyle/>
                    <a:p>
                      <a:pPr algn="l" fontAlgn="ctr"/>
                      <a:r>
                        <a:rPr lang="en-US" altLang="zh-CN" sz="1100" b="0" i="0" u="none" strike="noStrike" dirty="0">
                          <a:solidFill>
                            <a:srgbClr val="000000"/>
                          </a:solidFill>
                          <a:effectLst/>
                          <a:latin typeface="黑体" panose="02010609060101010101" pitchFamily="49" charset="-122"/>
                          <a:ea typeface="黑体" panose="02010609060101010101" pitchFamily="49" charset="-122"/>
                        </a:rPr>
                        <a:t>DBaaS</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技术问题支持，</a:t>
                      </a:r>
                      <a:r>
                        <a:rPr lang="en-US" altLang="zh-CN" sz="1100" b="0" i="0" u="none" strike="noStrike" dirty="0">
                          <a:solidFill>
                            <a:srgbClr val="000000"/>
                          </a:solidFill>
                          <a:effectLst/>
                          <a:latin typeface="黑体" panose="02010609060101010101" pitchFamily="49" charset="-122"/>
                          <a:ea typeface="黑体" panose="02010609060101010101" pitchFamily="49" charset="-122"/>
                        </a:rPr>
                        <a:t>OEM</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监控、告警支持，</a:t>
                      </a:r>
                      <a:r>
                        <a:rPr lang="en-US" altLang="zh-CN" sz="1100" b="0" i="0" u="none" strike="noStrike" dirty="0">
                          <a:solidFill>
                            <a:srgbClr val="000000"/>
                          </a:solidFill>
                          <a:effectLst/>
                          <a:latin typeface="黑体" panose="02010609060101010101" pitchFamily="49" charset="-122"/>
                          <a:ea typeface="黑体" panose="02010609060101010101" pitchFamily="49" charset="-122"/>
                        </a:rPr>
                        <a:t>Exadata</a:t>
                      </a:r>
                      <a:r>
                        <a:rPr lang="zh-CN" altLang="en-US" sz="1100" b="0" i="0" u="none" strike="noStrike" dirty="0">
                          <a:solidFill>
                            <a:srgbClr val="000000"/>
                          </a:solidFill>
                          <a:effectLst/>
                          <a:latin typeface="黑体" panose="02010609060101010101" pitchFamily="49" charset="-122"/>
                          <a:ea typeface="黑体" panose="02010609060101010101" pitchFamily="49" charset="-122"/>
                        </a:rPr>
                        <a:t>技术支持等</a:t>
                      </a:r>
                    </a:p>
                  </a:txBody>
                  <a:tcPr marL="9525" marR="9525" marT="9525" marB="0" anchor="ctr"/>
                </a:tc>
                <a:tc>
                  <a:txBody>
                    <a:bodyPr/>
                    <a:lstStyle/>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姜涛</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王伟峰</a:t>
                      </a:r>
                      <a:endParaRPr lang="en-US" altLang="zh-CN" sz="1100" b="0" i="0" u="none" strike="noStrike" dirty="0">
                        <a:solidFill>
                          <a:srgbClr val="000000"/>
                        </a:solidFill>
                        <a:effectLst/>
                        <a:latin typeface="黑体" panose="02010609060101010101" pitchFamily="49" charset="-122"/>
                        <a:ea typeface="黑体" panose="02010609060101010101" pitchFamily="49" charset="-122"/>
                      </a:endParaRPr>
                    </a:p>
                    <a:p>
                      <a:pPr algn="l" fontAlgn="ctr"/>
                      <a:r>
                        <a:rPr lang="zh-CN" altLang="en-US" sz="1100" b="0" i="0" u="none" strike="noStrike" dirty="0">
                          <a:solidFill>
                            <a:srgbClr val="000000"/>
                          </a:solidFill>
                          <a:effectLst/>
                          <a:latin typeface="黑体" panose="02010609060101010101" pitchFamily="49" charset="-122"/>
                          <a:ea typeface="黑体" panose="02010609060101010101" pitchFamily="49" charset="-122"/>
                        </a:rPr>
                        <a:t>韩仁山</a:t>
                      </a:r>
                    </a:p>
                  </a:txBody>
                  <a:tcPr marL="9525" marR="9525" marT="9525" marB="0" anchor="ctr"/>
                </a:tc>
                <a:tc>
                  <a:txBody>
                    <a:bodyPr/>
                    <a:lstStyle/>
                    <a:p>
                      <a:pPr algn="ctr" fontAlgn="ctr"/>
                      <a:r>
                        <a:rPr lang="en-US" sz="1100" b="0" i="0" u="none" strike="noStrike" dirty="0">
                          <a:solidFill>
                            <a:srgbClr val="000000"/>
                          </a:solidFill>
                          <a:effectLst/>
                          <a:latin typeface="黑体" panose="02010609060101010101" pitchFamily="49" charset="-122"/>
                          <a:ea typeface="黑体" panose="02010609060101010101" pitchFamily="49" charset="-122"/>
                        </a:rPr>
                        <a:t>8</a:t>
                      </a:r>
                    </a:p>
                  </a:txBody>
                  <a:tcPr marL="9525" marR="9525" marT="9525" marB="0" anchor="ctr"/>
                </a:tc>
                <a:extLst>
                  <a:ext uri="{0D108BD9-81ED-4DB2-BD59-A6C34878D82A}">
                    <a16:rowId xmlns:a16="http://schemas.microsoft.com/office/drawing/2014/main" val="4232380775"/>
                  </a:ext>
                </a:extLst>
              </a:tr>
              <a:tr h="233082">
                <a:tc>
                  <a:txBody>
                    <a:bodyPr/>
                    <a:lstStyle/>
                    <a:p>
                      <a:pPr algn="ctr" fontAlgn="ctr"/>
                      <a:r>
                        <a:rPr lang="en-US" sz="1100" b="0" u="none" strike="noStrike">
                          <a:effectLst/>
                          <a:latin typeface="黑体" panose="02010609060101010101" pitchFamily="49" charset="-122"/>
                          <a:ea typeface="黑体" panose="02010609060101010101" pitchFamily="49" charset="-122"/>
                        </a:rPr>
                        <a:t> </a:t>
                      </a:r>
                      <a:endParaRPr lang="en-US" sz="1100" b="0" i="0" u="none" strike="noStrike">
                        <a:solidFill>
                          <a:srgbClr val="000000"/>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ctr" fontAlgn="ctr"/>
                      <a:r>
                        <a:rPr lang="en-US" sz="1100" b="0" u="none" strike="noStrike" dirty="0">
                          <a:effectLst/>
                          <a:latin typeface="黑体" panose="02010609060101010101" pitchFamily="49" charset="-122"/>
                          <a:ea typeface="黑体" panose="02010609060101010101" pitchFamily="49" charset="-122"/>
                        </a:rPr>
                        <a:t> </a:t>
                      </a:r>
                      <a:endParaRPr 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gridSpan="2">
                  <a:txBody>
                    <a:bodyPr/>
                    <a:lstStyle/>
                    <a:p>
                      <a:pPr algn="ctr" fontAlgn="ctr"/>
                      <a:r>
                        <a:rPr lang="zh-CN" altLang="en-US" sz="1100" b="0" u="none" strike="noStrike" dirty="0">
                          <a:effectLst/>
                          <a:latin typeface="黑体" panose="02010609060101010101" pitchFamily="49" charset="-122"/>
                          <a:ea typeface="黑体" panose="02010609060101010101" pitchFamily="49" charset="-122"/>
                        </a:rPr>
                        <a:t>总计</a:t>
                      </a:r>
                      <a:endParaRPr lang="zh-CN" altLang="en-US" sz="1100" b="0" i="0" u="none" strike="noStrike" dirty="0">
                        <a:solidFill>
                          <a:srgbClr val="000000"/>
                        </a:solidFill>
                        <a:effectLst/>
                        <a:latin typeface="黑体" panose="02010609060101010101" pitchFamily="49" charset="-122"/>
                        <a:ea typeface="黑体" panose="02010609060101010101" pitchFamily="49" charset="-122"/>
                      </a:endParaRPr>
                    </a:p>
                  </a:txBody>
                  <a:tcPr marL="9525" marR="9525" marT="9525" marB="0" anchor="ctr"/>
                </a:tc>
                <a:tc hMerge="1">
                  <a:txBody>
                    <a:bodyPr/>
                    <a:lstStyle/>
                    <a:p>
                      <a:endParaRPr lang="en-US"/>
                    </a:p>
                  </a:txBody>
                  <a:tcPr/>
                </a:tc>
                <a:tc>
                  <a:txBody>
                    <a:bodyPr/>
                    <a:lstStyle/>
                    <a:p>
                      <a:pPr algn="ctr" fontAlgn="ctr"/>
                      <a:r>
                        <a:rPr lang="en-US" sz="1100" b="0" i="0" u="none" strike="noStrike" dirty="0">
                          <a:solidFill>
                            <a:srgbClr val="000000"/>
                          </a:solidFill>
                          <a:effectLst/>
                          <a:latin typeface="黑体" panose="02010609060101010101" pitchFamily="49" charset="-122"/>
                          <a:ea typeface="黑体" panose="02010609060101010101" pitchFamily="49" charset="-122"/>
                        </a:rPr>
                        <a:t>34</a:t>
                      </a:r>
                    </a:p>
                  </a:txBody>
                  <a:tcPr marL="9525" marR="9525" marT="9525" marB="0" anchor="ctr"/>
                </a:tc>
                <a:extLst>
                  <a:ext uri="{0D108BD9-81ED-4DB2-BD59-A6C34878D82A}">
                    <a16:rowId xmlns:a16="http://schemas.microsoft.com/office/drawing/2014/main" val="2890646636"/>
                  </a:ext>
                </a:extLst>
              </a:tr>
            </a:tbl>
          </a:graphicData>
        </a:graphic>
      </p:graphicFrame>
    </p:spTree>
    <p:extLst>
      <p:ext uri="{BB962C8B-B14F-4D97-AF65-F5344CB8AC3E}">
        <p14:creationId xmlns:p14="http://schemas.microsoft.com/office/powerpoint/2010/main" val="663783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71893"/>
</p:tagLst>
</file>

<file path=ppt/theme/theme1.xml><?xml version="1.0" encoding="utf-8"?>
<a:theme xmlns:a="http://schemas.openxmlformats.org/drawingml/2006/main" name="ACS SVR Master">
  <a:themeElements>
    <a:clrScheme name="Custom 2">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0C5FF"/>
      </a:hlink>
      <a:folHlink>
        <a:srgbClr val="20C5FF"/>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27515</TotalTime>
  <Words>8785</Words>
  <Application>Microsoft Office PowerPoint</Application>
  <PresentationFormat>Widescreen</PresentationFormat>
  <Paragraphs>926</Paragraphs>
  <Slides>28</Slides>
  <Notes>19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28</vt:i4>
      </vt:variant>
    </vt:vector>
  </HeadingPairs>
  <TitlesOfParts>
    <vt:vector size="46" baseType="lpstr">
      <vt:lpstr>PingFang SC</vt:lpstr>
      <vt:lpstr>System Font Regular</vt:lpstr>
      <vt:lpstr>等线</vt:lpstr>
      <vt:lpstr>仿宋</vt:lpstr>
      <vt:lpstr>黑体</vt:lpstr>
      <vt:lpstr>微软雅黑</vt:lpstr>
      <vt:lpstr>雅黑微软雅黑</vt:lpstr>
      <vt:lpstr>Arial</vt:lpstr>
      <vt:lpstr>Bahnschrift SemiBold</vt:lpstr>
      <vt:lpstr>Calibri</vt:lpstr>
      <vt:lpstr>Georgia</vt:lpstr>
      <vt:lpstr>Oracle Sans</vt:lpstr>
      <vt:lpstr>Oracle Sans Extra Bold</vt:lpstr>
      <vt:lpstr>Oracle Sans Light</vt:lpstr>
      <vt:lpstr>Oracle Sans Tab</vt:lpstr>
      <vt:lpstr>Oracle Sans Tab Light</vt:lpstr>
      <vt:lpstr>Wingdings</vt:lpstr>
      <vt:lpstr>ACS SVR Master</vt:lpstr>
      <vt:lpstr>汇丰银行-Global SSC  &amp; DBaaS 项目交付汇报</vt:lpstr>
      <vt:lpstr>目录</vt:lpstr>
      <vt:lpstr>HSBC and Oracle China ACS 团队介绍</vt:lpstr>
      <vt:lpstr>甲骨文数据库高级服务团队</vt:lpstr>
      <vt:lpstr>Global SSC 服务交付汇报</vt:lpstr>
      <vt:lpstr>HSBC Global SSC China Delivery Model</vt:lpstr>
      <vt:lpstr>HSBC Global SSC China Delivery Model</vt:lpstr>
      <vt:lpstr>HSBC Global SSC-- Service Request问题</vt:lpstr>
      <vt:lpstr>HSBC Global SSC 主动服务人天汇报</vt:lpstr>
      <vt:lpstr>PowerPoint Presentation</vt:lpstr>
      <vt:lpstr>HSBC DBaaS  项目汇报</vt:lpstr>
      <vt:lpstr>HSBC DBaaS  交付价值</vt:lpstr>
      <vt:lpstr>HSBC DBaaS  设计原则</vt:lpstr>
      <vt:lpstr> HSBC DBaaS  交付内容</vt:lpstr>
      <vt:lpstr>PowerPoint Presentation</vt:lpstr>
      <vt:lpstr>HSBC- DBaaS 资源池规划</vt:lpstr>
      <vt:lpstr>PowerPoint Presentation</vt:lpstr>
      <vt:lpstr>PowerPoint Presentation</vt:lpstr>
      <vt:lpstr>HSBC- DBaaS OEM监控告警</vt:lpstr>
      <vt:lpstr>HSBC- DBaaS 知识库</vt:lpstr>
      <vt:lpstr>HSBC Exadata - ASR(Auto Service Request)硬件监控告警</vt:lpstr>
      <vt:lpstr>HSBC 后续工作规划</vt:lpstr>
      <vt:lpstr>CDB DG 脚本快速切换</vt:lpstr>
      <vt:lpstr>基于镜像包克隆方式的RU补丁升级</vt:lpstr>
      <vt:lpstr>一体机快速响应工具</vt:lpstr>
      <vt:lpstr>SQL执行计划稳定性管理</vt:lpstr>
      <vt:lpstr>单个PDB的 Switchover</vt:lpstr>
      <vt:lpstr>Thank you</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ACS Service Value Review</dc:title>
  <dc:creator>Elroy D'Souza</dc:creator>
  <cp:lastModifiedBy>Edwin Jiang</cp:lastModifiedBy>
  <cp:revision>1287</cp:revision>
  <dcterms:created xsi:type="dcterms:W3CDTF">2021-05-13T19:09:42Z</dcterms:created>
  <dcterms:modified xsi:type="dcterms:W3CDTF">2023-07-29T02:44:14Z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DISdDocName">
    <vt:lpwstr>CNT2406493</vt:lpwstr>
  </property>
  <property fmtid="{D5CDD505-2E9C-101B-9397-08002B2CF9AE}" pid="6" name="DISProperties">
    <vt:lpwstr>DISdDocName,DIScgiUrl,DISdUser,DISdID,DISidcName,DISTaskPaneUrl</vt:lpwstr>
  </property>
  <property fmtid="{D5CDD505-2E9C-101B-9397-08002B2CF9AE}" pid="7" name="DIScgiUrl">
    <vt:lpwstr>https://content.oracle.com/content/idcplg</vt:lpwstr>
  </property>
  <property fmtid="{D5CDD505-2E9C-101B-9397-08002B2CF9AE}" pid="8" name="DISdUser">
    <vt:lpwstr>anonymous</vt:lpwstr>
  </property>
  <property fmtid="{D5CDD505-2E9C-101B-9397-08002B2CF9AE}" pid="9" name="DISdID">
    <vt:lpwstr>7621685</vt:lpwstr>
  </property>
  <property fmtid="{D5CDD505-2E9C-101B-9397-08002B2CF9AE}" pid="10" name="DISidcName">
    <vt:lpwstr>sites_contrib_prod</vt:lpwstr>
  </property>
  <property fmtid="{D5CDD505-2E9C-101B-9397-08002B2CF9AE}" pid="11" name="DISTaskPaneUrl">
    <vt:lpwstr>https://content.oracle.com/content/idcplg?IdcService=DESKTOP_DOC_INFO&amp;dDocName=CNT2406493&amp;dID=7621685&amp;ClientControlled=DocMan,taskpane&amp;coreContentOnly=1</vt:lpwstr>
  </property>
</Properties>
</file>